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9" r:id="rId13"/>
    <p:sldId id="272" r:id="rId14"/>
    <p:sldId id="271" r:id="rId15"/>
    <p:sldId id="264"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45" d="100"/>
          <a:sy n="45" d="100"/>
        </p:scale>
        <p:origin x="1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F41873-4201-4FC1-A010-C94CF14C1A68}"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302057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F41873-4201-4FC1-A010-C94CF14C1A68}"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47608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F41873-4201-4FC1-A010-C94CF14C1A68}"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84920-C114-44F8-AFAF-9A96D43D9AB8}"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705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F41873-4201-4FC1-A010-C94CF14C1A68}"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1487534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F41873-4201-4FC1-A010-C94CF14C1A68}"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84920-C114-44F8-AFAF-9A96D43D9AB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6523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F41873-4201-4FC1-A010-C94CF14C1A68}"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733499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41873-4201-4FC1-A010-C94CF14C1A68}"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793070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41873-4201-4FC1-A010-C94CF14C1A68}"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351937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41873-4201-4FC1-A010-C94CF14C1A68}"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296233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F41873-4201-4FC1-A010-C94CF14C1A68}" type="datetimeFigureOut">
              <a:rPr lang="en-GB" smtClean="0"/>
              <a:t>08/03/2022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364936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F41873-4201-4FC1-A010-C94CF14C1A68}" type="datetimeFigureOut">
              <a:rPr lang="en-GB" smtClean="0"/>
              <a:t>08/03/2022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38858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F41873-4201-4FC1-A010-C94CF14C1A68}" type="datetimeFigureOut">
              <a:rPr lang="en-GB" smtClean="0"/>
              <a:t>08/03/2022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360790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F41873-4201-4FC1-A010-C94CF14C1A68}" type="datetimeFigureOut">
              <a:rPr lang="en-GB" smtClean="0"/>
              <a:t>08/03/2022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97562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41873-4201-4FC1-A010-C94CF14C1A68}" type="datetimeFigureOut">
              <a:rPr lang="en-GB" smtClean="0"/>
              <a:t>08/03/2022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331205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F41873-4201-4FC1-A010-C94CF14C1A68}" type="datetimeFigureOut">
              <a:rPr lang="en-GB" smtClean="0"/>
              <a:t>08/03/2022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183562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F41873-4201-4FC1-A010-C94CF14C1A68}" type="datetimeFigureOut">
              <a:rPr lang="en-GB" smtClean="0"/>
              <a:t>08/03/2022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84920-C114-44F8-AFAF-9A96D43D9AB8}" type="slidenum">
              <a:rPr lang="en-GB" smtClean="0"/>
              <a:t>‹#›</a:t>
            </a:fld>
            <a:endParaRPr lang="en-GB"/>
          </a:p>
        </p:txBody>
      </p:sp>
    </p:spTree>
    <p:extLst>
      <p:ext uri="{BB962C8B-B14F-4D97-AF65-F5344CB8AC3E}">
        <p14:creationId xmlns:p14="http://schemas.microsoft.com/office/powerpoint/2010/main" val="179006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F41873-4201-4FC1-A010-C94CF14C1A68}" type="datetimeFigureOut">
              <a:rPr lang="en-GB" smtClean="0"/>
              <a:t>08/03/2022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784920-C114-44F8-AFAF-9A96D43D9AB8}" type="slidenum">
              <a:rPr lang="en-GB" smtClean="0"/>
              <a:t>‹#›</a:t>
            </a:fld>
            <a:endParaRPr lang="en-GB"/>
          </a:p>
        </p:txBody>
      </p:sp>
    </p:spTree>
    <p:extLst>
      <p:ext uri="{BB962C8B-B14F-4D97-AF65-F5344CB8AC3E}">
        <p14:creationId xmlns:p14="http://schemas.microsoft.com/office/powerpoint/2010/main" val="1537052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18" Type="http://schemas.openxmlformats.org/officeDocument/2006/relationships/image" Target="../media/image25.jpg"/><Relationship Id="rId3" Type="http://schemas.openxmlformats.org/officeDocument/2006/relationships/image" Target="../media/image10.jpg"/><Relationship Id="rId21" Type="http://schemas.openxmlformats.org/officeDocument/2006/relationships/image" Target="../media/image28.jpg"/><Relationship Id="rId7" Type="http://schemas.openxmlformats.org/officeDocument/2006/relationships/image" Target="../media/image14.jpg"/><Relationship Id="rId12" Type="http://schemas.openxmlformats.org/officeDocument/2006/relationships/image" Target="../media/image19.jpg"/><Relationship Id="rId17" Type="http://schemas.openxmlformats.org/officeDocument/2006/relationships/image" Target="../media/image24.jpg"/><Relationship Id="rId2" Type="http://schemas.openxmlformats.org/officeDocument/2006/relationships/image" Target="../media/image1.jpg"/><Relationship Id="rId16" Type="http://schemas.openxmlformats.org/officeDocument/2006/relationships/image" Target="../media/image23.jpg"/><Relationship Id="rId20"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22.jpg"/><Relationship Id="rId23" Type="http://schemas.openxmlformats.org/officeDocument/2006/relationships/image" Target="../media/image30.jpg"/><Relationship Id="rId10" Type="http://schemas.openxmlformats.org/officeDocument/2006/relationships/image" Target="../media/image17.jpg"/><Relationship Id="rId19" Type="http://schemas.openxmlformats.org/officeDocument/2006/relationships/image" Target="../media/image26.jpg"/><Relationship Id="rId4" Type="http://schemas.openxmlformats.org/officeDocument/2006/relationships/image" Target="../media/image11.jpg"/><Relationship Id="rId9" Type="http://schemas.openxmlformats.org/officeDocument/2006/relationships/image" Target="../media/image16.jpg"/><Relationship Id="rId14" Type="http://schemas.openxmlformats.org/officeDocument/2006/relationships/image" Target="../media/image21.jpg"/><Relationship Id="rId22"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AC81-67C1-4DE2-AA19-8090F9714812}"/>
              </a:ext>
            </a:extLst>
          </p:cNvPr>
          <p:cNvSpPr>
            <a:spLocks noGrp="1"/>
          </p:cNvSpPr>
          <p:nvPr>
            <p:ph type="ctrTitle"/>
          </p:nvPr>
        </p:nvSpPr>
        <p:spPr>
          <a:xfrm>
            <a:off x="1380067" y="397934"/>
            <a:ext cx="7766936" cy="1646302"/>
          </a:xfrm>
        </p:spPr>
        <p:txBody>
          <a:bodyPr/>
          <a:lstStyle/>
          <a:p>
            <a:r>
              <a:rPr lang="en-GB" dirty="0"/>
              <a:t>Tyres are a Global Issue</a:t>
            </a:r>
          </a:p>
        </p:txBody>
      </p:sp>
      <p:sp>
        <p:nvSpPr>
          <p:cNvPr id="3" name="Subtitle 2">
            <a:extLst>
              <a:ext uri="{FF2B5EF4-FFF2-40B4-BE49-F238E27FC236}">
                <a16:creationId xmlns:a16="http://schemas.microsoft.com/office/drawing/2014/main" id="{D0727AC3-5E54-4310-988A-A98FC884C668}"/>
              </a:ext>
            </a:extLst>
          </p:cNvPr>
          <p:cNvSpPr>
            <a:spLocks noGrp="1"/>
          </p:cNvSpPr>
          <p:nvPr>
            <p:ph type="subTitle" idx="1"/>
          </p:nvPr>
        </p:nvSpPr>
        <p:spPr>
          <a:xfrm>
            <a:off x="1634067" y="3416765"/>
            <a:ext cx="7766936" cy="1096899"/>
          </a:xfrm>
        </p:spPr>
        <p:txBody>
          <a:bodyPr>
            <a:normAutofit/>
          </a:bodyPr>
          <a:lstStyle/>
          <a:p>
            <a:pPr algn="ctr"/>
            <a:r>
              <a:rPr lang="en-GB" sz="2400" b="1" dirty="0">
                <a:solidFill>
                  <a:srgbClr val="92D050"/>
                </a:solidFill>
              </a:rPr>
              <a:t>Ewan Scott – Editor of Tyre and Rubber Recycling</a:t>
            </a:r>
          </a:p>
        </p:txBody>
      </p:sp>
      <p:pic>
        <p:nvPicPr>
          <p:cNvPr id="5" name="Picture 4">
            <a:extLst>
              <a:ext uri="{FF2B5EF4-FFF2-40B4-BE49-F238E27FC236}">
                <a16:creationId xmlns:a16="http://schemas.microsoft.com/office/drawing/2014/main" id="{AB2B0589-C5D0-4FF2-8352-949225B6A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56217"/>
            <a:ext cx="3918858" cy="1201783"/>
          </a:xfrm>
          <a:prstGeom prst="rect">
            <a:avLst/>
          </a:prstGeom>
        </p:spPr>
      </p:pic>
    </p:spTree>
    <p:extLst>
      <p:ext uri="{BB962C8B-B14F-4D97-AF65-F5344CB8AC3E}">
        <p14:creationId xmlns:p14="http://schemas.microsoft.com/office/powerpoint/2010/main" val="1497611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C8C69-6C5A-4DC7-9D06-3F843022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pic>
        <p:nvPicPr>
          <p:cNvPr id="4" name="Picture 3">
            <a:extLst>
              <a:ext uri="{FF2B5EF4-FFF2-40B4-BE49-F238E27FC236}">
                <a16:creationId xmlns:a16="http://schemas.microsoft.com/office/drawing/2014/main" id="{4E272C06-15D3-4964-A17E-0766D63CC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32" y="2034708"/>
            <a:ext cx="8408274" cy="3451692"/>
          </a:xfrm>
          <a:prstGeom prst="rect">
            <a:avLst/>
          </a:prstGeom>
        </p:spPr>
      </p:pic>
    </p:spTree>
    <p:extLst>
      <p:ext uri="{BB962C8B-B14F-4D97-AF65-F5344CB8AC3E}">
        <p14:creationId xmlns:p14="http://schemas.microsoft.com/office/powerpoint/2010/main" val="410121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C8C69-6C5A-4DC7-9D06-3F843022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sp>
        <p:nvSpPr>
          <p:cNvPr id="2" name="TextBox 1">
            <a:extLst>
              <a:ext uri="{FF2B5EF4-FFF2-40B4-BE49-F238E27FC236}">
                <a16:creationId xmlns:a16="http://schemas.microsoft.com/office/drawing/2014/main" id="{E8C59322-FC26-409B-9CD6-65394FB1AF76}"/>
              </a:ext>
            </a:extLst>
          </p:cNvPr>
          <p:cNvSpPr txBox="1"/>
          <p:nvPr/>
        </p:nvSpPr>
        <p:spPr>
          <a:xfrm>
            <a:off x="3588639" y="3059672"/>
            <a:ext cx="1905000" cy="646331"/>
          </a:xfrm>
          <a:prstGeom prst="rect">
            <a:avLst/>
          </a:prstGeom>
          <a:noFill/>
        </p:spPr>
        <p:txBody>
          <a:bodyPr wrap="square" rtlCol="0">
            <a:spAutoFit/>
          </a:bodyPr>
          <a:lstStyle/>
          <a:p>
            <a:r>
              <a:rPr lang="en-GB" sz="3600" b="1" dirty="0"/>
              <a:t>Recycle</a:t>
            </a:r>
          </a:p>
        </p:txBody>
      </p:sp>
      <p:pic>
        <p:nvPicPr>
          <p:cNvPr id="6" name="Picture 5">
            <a:extLst>
              <a:ext uri="{FF2B5EF4-FFF2-40B4-BE49-F238E27FC236}">
                <a16:creationId xmlns:a16="http://schemas.microsoft.com/office/drawing/2014/main" id="{F9E47284-9CB9-4335-804E-C843110AA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 y="930368"/>
            <a:ext cx="1438275" cy="795337"/>
          </a:xfrm>
          <a:prstGeom prst="rect">
            <a:avLst/>
          </a:prstGeom>
        </p:spPr>
      </p:pic>
      <p:pic>
        <p:nvPicPr>
          <p:cNvPr id="8" name="Picture 7">
            <a:extLst>
              <a:ext uri="{FF2B5EF4-FFF2-40B4-BE49-F238E27FC236}">
                <a16:creationId xmlns:a16="http://schemas.microsoft.com/office/drawing/2014/main" id="{47D04EAC-6A0D-4A90-A794-5AACF4DC7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876" y="886114"/>
            <a:ext cx="1185358" cy="882127"/>
          </a:xfrm>
          <a:prstGeom prst="rect">
            <a:avLst/>
          </a:prstGeom>
        </p:spPr>
      </p:pic>
      <p:pic>
        <p:nvPicPr>
          <p:cNvPr id="10" name="Picture 9">
            <a:extLst>
              <a:ext uri="{FF2B5EF4-FFF2-40B4-BE49-F238E27FC236}">
                <a16:creationId xmlns:a16="http://schemas.microsoft.com/office/drawing/2014/main" id="{897FA687-F749-49E0-BCE9-301947575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442" y="885025"/>
            <a:ext cx="1118604" cy="837873"/>
          </a:xfrm>
          <a:prstGeom prst="rect">
            <a:avLst/>
          </a:prstGeom>
        </p:spPr>
      </p:pic>
      <p:pic>
        <p:nvPicPr>
          <p:cNvPr id="12" name="Picture 11">
            <a:extLst>
              <a:ext uri="{FF2B5EF4-FFF2-40B4-BE49-F238E27FC236}">
                <a16:creationId xmlns:a16="http://schemas.microsoft.com/office/drawing/2014/main" id="{A2E6BF8C-4FB7-47E7-A3F4-B1271DB544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5170" y="930912"/>
            <a:ext cx="1650830" cy="792530"/>
          </a:xfrm>
          <a:prstGeom prst="rect">
            <a:avLst/>
          </a:prstGeom>
        </p:spPr>
      </p:pic>
      <p:pic>
        <p:nvPicPr>
          <p:cNvPr id="14" name="Picture 13">
            <a:extLst>
              <a:ext uri="{FF2B5EF4-FFF2-40B4-BE49-F238E27FC236}">
                <a16:creationId xmlns:a16="http://schemas.microsoft.com/office/drawing/2014/main" id="{9229284E-6BD9-4D4F-AE7D-CADA6FB899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212" y="1783212"/>
            <a:ext cx="1343299" cy="1343299"/>
          </a:xfrm>
          <a:prstGeom prst="rect">
            <a:avLst/>
          </a:prstGeom>
        </p:spPr>
      </p:pic>
      <p:pic>
        <p:nvPicPr>
          <p:cNvPr id="16" name="Picture 15">
            <a:extLst>
              <a:ext uri="{FF2B5EF4-FFF2-40B4-BE49-F238E27FC236}">
                <a16:creationId xmlns:a16="http://schemas.microsoft.com/office/drawing/2014/main" id="{2FBA27FB-8E4F-42DF-A946-4EB3D25B16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7124" y="888495"/>
            <a:ext cx="1410805" cy="857260"/>
          </a:xfrm>
          <a:prstGeom prst="rect">
            <a:avLst/>
          </a:prstGeom>
        </p:spPr>
      </p:pic>
      <p:pic>
        <p:nvPicPr>
          <p:cNvPr id="18" name="Picture 17">
            <a:extLst>
              <a:ext uri="{FF2B5EF4-FFF2-40B4-BE49-F238E27FC236}">
                <a16:creationId xmlns:a16="http://schemas.microsoft.com/office/drawing/2014/main" id="{AC4CCA02-94BF-43A1-878F-68A9C9CF34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9053" y="885025"/>
            <a:ext cx="1118604" cy="837873"/>
          </a:xfrm>
          <a:prstGeom prst="rect">
            <a:avLst/>
          </a:prstGeom>
        </p:spPr>
      </p:pic>
      <p:pic>
        <p:nvPicPr>
          <p:cNvPr id="20" name="Picture 19">
            <a:extLst>
              <a:ext uri="{FF2B5EF4-FFF2-40B4-BE49-F238E27FC236}">
                <a16:creationId xmlns:a16="http://schemas.microsoft.com/office/drawing/2014/main" id="{2FAA5F23-558B-482E-8C68-65C670AB1E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307" y="4336469"/>
            <a:ext cx="1472569" cy="981713"/>
          </a:xfrm>
          <a:prstGeom prst="rect">
            <a:avLst/>
          </a:prstGeom>
        </p:spPr>
      </p:pic>
      <p:pic>
        <p:nvPicPr>
          <p:cNvPr id="22" name="Picture 21">
            <a:extLst>
              <a:ext uri="{FF2B5EF4-FFF2-40B4-BE49-F238E27FC236}">
                <a16:creationId xmlns:a16="http://schemas.microsoft.com/office/drawing/2014/main" id="{16010859-C01E-4013-8AF0-25C467C015EA}"/>
              </a:ext>
            </a:extLst>
          </p:cNvPr>
          <p:cNvPicPr>
            <a:picLocks noChangeAspect="1"/>
          </p:cNvPicPr>
          <p:nvPr/>
        </p:nvPicPr>
        <p:blipFill rotWithShape="1">
          <a:blip r:embed="rId11">
            <a:extLst>
              <a:ext uri="{28A0092B-C50C-407E-A947-70E740481C1C}">
                <a14:useLocalDpi xmlns:a14="http://schemas.microsoft.com/office/drawing/2010/main" val="0"/>
              </a:ext>
            </a:extLst>
          </a:blip>
          <a:srcRect l="23735"/>
          <a:stretch/>
        </p:blipFill>
        <p:spPr>
          <a:xfrm>
            <a:off x="514212" y="3241792"/>
            <a:ext cx="1333803" cy="979396"/>
          </a:xfrm>
          <a:prstGeom prst="rect">
            <a:avLst/>
          </a:prstGeom>
        </p:spPr>
      </p:pic>
      <p:pic>
        <p:nvPicPr>
          <p:cNvPr id="24" name="Picture 23">
            <a:extLst>
              <a:ext uri="{FF2B5EF4-FFF2-40B4-BE49-F238E27FC236}">
                <a16:creationId xmlns:a16="http://schemas.microsoft.com/office/drawing/2014/main" id="{15AFCF4C-7F7B-4F68-AB67-A567C95BC0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6725" y="5541776"/>
            <a:ext cx="2127997" cy="973445"/>
          </a:xfrm>
          <a:prstGeom prst="rect">
            <a:avLst/>
          </a:prstGeom>
        </p:spPr>
      </p:pic>
      <p:pic>
        <p:nvPicPr>
          <p:cNvPr id="26" name="Picture 25">
            <a:extLst>
              <a:ext uri="{FF2B5EF4-FFF2-40B4-BE49-F238E27FC236}">
                <a16:creationId xmlns:a16="http://schemas.microsoft.com/office/drawing/2014/main" id="{7C4D5DB7-A3BC-4C85-ABB3-4F8E63AF84F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4786" y="5541776"/>
            <a:ext cx="1609260" cy="1073150"/>
          </a:xfrm>
          <a:prstGeom prst="rect">
            <a:avLst/>
          </a:prstGeom>
        </p:spPr>
      </p:pic>
      <p:pic>
        <p:nvPicPr>
          <p:cNvPr id="28" name="Picture 27">
            <a:extLst>
              <a:ext uri="{FF2B5EF4-FFF2-40B4-BE49-F238E27FC236}">
                <a16:creationId xmlns:a16="http://schemas.microsoft.com/office/drawing/2014/main" id="{C2293952-25AF-4F7A-987F-695B1FFC684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14047" y="5501664"/>
            <a:ext cx="1905000" cy="1032510"/>
          </a:xfrm>
          <a:prstGeom prst="rect">
            <a:avLst/>
          </a:prstGeom>
        </p:spPr>
      </p:pic>
      <p:pic>
        <p:nvPicPr>
          <p:cNvPr id="30" name="Picture 29">
            <a:extLst>
              <a:ext uri="{FF2B5EF4-FFF2-40B4-BE49-F238E27FC236}">
                <a16:creationId xmlns:a16="http://schemas.microsoft.com/office/drawing/2014/main" id="{8833B8BB-D5EC-4AB1-A58C-F8A30E9515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56965" y="5541776"/>
            <a:ext cx="1280964" cy="959821"/>
          </a:xfrm>
          <a:prstGeom prst="rect">
            <a:avLst/>
          </a:prstGeom>
        </p:spPr>
      </p:pic>
      <p:pic>
        <p:nvPicPr>
          <p:cNvPr id="32" name="Picture 31">
            <a:extLst>
              <a:ext uri="{FF2B5EF4-FFF2-40B4-BE49-F238E27FC236}">
                <a16:creationId xmlns:a16="http://schemas.microsoft.com/office/drawing/2014/main" id="{6231F0F3-57BF-4322-99A5-98F95D4AB3E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81826" y="5501664"/>
            <a:ext cx="1377168" cy="1032510"/>
          </a:xfrm>
          <a:prstGeom prst="rect">
            <a:avLst/>
          </a:prstGeom>
        </p:spPr>
      </p:pic>
      <p:pic>
        <p:nvPicPr>
          <p:cNvPr id="34" name="Picture 33">
            <a:extLst>
              <a:ext uri="{FF2B5EF4-FFF2-40B4-BE49-F238E27FC236}">
                <a16:creationId xmlns:a16="http://schemas.microsoft.com/office/drawing/2014/main" id="{E1D996C9-75A4-4ECE-8F86-3D64F6547E7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50177" y="3798831"/>
            <a:ext cx="1240465" cy="1562986"/>
          </a:xfrm>
          <a:prstGeom prst="rect">
            <a:avLst/>
          </a:prstGeom>
        </p:spPr>
      </p:pic>
      <p:pic>
        <p:nvPicPr>
          <p:cNvPr id="36" name="Picture 35">
            <a:extLst>
              <a:ext uri="{FF2B5EF4-FFF2-40B4-BE49-F238E27FC236}">
                <a16:creationId xmlns:a16="http://schemas.microsoft.com/office/drawing/2014/main" id="{877BF8CD-3247-435F-B0F4-817EE48CFF5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50177" y="1856202"/>
            <a:ext cx="1240465" cy="872977"/>
          </a:xfrm>
          <a:prstGeom prst="rect">
            <a:avLst/>
          </a:prstGeom>
        </p:spPr>
      </p:pic>
      <p:pic>
        <p:nvPicPr>
          <p:cNvPr id="38" name="Picture 37">
            <a:extLst>
              <a:ext uri="{FF2B5EF4-FFF2-40B4-BE49-F238E27FC236}">
                <a16:creationId xmlns:a16="http://schemas.microsoft.com/office/drawing/2014/main" id="{860CBC54-4AB8-4178-ABFE-E6D1E202787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50177" y="2792549"/>
            <a:ext cx="1269784" cy="872977"/>
          </a:xfrm>
          <a:prstGeom prst="rect">
            <a:avLst/>
          </a:prstGeom>
        </p:spPr>
      </p:pic>
      <p:pic>
        <p:nvPicPr>
          <p:cNvPr id="40" name="Picture 39">
            <a:extLst>
              <a:ext uri="{FF2B5EF4-FFF2-40B4-BE49-F238E27FC236}">
                <a16:creationId xmlns:a16="http://schemas.microsoft.com/office/drawing/2014/main" id="{6F1915BC-8128-4878-8974-B0CDC6A065C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987284" y="1751803"/>
            <a:ext cx="2286841" cy="1221635"/>
          </a:xfrm>
          <a:prstGeom prst="rect">
            <a:avLst/>
          </a:prstGeom>
        </p:spPr>
      </p:pic>
      <p:pic>
        <p:nvPicPr>
          <p:cNvPr id="42" name="Picture 41">
            <a:extLst>
              <a:ext uri="{FF2B5EF4-FFF2-40B4-BE49-F238E27FC236}">
                <a16:creationId xmlns:a16="http://schemas.microsoft.com/office/drawing/2014/main" id="{8033A393-5E06-4B4C-8634-E2BAA98F0D40}"/>
              </a:ext>
            </a:extLst>
          </p:cNvPr>
          <p:cNvPicPr>
            <a:picLocks noChangeAspect="1"/>
          </p:cNvPicPr>
          <p:nvPr/>
        </p:nvPicPr>
        <p:blipFill rotWithShape="1">
          <a:blip r:embed="rId21">
            <a:extLst>
              <a:ext uri="{28A0092B-C50C-407E-A947-70E740481C1C}">
                <a14:useLocalDpi xmlns:a14="http://schemas.microsoft.com/office/drawing/2010/main" val="0"/>
              </a:ext>
            </a:extLst>
          </a:blip>
          <a:srcRect l="20578" r="8627"/>
          <a:stretch/>
        </p:blipFill>
        <p:spPr>
          <a:xfrm>
            <a:off x="2224941" y="1773224"/>
            <a:ext cx="2568949" cy="1275147"/>
          </a:xfrm>
          <a:prstGeom prst="rect">
            <a:avLst/>
          </a:prstGeom>
        </p:spPr>
      </p:pic>
      <p:pic>
        <p:nvPicPr>
          <p:cNvPr id="44" name="Picture 43">
            <a:extLst>
              <a:ext uri="{FF2B5EF4-FFF2-40B4-BE49-F238E27FC236}">
                <a16:creationId xmlns:a16="http://schemas.microsoft.com/office/drawing/2014/main" id="{B5644D5B-1718-4976-818D-86DE3F024C7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65015" y="3828292"/>
            <a:ext cx="2428875" cy="1533525"/>
          </a:xfrm>
          <a:prstGeom prst="rect">
            <a:avLst/>
          </a:prstGeom>
        </p:spPr>
      </p:pic>
      <p:pic>
        <p:nvPicPr>
          <p:cNvPr id="46" name="Picture 45">
            <a:extLst>
              <a:ext uri="{FF2B5EF4-FFF2-40B4-BE49-F238E27FC236}">
                <a16:creationId xmlns:a16="http://schemas.microsoft.com/office/drawing/2014/main" id="{B5A4CA68-4668-47C4-A643-F6C6B677D97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57832" y="3798831"/>
            <a:ext cx="1474694" cy="1474694"/>
          </a:xfrm>
          <a:prstGeom prst="rect">
            <a:avLst/>
          </a:prstGeom>
        </p:spPr>
      </p:pic>
    </p:spTree>
    <p:extLst>
      <p:ext uri="{BB962C8B-B14F-4D97-AF65-F5344CB8AC3E}">
        <p14:creationId xmlns:p14="http://schemas.microsoft.com/office/powerpoint/2010/main" val="242722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C8C69-6C5A-4DC7-9D06-3F843022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sp>
        <p:nvSpPr>
          <p:cNvPr id="2" name="TextBox 1">
            <a:extLst>
              <a:ext uri="{FF2B5EF4-FFF2-40B4-BE49-F238E27FC236}">
                <a16:creationId xmlns:a16="http://schemas.microsoft.com/office/drawing/2014/main" id="{35D62E98-05C2-464E-A9B3-461FE2CBADAE}"/>
              </a:ext>
            </a:extLst>
          </p:cNvPr>
          <p:cNvSpPr txBox="1"/>
          <p:nvPr/>
        </p:nvSpPr>
        <p:spPr>
          <a:xfrm>
            <a:off x="3948953" y="2782669"/>
            <a:ext cx="1931894" cy="646331"/>
          </a:xfrm>
          <a:prstGeom prst="rect">
            <a:avLst/>
          </a:prstGeom>
          <a:noFill/>
        </p:spPr>
        <p:txBody>
          <a:bodyPr wrap="square" rtlCol="0">
            <a:spAutoFit/>
          </a:bodyPr>
          <a:lstStyle/>
          <a:p>
            <a:r>
              <a:rPr lang="en-GB" sz="3600" dirty="0"/>
              <a:t>Recover</a:t>
            </a:r>
          </a:p>
        </p:txBody>
      </p:sp>
      <p:pic>
        <p:nvPicPr>
          <p:cNvPr id="6" name="Picture 5">
            <a:extLst>
              <a:ext uri="{FF2B5EF4-FFF2-40B4-BE49-F238E27FC236}">
                <a16:creationId xmlns:a16="http://schemas.microsoft.com/office/drawing/2014/main" id="{6EC49F3D-7D30-4A30-AF09-1FB852DE2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77" y="748554"/>
            <a:ext cx="2285999" cy="2285999"/>
          </a:xfrm>
          <a:prstGeom prst="rect">
            <a:avLst/>
          </a:prstGeom>
        </p:spPr>
      </p:pic>
      <p:pic>
        <p:nvPicPr>
          <p:cNvPr id="8" name="Picture 7">
            <a:extLst>
              <a:ext uri="{FF2B5EF4-FFF2-40B4-BE49-F238E27FC236}">
                <a16:creationId xmlns:a16="http://schemas.microsoft.com/office/drawing/2014/main" id="{66313814-730C-4ED8-A7AA-5CCB0D2E9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337" y="438990"/>
            <a:ext cx="2143125" cy="2143125"/>
          </a:xfrm>
          <a:prstGeom prst="rect">
            <a:avLst/>
          </a:prstGeom>
        </p:spPr>
      </p:pic>
      <p:pic>
        <p:nvPicPr>
          <p:cNvPr id="10" name="Picture 9">
            <a:extLst>
              <a:ext uri="{FF2B5EF4-FFF2-40B4-BE49-F238E27FC236}">
                <a16:creationId xmlns:a16="http://schemas.microsoft.com/office/drawing/2014/main" id="{CA71B613-EC9B-4CB4-9224-F65EFD482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3823" y="934819"/>
            <a:ext cx="2466975" cy="1847850"/>
          </a:xfrm>
          <a:prstGeom prst="rect">
            <a:avLst/>
          </a:prstGeom>
        </p:spPr>
      </p:pic>
      <p:pic>
        <p:nvPicPr>
          <p:cNvPr id="12" name="Picture 11">
            <a:extLst>
              <a:ext uri="{FF2B5EF4-FFF2-40B4-BE49-F238E27FC236}">
                <a16:creationId xmlns:a16="http://schemas.microsoft.com/office/drawing/2014/main" id="{ACB82242-DA63-483A-9FE1-EE23E71C95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9141" y="4275886"/>
            <a:ext cx="2222614" cy="1492327"/>
          </a:xfrm>
          <a:prstGeom prst="rect">
            <a:avLst/>
          </a:prstGeom>
        </p:spPr>
      </p:pic>
      <p:pic>
        <p:nvPicPr>
          <p:cNvPr id="14" name="Picture 13">
            <a:extLst>
              <a:ext uri="{FF2B5EF4-FFF2-40B4-BE49-F238E27FC236}">
                <a16:creationId xmlns:a16="http://schemas.microsoft.com/office/drawing/2014/main" id="{CC348AB3-83F6-4130-948F-5AEBE5F76F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6462" y="4188568"/>
            <a:ext cx="2222614" cy="1666961"/>
          </a:xfrm>
          <a:prstGeom prst="rect">
            <a:avLst/>
          </a:prstGeom>
        </p:spPr>
      </p:pic>
    </p:spTree>
    <p:extLst>
      <p:ext uri="{BB962C8B-B14F-4D97-AF65-F5344CB8AC3E}">
        <p14:creationId xmlns:p14="http://schemas.microsoft.com/office/powerpoint/2010/main" val="280073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C8C69-6C5A-4DC7-9D06-3F843022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sp>
        <p:nvSpPr>
          <p:cNvPr id="2" name="TextBox 1">
            <a:extLst>
              <a:ext uri="{FF2B5EF4-FFF2-40B4-BE49-F238E27FC236}">
                <a16:creationId xmlns:a16="http://schemas.microsoft.com/office/drawing/2014/main" id="{E2D41983-E178-4B20-A242-76A703967010}"/>
              </a:ext>
            </a:extLst>
          </p:cNvPr>
          <p:cNvSpPr txBox="1"/>
          <p:nvPr/>
        </p:nvSpPr>
        <p:spPr>
          <a:xfrm>
            <a:off x="2994992" y="1126436"/>
            <a:ext cx="4174434" cy="646331"/>
          </a:xfrm>
          <a:prstGeom prst="rect">
            <a:avLst/>
          </a:prstGeom>
          <a:noFill/>
        </p:spPr>
        <p:txBody>
          <a:bodyPr wrap="square" rtlCol="0">
            <a:spAutoFit/>
          </a:bodyPr>
          <a:lstStyle/>
          <a:p>
            <a:r>
              <a:rPr lang="en-GB" sz="3600" dirty="0"/>
              <a:t>Disposal by Landfill</a:t>
            </a:r>
          </a:p>
        </p:txBody>
      </p:sp>
      <p:sp>
        <p:nvSpPr>
          <p:cNvPr id="5" name="TextBox 4">
            <a:extLst>
              <a:ext uri="{FF2B5EF4-FFF2-40B4-BE49-F238E27FC236}">
                <a16:creationId xmlns:a16="http://schemas.microsoft.com/office/drawing/2014/main" id="{F7B422AC-D2B5-46C3-AB21-4FB40BF36D86}"/>
              </a:ext>
            </a:extLst>
          </p:cNvPr>
          <p:cNvSpPr txBox="1"/>
          <p:nvPr/>
        </p:nvSpPr>
        <p:spPr>
          <a:xfrm>
            <a:off x="1099930" y="2279374"/>
            <a:ext cx="8468140" cy="1754326"/>
          </a:xfrm>
          <a:prstGeom prst="rect">
            <a:avLst/>
          </a:prstGeom>
          <a:noFill/>
        </p:spPr>
        <p:txBody>
          <a:bodyPr wrap="square" rtlCol="0">
            <a:spAutoFit/>
          </a:bodyPr>
          <a:lstStyle/>
          <a:p>
            <a:pPr marL="285750" indent="-285750">
              <a:buFont typeface="Arial" panose="020B0604020202020204" pitchFamily="34" charset="0"/>
              <a:buChar char="•"/>
            </a:pPr>
            <a:r>
              <a:rPr lang="en-GB" dirty="0"/>
              <a:t>ETRMA Figures show 134,000 tons still going to Landfill (or unknown)</a:t>
            </a:r>
          </a:p>
          <a:p>
            <a:pPr marL="285750" indent="-285750">
              <a:buFont typeface="Arial" panose="020B0604020202020204" pitchFamily="34" charset="0"/>
              <a:buChar char="•"/>
            </a:pPr>
            <a:r>
              <a:rPr lang="en-GB" dirty="0"/>
              <a:t>78,000 tons of that figure is estimated to be from Turkey</a:t>
            </a:r>
          </a:p>
          <a:p>
            <a:pPr marL="285750" indent="-285750">
              <a:buFont typeface="Arial" panose="020B0604020202020204" pitchFamily="34" charset="0"/>
              <a:buChar char="•"/>
            </a:pPr>
            <a:r>
              <a:rPr lang="en-GB" dirty="0"/>
              <a:t>24,000 tons is estimated to be from the UK (according to the UTWG)*</a:t>
            </a:r>
          </a:p>
          <a:p>
            <a:pPr marL="285750" indent="-285750">
              <a:buFont typeface="Arial" panose="020B0604020202020204" pitchFamily="34" charset="0"/>
              <a:buChar char="•"/>
            </a:pPr>
            <a:r>
              <a:rPr lang="en-GB" dirty="0"/>
              <a:t>Many Countries show zero to Landfill</a:t>
            </a:r>
          </a:p>
          <a:p>
            <a:pPr marL="285750" indent="-285750">
              <a:buFont typeface="Arial" panose="020B0604020202020204" pitchFamily="34" charset="0"/>
              <a:buChar char="•"/>
            </a:pPr>
            <a:endParaRPr lang="en-GB" dirty="0"/>
          </a:p>
          <a:p>
            <a:r>
              <a:rPr lang="en-GB" dirty="0"/>
              <a:t>* Unknown is probably a better description of their fate</a:t>
            </a:r>
          </a:p>
        </p:txBody>
      </p:sp>
    </p:spTree>
    <p:extLst>
      <p:ext uri="{BB962C8B-B14F-4D97-AF65-F5344CB8AC3E}">
        <p14:creationId xmlns:p14="http://schemas.microsoft.com/office/powerpoint/2010/main" val="244262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C8C69-6C5A-4DC7-9D06-3F843022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pic>
        <p:nvPicPr>
          <p:cNvPr id="5" name="Picture 4">
            <a:extLst>
              <a:ext uri="{FF2B5EF4-FFF2-40B4-BE49-F238E27FC236}">
                <a16:creationId xmlns:a16="http://schemas.microsoft.com/office/drawing/2014/main" id="{76F203BE-A0F2-4617-9D48-E02F080D1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807397"/>
            <a:ext cx="2462323" cy="1846742"/>
          </a:xfrm>
          <a:prstGeom prst="rect">
            <a:avLst/>
          </a:prstGeom>
        </p:spPr>
      </p:pic>
      <p:pic>
        <p:nvPicPr>
          <p:cNvPr id="7" name="Picture 6">
            <a:extLst>
              <a:ext uri="{FF2B5EF4-FFF2-40B4-BE49-F238E27FC236}">
                <a16:creationId xmlns:a16="http://schemas.microsoft.com/office/drawing/2014/main" id="{3D362526-DC81-46F6-8DB6-39A1A1E2755F}"/>
              </a:ext>
            </a:extLst>
          </p:cNvPr>
          <p:cNvPicPr>
            <a:picLocks noChangeAspect="1"/>
          </p:cNvPicPr>
          <p:nvPr/>
        </p:nvPicPr>
        <p:blipFill rotWithShape="1">
          <a:blip r:embed="rId4">
            <a:extLst>
              <a:ext uri="{28A0092B-C50C-407E-A947-70E740481C1C}">
                <a14:useLocalDpi xmlns:a14="http://schemas.microsoft.com/office/drawing/2010/main" val="0"/>
              </a:ext>
            </a:extLst>
          </a:blip>
          <a:srcRect l="33091"/>
          <a:stretch/>
        </p:blipFill>
        <p:spPr>
          <a:xfrm>
            <a:off x="6096000" y="807398"/>
            <a:ext cx="2743200" cy="1844936"/>
          </a:xfrm>
          <a:prstGeom prst="rect">
            <a:avLst/>
          </a:prstGeom>
        </p:spPr>
      </p:pic>
      <p:pic>
        <p:nvPicPr>
          <p:cNvPr id="9" name="Picture 8">
            <a:extLst>
              <a:ext uri="{FF2B5EF4-FFF2-40B4-BE49-F238E27FC236}">
                <a16:creationId xmlns:a16="http://schemas.microsoft.com/office/drawing/2014/main" id="{31AD81E8-1254-4C8C-A223-6BD659F9FC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7324" y="3917164"/>
            <a:ext cx="3930276" cy="2618168"/>
          </a:xfrm>
          <a:prstGeom prst="rect">
            <a:avLst/>
          </a:prstGeom>
        </p:spPr>
      </p:pic>
      <p:sp>
        <p:nvSpPr>
          <p:cNvPr id="10" name="TextBox 9">
            <a:extLst>
              <a:ext uri="{FF2B5EF4-FFF2-40B4-BE49-F238E27FC236}">
                <a16:creationId xmlns:a16="http://schemas.microsoft.com/office/drawing/2014/main" id="{E8AF1E82-5499-4629-8B0C-625DBA7060A7}"/>
              </a:ext>
            </a:extLst>
          </p:cNvPr>
          <p:cNvSpPr txBox="1"/>
          <p:nvPr/>
        </p:nvSpPr>
        <p:spPr>
          <a:xfrm>
            <a:off x="3378930" y="2931537"/>
            <a:ext cx="4536141" cy="646331"/>
          </a:xfrm>
          <a:prstGeom prst="rect">
            <a:avLst/>
          </a:prstGeom>
          <a:noFill/>
        </p:spPr>
        <p:txBody>
          <a:bodyPr wrap="square" rtlCol="0">
            <a:spAutoFit/>
          </a:bodyPr>
          <a:lstStyle/>
          <a:p>
            <a:r>
              <a:rPr lang="en-GB" sz="3600" b="1" dirty="0"/>
              <a:t>Disposal by Export</a:t>
            </a:r>
          </a:p>
        </p:txBody>
      </p:sp>
    </p:spTree>
    <p:extLst>
      <p:ext uri="{BB962C8B-B14F-4D97-AF65-F5344CB8AC3E}">
        <p14:creationId xmlns:p14="http://schemas.microsoft.com/office/powerpoint/2010/main" val="126223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59841-A9F6-422F-AEA3-58568CAA2BEF}"/>
              </a:ext>
            </a:extLst>
          </p:cNvPr>
          <p:cNvSpPr/>
          <p:nvPr/>
        </p:nvSpPr>
        <p:spPr>
          <a:xfrm>
            <a:off x="1423851" y="1711234"/>
            <a:ext cx="7720149" cy="3757567"/>
          </a:xfrm>
          <a:prstGeom prst="rect">
            <a:avLst/>
          </a:prstGeom>
        </p:spPr>
        <p:txBody>
          <a:bodyPr wrap="square">
            <a:spAutoFit/>
          </a:bodyPr>
          <a:lstStyle/>
          <a:p>
            <a:pPr>
              <a:lnSpc>
                <a:spcPct val="107000"/>
              </a:lnSpc>
              <a:spcAft>
                <a:spcPts val="800"/>
              </a:spcAft>
            </a:pPr>
            <a:r>
              <a:rPr lang="en-GB" sz="3200" b="1" dirty="0">
                <a:latin typeface="Calibri" panose="020F0502020204030204" pitchFamily="34" charset="0"/>
                <a:ea typeface="Calibri" panose="020F0502020204030204" pitchFamily="34" charset="0"/>
                <a:cs typeface="Times New Roman" panose="02020603050405020304" pitchFamily="18" charset="0"/>
              </a:rPr>
              <a:t>The treatment and disposal of hazardous waste should take place at the closest possible location to its point of origin in order to minimise the risks involved in its transport. According to a similar principle, any community should recycle or dispose of the waste it creates, inside its own territory.</a:t>
            </a:r>
          </a:p>
        </p:txBody>
      </p:sp>
      <p:pic>
        <p:nvPicPr>
          <p:cNvPr id="4" name="Picture 3">
            <a:extLst>
              <a:ext uri="{FF2B5EF4-FFF2-40B4-BE49-F238E27FC236}">
                <a16:creationId xmlns:a16="http://schemas.microsoft.com/office/drawing/2014/main" id="{1B7DC54E-5B6C-43EB-9582-1849E3FDB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spTree>
    <p:extLst>
      <p:ext uri="{BB962C8B-B14F-4D97-AF65-F5344CB8AC3E}">
        <p14:creationId xmlns:p14="http://schemas.microsoft.com/office/powerpoint/2010/main" val="131326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C8C69-6C5A-4DC7-9D06-3F843022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sp>
        <p:nvSpPr>
          <p:cNvPr id="2" name="TextBox 1">
            <a:extLst>
              <a:ext uri="{FF2B5EF4-FFF2-40B4-BE49-F238E27FC236}">
                <a16:creationId xmlns:a16="http://schemas.microsoft.com/office/drawing/2014/main" id="{1B922160-8461-4714-9302-C3539621076E}"/>
              </a:ext>
            </a:extLst>
          </p:cNvPr>
          <p:cNvSpPr txBox="1"/>
          <p:nvPr/>
        </p:nvSpPr>
        <p:spPr>
          <a:xfrm>
            <a:off x="1510748" y="1510748"/>
            <a:ext cx="8326318" cy="2708434"/>
          </a:xfrm>
          <a:prstGeom prst="rect">
            <a:avLst/>
          </a:prstGeom>
          <a:noFill/>
        </p:spPr>
        <p:txBody>
          <a:bodyPr wrap="none" rtlCol="0">
            <a:spAutoFit/>
          </a:bodyPr>
          <a:lstStyle/>
          <a:p>
            <a:r>
              <a:rPr lang="en-GB" sz="3600" dirty="0"/>
              <a:t>Closing Doors</a:t>
            </a:r>
          </a:p>
          <a:p>
            <a:endParaRPr lang="en-GB" sz="3600" dirty="0"/>
          </a:p>
          <a:p>
            <a:r>
              <a:rPr lang="en-GB" sz="2000" dirty="0"/>
              <a:t>China – official ban on imports of ELT</a:t>
            </a:r>
          </a:p>
          <a:p>
            <a:r>
              <a:rPr lang="en-GB" sz="2000" dirty="0"/>
              <a:t>Vietnam – only temporary imports permitted</a:t>
            </a:r>
          </a:p>
          <a:p>
            <a:r>
              <a:rPr lang="en-GB" sz="2000" dirty="0"/>
              <a:t>Malaysia – considering a ban on waste tyre imports</a:t>
            </a:r>
          </a:p>
          <a:p>
            <a:r>
              <a:rPr lang="en-GB" sz="2000" dirty="0"/>
              <a:t>India – preparing EPR scheme, anticipates a domestic surplus…</a:t>
            </a:r>
          </a:p>
          <a:p>
            <a:r>
              <a:rPr lang="en-GB" dirty="0"/>
              <a:t>Legally banned in Nigeria, Ghana and other states (though borders are porous)</a:t>
            </a:r>
          </a:p>
        </p:txBody>
      </p:sp>
    </p:spTree>
    <p:extLst>
      <p:ext uri="{BB962C8B-B14F-4D97-AF65-F5344CB8AC3E}">
        <p14:creationId xmlns:p14="http://schemas.microsoft.com/office/powerpoint/2010/main" val="427878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C8C69-6C5A-4DC7-9D06-3F843022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sp>
        <p:nvSpPr>
          <p:cNvPr id="2" name="TextBox 1">
            <a:extLst>
              <a:ext uri="{FF2B5EF4-FFF2-40B4-BE49-F238E27FC236}">
                <a16:creationId xmlns:a16="http://schemas.microsoft.com/office/drawing/2014/main" id="{27DCC71D-9F95-4DA4-A045-E03EB60EDF7F}"/>
              </a:ext>
            </a:extLst>
          </p:cNvPr>
          <p:cNvSpPr txBox="1"/>
          <p:nvPr/>
        </p:nvSpPr>
        <p:spPr>
          <a:xfrm>
            <a:off x="1775791" y="1630016"/>
            <a:ext cx="6699638" cy="2862322"/>
          </a:xfrm>
          <a:prstGeom prst="rect">
            <a:avLst/>
          </a:prstGeom>
          <a:noFill/>
        </p:spPr>
        <p:txBody>
          <a:bodyPr wrap="square" rtlCol="0">
            <a:spAutoFit/>
          </a:bodyPr>
          <a:lstStyle/>
          <a:p>
            <a:pPr marL="285750" indent="-285750">
              <a:buFont typeface="Arial" panose="020B0604020202020204" pitchFamily="34" charset="0"/>
              <a:buChar char="•"/>
            </a:pPr>
            <a:r>
              <a:rPr lang="en-GB" dirty="0"/>
              <a:t>Tyres are a global issue but the solutions need to be local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need to harness the resources of waste tyres and maximise the benefits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need to build strong recycling infrastructure and ethos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need to ensure that the public buy into recycling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need to do better – individually, nationally and globally</a:t>
            </a:r>
          </a:p>
        </p:txBody>
      </p:sp>
    </p:spTree>
    <p:extLst>
      <p:ext uri="{BB962C8B-B14F-4D97-AF65-F5344CB8AC3E}">
        <p14:creationId xmlns:p14="http://schemas.microsoft.com/office/powerpoint/2010/main" val="3432603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C8C69-6C5A-4DC7-9D06-3F843022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spTree>
    <p:extLst>
      <p:ext uri="{BB962C8B-B14F-4D97-AF65-F5344CB8AC3E}">
        <p14:creationId xmlns:p14="http://schemas.microsoft.com/office/powerpoint/2010/main" val="214136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119BB7-0159-453B-99F5-C8AD0A847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pic>
        <p:nvPicPr>
          <p:cNvPr id="5" name="Picture 4">
            <a:extLst>
              <a:ext uri="{FF2B5EF4-FFF2-40B4-BE49-F238E27FC236}">
                <a16:creationId xmlns:a16="http://schemas.microsoft.com/office/drawing/2014/main" id="{79F71466-B2A1-4CE7-83FA-2EE7B6BF6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137" y="958991"/>
            <a:ext cx="5192107" cy="4422906"/>
          </a:xfrm>
          <a:prstGeom prst="rect">
            <a:avLst/>
          </a:prstGeom>
        </p:spPr>
      </p:pic>
      <p:sp>
        <p:nvSpPr>
          <p:cNvPr id="6" name="TextBox 5">
            <a:extLst>
              <a:ext uri="{FF2B5EF4-FFF2-40B4-BE49-F238E27FC236}">
                <a16:creationId xmlns:a16="http://schemas.microsoft.com/office/drawing/2014/main" id="{2D1561E9-0759-4DEF-819C-365530FF2DC2}"/>
              </a:ext>
            </a:extLst>
          </p:cNvPr>
          <p:cNvSpPr txBox="1"/>
          <p:nvPr/>
        </p:nvSpPr>
        <p:spPr>
          <a:xfrm>
            <a:off x="2067924" y="5529677"/>
            <a:ext cx="6740434" cy="369332"/>
          </a:xfrm>
          <a:prstGeom prst="rect">
            <a:avLst/>
          </a:prstGeom>
          <a:noFill/>
        </p:spPr>
        <p:txBody>
          <a:bodyPr wrap="square" rtlCol="0">
            <a:spAutoFit/>
          </a:bodyPr>
          <a:lstStyle/>
          <a:p>
            <a:pPr algn="ctr"/>
            <a:r>
              <a:rPr lang="en-GB" dirty="0"/>
              <a:t>There is no country in the world without a waste tyre problem</a:t>
            </a:r>
          </a:p>
        </p:txBody>
      </p:sp>
    </p:spTree>
    <p:extLst>
      <p:ext uri="{BB962C8B-B14F-4D97-AF65-F5344CB8AC3E}">
        <p14:creationId xmlns:p14="http://schemas.microsoft.com/office/powerpoint/2010/main" val="357946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6F006-3FC1-46F1-B31A-CEEA22EB2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pic>
        <p:nvPicPr>
          <p:cNvPr id="5" name="Picture 4">
            <a:extLst>
              <a:ext uri="{FF2B5EF4-FFF2-40B4-BE49-F238E27FC236}">
                <a16:creationId xmlns:a16="http://schemas.microsoft.com/office/drawing/2014/main" id="{5A3942FF-F48C-4887-A3AD-5BF259070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303" y="1059045"/>
            <a:ext cx="3810000" cy="2143125"/>
          </a:xfrm>
          <a:prstGeom prst="rect">
            <a:avLst/>
          </a:prstGeom>
        </p:spPr>
      </p:pic>
      <p:pic>
        <p:nvPicPr>
          <p:cNvPr id="7" name="Picture 6">
            <a:extLst>
              <a:ext uri="{FF2B5EF4-FFF2-40B4-BE49-F238E27FC236}">
                <a16:creationId xmlns:a16="http://schemas.microsoft.com/office/drawing/2014/main" id="{604D981C-1466-461C-B8F9-58319884C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068" y="1059045"/>
            <a:ext cx="4086663" cy="2213609"/>
          </a:xfrm>
          <a:prstGeom prst="rect">
            <a:avLst/>
          </a:prstGeom>
        </p:spPr>
      </p:pic>
      <p:pic>
        <p:nvPicPr>
          <p:cNvPr id="9" name="Picture 8">
            <a:extLst>
              <a:ext uri="{FF2B5EF4-FFF2-40B4-BE49-F238E27FC236}">
                <a16:creationId xmlns:a16="http://schemas.microsoft.com/office/drawing/2014/main" id="{893BDF7B-84B8-419C-8E84-4998FD78D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863" y="3585347"/>
            <a:ext cx="4197532" cy="2950265"/>
          </a:xfrm>
          <a:prstGeom prst="rect">
            <a:avLst/>
          </a:prstGeom>
        </p:spPr>
      </p:pic>
    </p:spTree>
    <p:extLst>
      <p:ext uri="{BB962C8B-B14F-4D97-AF65-F5344CB8AC3E}">
        <p14:creationId xmlns:p14="http://schemas.microsoft.com/office/powerpoint/2010/main" val="267487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A54F6E-8F01-4892-A349-D4B99B0FB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pic>
        <p:nvPicPr>
          <p:cNvPr id="5" name="Picture 4">
            <a:extLst>
              <a:ext uri="{FF2B5EF4-FFF2-40B4-BE49-F238E27FC236}">
                <a16:creationId xmlns:a16="http://schemas.microsoft.com/office/drawing/2014/main" id="{AAABAEF4-CC17-4BEA-9671-A3769D9E2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132" y="1026963"/>
            <a:ext cx="7526383" cy="4804074"/>
          </a:xfrm>
          <a:prstGeom prst="rect">
            <a:avLst/>
          </a:prstGeom>
        </p:spPr>
      </p:pic>
    </p:spTree>
    <p:extLst>
      <p:ext uri="{BB962C8B-B14F-4D97-AF65-F5344CB8AC3E}">
        <p14:creationId xmlns:p14="http://schemas.microsoft.com/office/powerpoint/2010/main" val="164886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7575E4-4C6F-49A8-82DA-69FDD92AD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sp>
        <p:nvSpPr>
          <p:cNvPr id="5" name="Rectangle 4">
            <a:extLst>
              <a:ext uri="{FF2B5EF4-FFF2-40B4-BE49-F238E27FC236}">
                <a16:creationId xmlns:a16="http://schemas.microsoft.com/office/drawing/2014/main" id="{5DEF455E-8475-47F5-8A9E-3182CC800C5F}"/>
              </a:ext>
            </a:extLst>
          </p:cNvPr>
          <p:cNvSpPr/>
          <p:nvPr/>
        </p:nvSpPr>
        <p:spPr>
          <a:xfrm>
            <a:off x="1371600" y="1975356"/>
            <a:ext cx="7734300" cy="3906326"/>
          </a:xfrm>
          <a:prstGeom prst="rect">
            <a:avLst/>
          </a:prstGeom>
        </p:spPr>
        <p:txBody>
          <a:bodyPr wrap="square">
            <a:spAutoFit/>
          </a:bodyPr>
          <a:lstStyle/>
          <a:p>
            <a:pPr>
              <a:lnSpc>
                <a:spcPct val="107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Liberty Tire Services           123 million units   Crumb rubber, mulch, TDF</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err="1">
                <a:latin typeface="Arial" panose="020B0604020202020204" pitchFamily="34" charset="0"/>
                <a:ea typeface="Times New Roman" panose="02020603050405020304" pitchFamily="18" charset="0"/>
                <a:cs typeface="Times New Roman" panose="02020603050405020304" pitchFamily="18" charset="0"/>
              </a:rPr>
              <a:t>Lakin</a:t>
            </a:r>
            <a:r>
              <a:rPr lang="en-GB" dirty="0">
                <a:latin typeface="Arial" panose="020B0604020202020204" pitchFamily="34" charset="0"/>
                <a:ea typeface="Times New Roman" panose="02020603050405020304" pitchFamily="18" charset="0"/>
                <a:cs typeface="Times New Roman" panose="02020603050405020304" pitchFamily="18" charset="0"/>
              </a:rPr>
              <a:t> General,                     31 million units    Die-cut products, civil 												engineering, TDF</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CRM                                    25 million units     Asphalt rubber, synthetic 											 turf, moulded products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err="1">
                <a:latin typeface="Arial" panose="020B0604020202020204" pitchFamily="34" charset="0"/>
                <a:ea typeface="Times New Roman" panose="02020603050405020304" pitchFamily="18" charset="0"/>
                <a:cs typeface="Times New Roman" panose="02020603050405020304" pitchFamily="18" charset="0"/>
              </a:rPr>
              <a:t>Lakin</a:t>
            </a:r>
            <a:r>
              <a:rPr lang="en-GB" dirty="0">
                <a:latin typeface="Arial" panose="020B0604020202020204" pitchFamily="34" charset="0"/>
                <a:ea typeface="Times New Roman" panose="02020603050405020304" pitchFamily="18" charset="0"/>
                <a:cs typeface="Times New Roman" panose="02020603050405020304" pitchFamily="18" charset="0"/>
              </a:rPr>
              <a:t> Tire                            19.4 million units   TDF, crumb rubber, civil              										  engineering</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Arial" panose="020B0604020202020204" pitchFamily="34" charset="0"/>
                <a:ea typeface="Times New Roman" panose="02020603050405020304" pitchFamily="18" charset="0"/>
              </a:rPr>
              <a:t>Emanuel Tire Co.               12.1 million            TDF, horse arena and 											  playground cover material</a:t>
            </a:r>
            <a:endParaRPr lang="en-GB" dirty="0"/>
          </a:p>
        </p:txBody>
      </p:sp>
      <p:sp>
        <p:nvSpPr>
          <p:cNvPr id="6" name="TextBox 5">
            <a:extLst>
              <a:ext uri="{FF2B5EF4-FFF2-40B4-BE49-F238E27FC236}">
                <a16:creationId xmlns:a16="http://schemas.microsoft.com/office/drawing/2014/main" id="{8D9469E4-E0D1-4BD5-818A-572C3445B3E8}"/>
              </a:ext>
            </a:extLst>
          </p:cNvPr>
          <p:cNvSpPr txBox="1"/>
          <p:nvPr/>
        </p:nvSpPr>
        <p:spPr>
          <a:xfrm>
            <a:off x="1460500" y="1016000"/>
            <a:ext cx="7429500" cy="369332"/>
          </a:xfrm>
          <a:prstGeom prst="rect">
            <a:avLst/>
          </a:prstGeom>
          <a:noFill/>
        </p:spPr>
        <p:txBody>
          <a:bodyPr wrap="square" rtlCol="0">
            <a:spAutoFit/>
          </a:bodyPr>
          <a:lstStyle/>
          <a:p>
            <a:r>
              <a:rPr lang="en-GB" b="1" dirty="0"/>
              <a:t>Top Five US Tyre Recyclers  </a:t>
            </a:r>
            <a:r>
              <a:rPr lang="en-GB" dirty="0"/>
              <a:t>  </a:t>
            </a:r>
          </a:p>
        </p:txBody>
      </p:sp>
    </p:spTree>
    <p:extLst>
      <p:ext uri="{BB962C8B-B14F-4D97-AF65-F5344CB8AC3E}">
        <p14:creationId xmlns:p14="http://schemas.microsoft.com/office/powerpoint/2010/main" val="311256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F4D325-54A9-420E-959B-E41CF346B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sp>
        <p:nvSpPr>
          <p:cNvPr id="5" name="Speech Bubble: Rectangle with Corners Rounded 4">
            <a:extLst>
              <a:ext uri="{FF2B5EF4-FFF2-40B4-BE49-F238E27FC236}">
                <a16:creationId xmlns:a16="http://schemas.microsoft.com/office/drawing/2014/main" id="{3EA19A2E-3084-4C2B-93D9-9A4335267F1B}"/>
              </a:ext>
            </a:extLst>
          </p:cNvPr>
          <p:cNvSpPr/>
          <p:nvPr/>
        </p:nvSpPr>
        <p:spPr>
          <a:xfrm rot="20593261">
            <a:off x="856343" y="1177834"/>
            <a:ext cx="2280557" cy="1171665"/>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Lack of domestic markets</a:t>
            </a:r>
          </a:p>
        </p:txBody>
      </p:sp>
      <p:sp>
        <p:nvSpPr>
          <p:cNvPr id="6" name="Speech Bubble: Rectangle with Corners Rounded 5">
            <a:extLst>
              <a:ext uri="{FF2B5EF4-FFF2-40B4-BE49-F238E27FC236}">
                <a16:creationId xmlns:a16="http://schemas.microsoft.com/office/drawing/2014/main" id="{F0A71C86-C1EF-4581-AB38-CD7D29A631F5}"/>
              </a:ext>
            </a:extLst>
          </p:cNvPr>
          <p:cNvSpPr/>
          <p:nvPr/>
        </p:nvSpPr>
        <p:spPr>
          <a:xfrm rot="740345">
            <a:off x="7111999" y="768566"/>
            <a:ext cx="1866900" cy="1308100"/>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Reluctance to use recycled materials</a:t>
            </a:r>
          </a:p>
        </p:txBody>
      </p:sp>
      <p:sp>
        <p:nvSpPr>
          <p:cNvPr id="7" name="Speech Bubble: Rectangle with Corners Rounded 6">
            <a:extLst>
              <a:ext uri="{FF2B5EF4-FFF2-40B4-BE49-F238E27FC236}">
                <a16:creationId xmlns:a16="http://schemas.microsoft.com/office/drawing/2014/main" id="{363210E8-E220-4922-963F-D2493ACA27AC}"/>
              </a:ext>
            </a:extLst>
          </p:cNvPr>
          <p:cNvSpPr/>
          <p:nvPr/>
        </p:nvSpPr>
        <p:spPr>
          <a:xfrm rot="21362111">
            <a:off x="3810000" y="4876800"/>
            <a:ext cx="2521701" cy="1384300"/>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Unfair competition</a:t>
            </a:r>
          </a:p>
        </p:txBody>
      </p:sp>
      <p:sp>
        <p:nvSpPr>
          <p:cNvPr id="8" name="Speech Bubble: Rectangle with Corners Rounded 7">
            <a:extLst>
              <a:ext uri="{FF2B5EF4-FFF2-40B4-BE49-F238E27FC236}">
                <a16:creationId xmlns:a16="http://schemas.microsoft.com/office/drawing/2014/main" id="{2A153DF6-08C2-4C8D-A094-AB695C734C2E}"/>
              </a:ext>
            </a:extLst>
          </p:cNvPr>
          <p:cNvSpPr/>
          <p:nvPr/>
        </p:nvSpPr>
        <p:spPr>
          <a:xfrm rot="435821">
            <a:off x="1022211" y="2874155"/>
            <a:ext cx="2235200" cy="1244600"/>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 in My Back Yard</a:t>
            </a:r>
          </a:p>
        </p:txBody>
      </p:sp>
      <p:sp>
        <p:nvSpPr>
          <p:cNvPr id="9" name="Speech Bubble: Rectangle with Corners Rounded 8">
            <a:extLst>
              <a:ext uri="{FF2B5EF4-FFF2-40B4-BE49-F238E27FC236}">
                <a16:creationId xmlns:a16="http://schemas.microsoft.com/office/drawing/2014/main" id="{7B4CDD27-4E89-4C23-951A-EEAB55A218BB}"/>
              </a:ext>
            </a:extLst>
          </p:cNvPr>
          <p:cNvSpPr/>
          <p:nvPr/>
        </p:nvSpPr>
        <p:spPr>
          <a:xfrm>
            <a:off x="4014382" y="511376"/>
            <a:ext cx="2222500" cy="1246234"/>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Lack of feedstock security</a:t>
            </a:r>
          </a:p>
        </p:txBody>
      </p:sp>
      <p:sp>
        <p:nvSpPr>
          <p:cNvPr id="10" name="Speech Bubble: Rectangle with Corners Rounded 9">
            <a:extLst>
              <a:ext uri="{FF2B5EF4-FFF2-40B4-BE49-F238E27FC236}">
                <a16:creationId xmlns:a16="http://schemas.microsoft.com/office/drawing/2014/main" id="{F396D262-F462-4CBA-8E45-4F364613A35E}"/>
              </a:ext>
            </a:extLst>
          </p:cNvPr>
          <p:cNvSpPr/>
          <p:nvPr/>
        </p:nvSpPr>
        <p:spPr>
          <a:xfrm rot="20448055">
            <a:off x="810421" y="4683304"/>
            <a:ext cx="2304972" cy="1253924"/>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Confusion over </a:t>
            </a:r>
            <a:r>
              <a:rPr lang="en-GB" dirty="0" err="1"/>
              <a:t>EoW</a:t>
            </a:r>
            <a:r>
              <a:rPr lang="en-GB" dirty="0"/>
              <a:t> Status</a:t>
            </a:r>
          </a:p>
        </p:txBody>
      </p:sp>
      <p:sp>
        <p:nvSpPr>
          <p:cNvPr id="11" name="Speech Bubble: Rectangle with Corners Rounded 10">
            <a:extLst>
              <a:ext uri="{FF2B5EF4-FFF2-40B4-BE49-F238E27FC236}">
                <a16:creationId xmlns:a16="http://schemas.microsoft.com/office/drawing/2014/main" id="{CDE391F7-CCD1-4D13-BDED-36704EB7EAA1}"/>
              </a:ext>
            </a:extLst>
          </p:cNvPr>
          <p:cNvSpPr/>
          <p:nvPr/>
        </p:nvSpPr>
        <p:spPr>
          <a:xfrm rot="20052687">
            <a:off x="3950793" y="2431135"/>
            <a:ext cx="2374626" cy="1397000"/>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Undeclared tyre trade</a:t>
            </a:r>
          </a:p>
        </p:txBody>
      </p:sp>
      <p:sp>
        <p:nvSpPr>
          <p:cNvPr id="12" name="Speech Bubble: Rectangle with Corners Rounded 11">
            <a:extLst>
              <a:ext uri="{FF2B5EF4-FFF2-40B4-BE49-F238E27FC236}">
                <a16:creationId xmlns:a16="http://schemas.microsoft.com/office/drawing/2014/main" id="{569BE744-35AD-46BE-911A-7F7864D5FD01}"/>
              </a:ext>
            </a:extLst>
          </p:cNvPr>
          <p:cNvSpPr/>
          <p:nvPr/>
        </p:nvSpPr>
        <p:spPr>
          <a:xfrm rot="454704">
            <a:off x="7429500" y="2737844"/>
            <a:ext cx="2476500" cy="1326156"/>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Organised criminal activity</a:t>
            </a:r>
          </a:p>
        </p:txBody>
      </p:sp>
      <p:sp>
        <p:nvSpPr>
          <p:cNvPr id="13" name="Speech Bubble: Rectangle with Corners Rounded 12">
            <a:extLst>
              <a:ext uri="{FF2B5EF4-FFF2-40B4-BE49-F238E27FC236}">
                <a16:creationId xmlns:a16="http://schemas.microsoft.com/office/drawing/2014/main" id="{CF4FBBDD-4118-4D5F-A48B-27298653D949}"/>
              </a:ext>
            </a:extLst>
          </p:cNvPr>
          <p:cNvSpPr/>
          <p:nvPr/>
        </p:nvSpPr>
        <p:spPr>
          <a:xfrm>
            <a:off x="6993793" y="4540811"/>
            <a:ext cx="2413433" cy="1482525"/>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Exports – Legal and Illegal</a:t>
            </a:r>
          </a:p>
        </p:txBody>
      </p:sp>
    </p:spTree>
    <p:extLst>
      <p:ext uri="{BB962C8B-B14F-4D97-AF65-F5344CB8AC3E}">
        <p14:creationId xmlns:p14="http://schemas.microsoft.com/office/powerpoint/2010/main" val="3333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9D3A64-8B63-42DE-9B05-33C129120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 y="0"/>
            <a:ext cx="1905000" cy="584200"/>
          </a:xfrm>
          <a:prstGeom prst="rect">
            <a:avLst/>
          </a:prstGeom>
        </p:spPr>
      </p:pic>
      <p:sp>
        <p:nvSpPr>
          <p:cNvPr id="4" name="Speech Bubble: Rectangle with Corners Rounded 3">
            <a:extLst>
              <a:ext uri="{FF2B5EF4-FFF2-40B4-BE49-F238E27FC236}">
                <a16:creationId xmlns:a16="http://schemas.microsoft.com/office/drawing/2014/main" id="{8C11B617-B14E-4C03-8C1A-732B7F122570}"/>
              </a:ext>
            </a:extLst>
          </p:cNvPr>
          <p:cNvSpPr/>
          <p:nvPr/>
        </p:nvSpPr>
        <p:spPr>
          <a:xfrm rot="20884528">
            <a:off x="475327" y="823785"/>
            <a:ext cx="2133600" cy="11344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Sports surfaces</a:t>
            </a:r>
          </a:p>
        </p:txBody>
      </p:sp>
      <p:sp>
        <p:nvSpPr>
          <p:cNvPr id="5" name="Speech Bubble: Rectangle with Corners Rounded 4">
            <a:extLst>
              <a:ext uri="{FF2B5EF4-FFF2-40B4-BE49-F238E27FC236}">
                <a16:creationId xmlns:a16="http://schemas.microsoft.com/office/drawing/2014/main" id="{4444E19F-AF32-4C41-8FA7-BE462DDAA6FF}"/>
              </a:ext>
            </a:extLst>
          </p:cNvPr>
          <p:cNvSpPr/>
          <p:nvPr/>
        </p:nvSpPr>
        <p:spPr>
          <a:xfrm rot="523444">
            <a:off x="7620000" y="624967"/>
            <a:ext cx="1600200" cy="9779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Street Furniture</a:t>
            </a:r>
          </a:p>
        </p:txBody>
      </p:sp>
      <p:sp>
        <p:nvSpPr>
          <p:cNvPr id="6" name="Speech Bubble: Rectangle with Corners Rounded 5">
            <a:extLst>
              <a:ext uri="{FF2B5EF4-FFF2-40B4-BE49-F238E27FC236}">
                <a16:creationId xmlns:a16="http://schemas.microsoft.com/office/drawing/2014/main" id="{ED2DD79B-D051-4612-8627-3149953A7C67}"/>
              </a:ext>
            </a:extLst>
          </p:cNvPr>
          <p:cNvSpPr/>
          <p:nvPr/>
        </p:nvSpPr>
        <p:spPr>
          <a:xfrm rot="619017">
            <a:off x="5366466" y="353577"/>
            <a:ext cx="2041800" cy="99920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Rail Ties</a:t>
            </a:r>
          </a:p>
        </p:txBody>
      </p:sp>
      <p:sp>
        <p:nvSpPr>
          <p:cNvPr id="7" name="Speech Bubble: Rectangle with Corners Rounded 6">
            <a:extLst>
              <a:ext uri="{FF2B5EF4-FFF2-40B4-BE49-F238E27FC236}">
                <a16:creationId xmlns:a16="http://schemas.microsoft.com/office/drawing/2014/main" id="{23926C90-302B-4D9B-9E1A-438ABD1CE8E9}"/>
              </a:ext>
            </a:extLst>
          </p:cNvPr>
          <p:cNvSpPr/>
          <p:nvPr/>
        </p:nvSpPr>
        <p:spPr>
          <a:xfrm>
            <a:off x="8040149" y="4784593"/>
            <a:ext cx="1866900" cy="1041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Insulation</a:t>
            </a:r>
          </a:p>
        </p:txBody>
      </p:sp>
      <p:sp>
        <p:nvSpPr>
          <p:cNvPr id="8" name="Speech Bubble: Rectangle with Corners Rounded 7">
            <a:extLst>
              <a:ext uri="{FF2B5EF4-FFF2-40B4-BE49-F238E27FC236}">
                <a16:creationId xmlns:a16="http://schemas.microsoft.com/office/drawing/2014/main" id="{A0A999B0-5E06-466B-909D-8354FA6A68E6}"/>
              </a:ext>
            </a:extLst>
          </p:cNvPr>
          <p:cNvSpPr/>
          <p:nvPr/>
        </p:nvSpPr>
        <p:spPr>
          <a:xfrm rot="21264385">
            <a:off x="7952699" y="3366189"/>
            <a:ext cx="2041800" cy="112057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Laminates</a:t>
            </a:r>
          </a:p>
        </p:txBody>
      </p:sp>
      <p:sp>
        <p:nvSpPr>
          <p:cNvPr id="9" name="Speech Bubble: Rectangle with Corners Rounded 8">
            <a:extLst>
              <a:ext uri="{FF2B5EF4-FFF2-40B4-BE49-F238E27FC236}">
                <a16:creationId xmlns:a16="http://schemas.microsoft.com/office/drawing/2014/main" id="{1BFA6F18-4EC8-4A9A-A33F-182DEFDEA3BC}"/>
              </a:ext>
            </a:extLst>
          </p:cNvPr>
          <p:cNvSpPr/>
          <p:nvPr/>
        </p:nvSpPr>
        <p:spPr>
          <a:xfrm rot="21349135">
            <a:off x="694745" y="5221345"/>
            <a:ext cx="2108200" cy="12092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Mouldings</a:t>
            </a:r>
          </a:p>
        </p:txBody>
      </p:sp>
      <p:sp>
        <p:nvSpPr>
          <p:cNvPr id="10" name="Speech Bubble: Rectangle with Corners Rounded 9">
            <a:extLst>
              <a:ext uri="{FF2B5EF4-FFF2-40B4-BE49-F238E27FC236}">
                <a16:creationId xmlns:a16="http://schemas.microsoft.com/office/drawing/2014/main" id="{748933D2-B642-476E-956B-AFDCD15C1E0A}"/>
              </a:ext>
            </a:extLst>
          </p:cNvPr>
          <p:cNvSpPr/>
          <p:nvPr/>
        </p:nvSpPr>
        <p:spPr>
          <a:xfrm rot="642794">
            <a:off x="731807" y="3716813"/>
            <a:ext cx="2117469" cy="10413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Rubber Aggregate</a:t>
            </a:r>
          </a:p>
        </p:txBody>
      </p:sp>
      <p:sp>
        <p:nvSpPr>
          <p:cNvPr id="11" name="Speech Bubble: Rectangle with Corners Rounded 10">
            <a:extLst>
              <a:ext uri="{FF2B5EF4-FFF2-40B4-BE49-F238E27FC236}">
                <a16:creationId xmlns:a16="http://schemas.microsoft.com/office/drawing/2014/main" id="{D2025CA7-117A-499A-8AC3-0552A594FE82}"/>
              </a:ext>
            </a:extLst>
          </p:cNvPr>
          <p:cNvSpPr/>
          <p:nvPr/>
        </p:nvSpPr>
        <p:spPr>
          <a:xfrm rot="715522">
            <a:off x="8089899" y="1973257"/>
            <a:ext cx="1866901" cy="1041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Rubberised Asphalt</a:t>
            </a:r>
          </a:p>
        </p:txBody>
      </p:sp>
      <p:sp>
        <p:nvSpPr>
          <p:cNvPr id="12" name="Speech Bubble: Rectangle with Corners Rounded 11">
            <a:extLst>
              <a:ext uri="{FF2B5EF4-FFF2-40B4-BE49-F238E27FC236}">
                <a16:creationId xmlns:a16="http://schemas.microsoft.com/office/drawing/2014/main" id="{46E0D093-01A2-46DB-BBB7-33AC0BCF17D8}"/>
              </a:ext>
            </a:extLst>
          </p:cNvPr>
          <p:cNvSpPr/>
          <p:nvPr/>
        </p:nvSpPr>
        <p:spPr>
          <a:xfrm>
            <a:off x="3097802" y="292100"/>
            <a:ext cx="1866900" cy="12092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Floor Tiles and Mats</a:t>
            </a:r>
          </a:p>
        </p:txBody>
      </p:sp>
      <p:sp>
        <p:nvSpPr>
          <p:cNvPr id="13" name="Speech Bubble: Rectangle with Corners Rounded 12">
            <a:extLst>
              <a:ext uri="{FF2B5EF4-FFF2-40B4-BE49-F238E27FC236}">
                <a16:creationId xmlns:a16="http://schemas.microsoft.com/office/drawing/2014/main" id="{8DA4EDDB-8F7A-4314-92A3-2120A5AA55AD}"/>
              </a:ext>
            </a:extLst>
          </p:cNvPr>
          <p:cNvSpPr/>
          <p:nvPr/>
        </p:nvSpPr>
        <p:spPr>
          <a:xfrm>
            <a:off x="796456" y="2287524"/>
            <a:ext cx="2117470" cy="1041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Tram and Rail insulation</a:t>
            </a:r>
          </a:p>
        </p:txBody>
      </p:sp>
      <p:sp>
        <p:nvSpPr>
          <p:cNvPr id="14" name="Speech Bubble: Rectangle with Corners Rounded 13">
            <a:extLst>
              <a:ext uri="{FF2B5EF4-FFF2-40B4-BE49-F238E27FC236}">
                <a16:creationId xmlns:a16="http://schemas.microsoft.com/office/drawing/2014/main" id="{4F2108AA-A82B-4A94-888A-D7BBE96F3DCD}"/>
              </a:ext>
            </a:extLst>
          </p:cNvPr>
          <p:cNvSpPr/>
          <p:nvPr/>
        </p:nvSpPr>
        <p:spPr>
          <a:xfrm>
            <a:off x="5965806" y="1546418"/>
            <a:ext cx="1589288" cy="113182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Wood substitute</a:t>
            </a:r>
          </a:p>
        </p:txBody>
      </p:sp>
      <p:sp>
        <p:nvSpPr>
          <p:cNvPr id="15" name="Speech Bubble: Rectangle with Corners Rounded 14">
            <a:extLst>
              <a:ext uri="{FF2B5EF4-FFF2-40B4-BE49-F238E27FC236}">
                <a16:creationId xmlns:a16="http://schemas.microsoft.com/office/drawing/2014/main" id="{07BD00AA-19BA-4189-8F28-F4996347B75A}"/>
              </a:ext>
            </a:extLst>
          </p:cNvPr>
          <p:cNvSpPr/>
          <p:nvPr/>
        </p:nvSpPr>
        <p:spPr>
          <a:xfrm rot="643961">
            <a:off x="3579685" y="3937109"/>
            <a:ext cx="1524000" cy="10795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Irrigation Pipes</a:t>
            </a:r>
          </a:p>
        </p:txBody>
      </p:sp>
      <p:sp>
        <p:nvSpPr>
          <p:cNvPr id="16" name="Speech Bubble: Rectangle with Corners Rounded 15">
            <a:extLst>
              <a:ext uri="{FF2B5EF4-FFF2-40B4-BE49-F238E27FC236}">
                <a16:creationId xmlns:a16="http://schemas.microsoft.com/office/drawing/2014/main" id="{14EF56CF-7A9A-47E1-96B7-744B7ED1386A}"/>
              </a:ext>
            </a:extLst>
          </p:cNvPr>
          <p:cNvSpPr/>
          <p:nvPr/>
        </p:nvSpPr>
        <p:spPr>
          <a:xfrm>
            <a:off x="6150246" y="4074477"/>
            <a:ext cx="1404848" cy="10411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rCB</a:t>
            </a:r>
            <a:endParaRPr lang="en-GB" dirty="0"/>
          </a:p>
        </p:txBody>
      </p:sp>
      <p:sp>
        <p:nvSpPr>
          <p:cNvPr id="17" name="Speech Bubble: Rectangle with Corners Rounded 16">
            <a:extLst>
              <a:ext uri="{FF2B5EF4-FFF2-40B4-BE49-F238E27FC236}">
                <a16:creationId xmlns:a16="http://schemas.microsoft.com/office/drawing/2014/main" id="{8288D0C5-C83B-4EB0-BE6E-989D3AF734D8}"/>
              </a:ext>
            </a:extLst>
          </p:cNvPr>
          <p:cNvSpPr/>
          <p:nvPr/>
        </p:nvSpPr>
        <p:spPr>
          <a:xfrm>
            <a:off x="3395091" y="5305423"/>
            <a:ext cx="1866900" cy="10411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Oil recovery</a:t>
            </a:r>
          </a:p>
        </p:txBody>
      </p:sp>
      <p:sp>
        <p:nvSpPr>
          <p:cNvPr id="18" name="Speech Bubble: Rectangle with Corners Rounded 17">
            <a:extLst>
              <a:ext uri="{FF2B5EF4-FFF2-40B4-BE49-F238E27FC236}">
                <a16:creationId xmlns:a16="http://schemas.microsoft.com/office/drawing/2014/main" id="{81D6D9D5-AE5C-419B-ADC5-5C75E1E96822}"/>
              </a:ext>
            </a:extLst>
          </p:cNvPr>
          <p:cNvSpPr/>
          <p:nvPr/>
        </p:nvSpPr>
        <p:spPr>
          <a:xfrm rot="449470">
            <a:off x="5912761" y="2902185"/>
            <a:ext cx="1888498" cy="10413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Water Filtration</a:t>
            </a:r>
          </a:p>
        </p:txBody>
      </p:sp>
      <p:sp>
        <p:nvSpPr>
          <p:cNvPr id="19" name="Speech Bubble: Rectangle with Corners Rounded 18">
            <a:extLst>
              <a:ext uri="{FF2B5EF4-FFF2-40B4-BE49-F238E27FC236}">
                <a16:creationId xmlns:a16="http://schemas.microsoft.com/office/drawing/2014/main" id="{577A3A18-2D88-43FE-A59A-BC6B7C5571D7}"/>
              </a:ext>
            </a:extLst>
          </p:cNvPr>
          <p:cNvSpPr/>
          <p:nvPr/>
        </p:nvSpPr>
        <p:spPr>
          <a:xfrm rot="21290200">
            <a:off x="6159313" y="5383979"/>
            <a:ext cx="1797774" cy="108915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Building </a:t>
            </a:r>
            <a:r>
              <a:rPr lang="en-GB" dirty="0" err="1"/>
              <a:t>Bloacks</a:t>
            </a:r>
            <a:endParaRPr lang="en-GB" dirty="0"/>
          </a:p>
        </p:txBody>
      </p:sp>
      <p:sp>
        <p:nvSpPr>
          <p:cNvPr id="20" name="Speech Bubble: Rectangle with Corners Rounded 19">
            <a:extLst>
              <a:ext uri="{FF2B5EF4-FFF2-40B4-BE49-F238E27FC236}">
                <a16:creationId xmlns:a16="http://schemas.microsoft.com/office/drawing/2014/main" id="{40128D93-6A2F-43D4-8FFC-8585800A71D2}"/>
              </a:ext>
            </a:extLst>
          </p:cNvPr>
          <p:cNvSpPr/>
          <p:nvPr/>
        </p:nvSpPr>
        <p:spPr>
          <a:xfrm rot="784348">
            <a:off x="3361281" y="2197099"/>
            <a:ext cx="1900710" cy="12092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Steel reinforcement for concrete</a:t>
            </a:r>
          </a:p>
        </p:txBody>
      </p:sp>
    </p:spTree>
    <p:extLst>
      <p:ext uri="{BB962C8B-B14F-4D97-AF65-F5344CB8AC3E}">
        <p14:creationId xmlns:p14="http://schemas.microsoft.com/office/powerpoint/2010/main" val="123919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C9989F-4AA4-44E2-BAD0-E810E7D05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pic>
        <p:nvPicPr>
          <p:cNvPr id="5" name="Picture 4">
            <a:extLst>
              <a:ext uri="{FF2B5EF4-FFF2-40B4-BE49-F238E27FC236}">
                <a16:creationId xmlns:a16="http://schemas.microsoft.com/office/drawing/2014/main" id="{C1E79014-449A-406B-BAE2-2651E2B3E981}"/>
              </a:ext>
            </a:extLst>
          </p:cNvPr>
          <p:cNvPicPr>
            <a:picLocks noChangeAspect="1"/>
          </p:cNvPicPr>
          <p:nvPr/>
        </p:nvPicPr>
        <p:blipFill rotWithShape="1">
          <a:blip r:embed="rId3">
            <a:extLst>
              <a:ext uri="{28A0092B-C50C-407E-A947-70E740481C1C}">
                <a14:useLocalDpi xmlns:a14="http://schemas.microsoft.com/office/drawing/2010/main" val="0"/>
              </a:ext>
            </a:extLst>
          </a:blip>
          <a:srcRect b="5751"/>
          <a:stretch/>
        </p:blipFill>
        <p:spPr>
          <a:xfrm>
            <a:off x="1964436" y="951225"/>
            <a:ext cx="7231815" cy="5345072"/>
          </a:xfrm>
          <a:prstGeom prst="rect">
            <a:avLst/>
          </a:prstGeom>
        </p:spPr>
      </p:pic>
    </p:spTree>
    <p:extLst>
      <p:ext uri="{BB962C8B-B14F-4D97-AF65-F5344CB8AC3E}">
        <p14:creationId xmlns:p14="http://schemas.microsoft.com/office/powerpoint/2010/main" val="182185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C8C69-6C5A-4DC7-9D06-3F843022F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05000" cy="584200"/>
          </a:xfrm>
          <a:prstGeom prst="rect">
            <a:avLst/>
          </a:prstGeom>
        </p:spPr>
      </p:pic>
      <p:pic>
        <p:nvPicPr>
          <p:cNvPr id="5" name="Picture 4">
            <a:extLst>
              <a:ext uri="{FF2B5EF4-FFF2-40B4-BE49-F238E27FC236}">
                <a16:creationId xmlns:a16="http://schemas.microsoft.com/office/drawing/2014/main" id="{D87850E8-24D4-4500-A4D8-FA42899BC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347" y="1209114"/>
            <a:ext cx="7239000" cy="4762500"/>
          </a:xfrm>
          <a:prstGeom prst="rect">
            <a:avLst/>
          </a:prstGeom>
        </p:spPr>
      </p:pic>
    </p:spTree>
    <p:extLst>
      <p:ext uri="{BB962C8B-B14F-4D97-AF65-F5344CB8AC3E}">
        <p14:creationId xmlns:p14="http://schemas.microsoft.com/office/powerpoint/2010/main" val="20509622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439</Words>
  <Application>Microsoft Office PowerPoint</Application>
  <PresentationFormat>Widescreen</PresentationFormat>
  <Paragraphs>66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 3</vt:lpstr>
      <vt:lpstr>Facet</vt:lpstr>
      <vt:lpstr>Tyres are a Global Issue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Tyres are a Global Issue</dc:title>
  <dc:creator>Ewan Scott</dc:creator>
  <cp:lastModifiedBy>cloudconvert_11</cp:lastModifiedBy>
  <cp:revision>21</cp:revision>
  <dcterms:created xsi:type="dcterms:W3CDTF">2018-05-21T08:04:03Z</dcterms:created>
  <dcterms:modified xsi:type="dcterms:W3CDTF">2022-03-08T10:58:44Z</dcterms:modified>
</cp:coreProperties>
</file>