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drawings/drawing2.xml" ContentType="application/vnd.openxmlformats-officedocument.drawingml.chartshapes+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5.xml" ContentType="application/vnd.openxmlformats-officedocument.drawingml.chart+xml"/>
  <Override PartName="/ppt/drawings/drawing3.xml" ContentType="application/vnd.openxmlformats-officedocument.drawingml.chartshapes+xml"/>
  <Override PartName="/ppt/notesSlides/notesSlide4.xml" ContentType="application/vnd.openxmlformats-officedocument.presentationml.notesSlide+xml"/>
  <Override PartName="/ppt/charts/chart6.xml" ContentType="application/vnd.openxmlformats-officedocument.drawingml.chart+xml"/>
  <Override PartName="/ppt/notesSlides/notesSlide5.xml" ContentType="application/vnd.openxmlformats-officedocument.presentationml.notesSlide+xml"/>
  <Override PartName="/ppt/charts/chart7.xml" ContentType="application/vnd.openxmlformats-officedocument.drawingml.chart+xml"/>
  <Override PartName="/ppt/notesSlides/notesSlide6.xml" ContentType="application/vnd.openxmlformats-officedocument.presentationml.notesSlide+xml"/>
  <Override PartName="/ppt/charts/chart8.xml" ContentType="application/vnd.openxmlformats-officedocument.drawingml.chart+xml"/>
  <Override PartName="/ppt/notesSlides/notesSlide7.xml" ContentType="application/vnd.openxmlformats-officedocument.presentationml.notesSlide+xml"/>
  <Override PartName="/ppt/charts/chart9.xml" ContentType="application/vnd.openxmlformats-officedocument.drawingml.chart+xml"/>
  <Override PartName="/ppt/notesSlides/notesSlide8.xml" ContentType="application/vnd.openxmlformats-officedocument.presentationml.notesSlide+xml"/>
  <Override PartName="/ppt/charts/chart10.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11.xml" ContentType="application/vnd.openxmlformats-officedocument.drawingml.chart+xml"/>
  <Override PartName="/ppt/drawings/drawing4.xml" ContentType="application/vnd.openxmlformats-officedocument.drawingml.chartshapes+xml"/>
  <Override PartName="/ppt/charts/chart12.xml" ContentType="application/vnd.openxmlformats-officedocument.drawingml.chart+xml"/>
  <Override PartName="/ppt/drawings/drawing5.xml" ContentType="application/vnd.openxmlformats-officedocument.drawingml.chartshapes+xml"/>
  <Override PartName="/ppt/charts/chart13.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1" r:id="rId2"/>
    <p:sldMasterId id="2147483653" r:id="rId3"/>
  </p:sldMasterIdLst>
  <p:notesMasterIdLst>
    <p:notesMasterId r:id="rId27"/>
  </p:notesMasterIdLst>
  <p:sldIdLst>
    <p:sldId id="273" r:id="rId4"/>
    <p:sldId id="276" r:id="rId5"/>
    <p:sldId id="283" r:id="rId6"/>
    <p:sldId id="279" r:id="rId7"/>
    <p:sldId id="282" r:id="rId8"/>
    <p:sldId id="305" r:id="rId9"/>
    <p:sldId id="299" r:id="rId10"/>
    <p:sldId id="281" r:id="rId11"/>
    <p:sldId id="284" r:id="rId12"/>
    <p:sldId id="300" r:id="rId13"/>
    <p:sldId id="301" r:id="rId14"/>
    <p:sldId id="302" r:id="rId15"/>
    <p:sldId id="303" r:id="rId16"/>
    <p:sldId id="304" r:id="rId17"/>
    <p:sldId id="306" r:id="rId18"/>
    <p:sldId id="285" r:id="rId19"/>
    <p:sldId id="311" r:id="rId20"/>
    <p:sldId id="314" r:id="rId21"/>
    <p:sldId id="307" r:id="rId22"/>
    <p:sldId id="310" r:id="rId23"/>
    <p:sldId id="309" r:id="rId24"/>
    <p:sldId id="313" r:id="rId25"/>
    <p:sldId id="312" r:id="rId26"/>
  </p:sldIdLst>
  <p:sldSz cx="9906000" cy="6858000" type="A4"/>
  <p:notesSz cx="6797675" cy="9926638"/>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2A4D"/>
    <a:srgbClr val="135E30"/>
    <a:srgbClr val="00160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2" d="100"/>
          <a:sy n="72" d="100"/>
        </p:scale>
        <p:origin x="1332" y="90"/>
      </p:cViewPr>
      <p:guideLst>
        <p:guide orient="horz" pos="2160"/>
        <p:guide pos="312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SERVER\Data\Documents\ELT\Database\EU-EEA-Turkey\Data%20collection\Data%20collection%202016\Consolidated%20data\2017-12-08_EU%20Data%20collection%202016_detailed%20figures_ETRMA_vF.xls"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SERVER\Data\Documents\ELT\Database\EU-EEA-Turkey\Evolution%20of%20civil%20engineering%20-%20MS%20and%20ELTcos%20(from%202010).xlsx" TargetMode="External"/><Relationship Id="rId2" Type="http://schemas.microsoft.com/office/2011/relationships/chartColorStyle" Target="colors2.xml"/><Relationship Id="rId1" Type="http://schemas.microsoft.com/office/2011/relationships/chartStyle" Target="style2.xml"/></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SERVER\Data\Documents\ELT\Database\EU-EEA-Turkey\Data%20collection\Data%20collection%202016\Consolidated%20data\2017-12-08_EU%20Data%20collection%202016_detailed%20figures_ETRMA_vF.xls" TargetMode="External"/></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SERVER\Data\Documents\ELT\Database\EU-EEA-Turkey\Data%20collection\Data%20collection%202016\Consolidated%20data\2017-12-08_EU%20Data%20collection%202016_detailed%20figures_ETRMA_vF.xls"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SERVER\Data\Documents\ELT\Database\EU-EEA-Turkey\Data%20collection\Data%20collection%202016\Consolidated%20data\2017-12-08_EU%20Data%20collection%202016_detailed%20figures_ETRMA_vF.xls"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SERVER\Data\Documents\ELT\Database\EU-EEA-Turkey\Data%20collection\Data%20collection%202016\Consolidated%20data\2017-12-08_EU%20Data%20collection%202016_detailed%20figures_ETRMA_vF.xls"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SERVER\Data\Documents\ELT\Database\EU-EEA-Turkey\Data%20collection\Data%20collection%202016\Consolidated%20data\2017-12-08_EU%20Data%20collection%202016_detailed%20figures_ETRMA_vF.xls"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SERVER\Data\Documents\ELT\Database\EU-EEA-Turkey\ETRMA%20Historical%20data%20ELT%20UT%20Reuse%20Recovery%20and%20Recycling_DO%20NOT%20ERASE.xlsx" TargetMode="External"/><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SERVER\Data\Documents\ELT\Database\EU-EEA-Turkey\ETRMA%20Historical%20data%20ELT%20UT%20Reuse%20Recovery%20and%20Recycling_DO%20NOT%20ERASE.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SERVER\Data\Documents\ELT\Database\EU-EEA-Turkey\Evolution%20of%20ELTs%20sent%20to%20energy%20recovery%20-%20MS%20and%20ELTcos%20(2013%20and%202016).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SERVER\Data\Documents\ELT\Database\EU-EEA-Turkey\Evolution%20of%20ELTs%20sent%20to%20energy%20recovery%20-%20MS%20and%20ELTcos%20(2013%20and%202016).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SERVER\Data\Documents\ELT\Database\EU-EEA-Turkey\Evolution%20of%20granulation%20-%20MS%20and%20ELTcos%20(from%202010).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SERVER\Data\Documents\ELT\Database\EU-EEA-Turkey\Evolution%20of%20granulation%20-%20MS%20and%20ELTcos%20(from%20201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1" i="0" u="none" strike="noStrike" baseline="0">
                <a:solidFill>
                  <a:srgbClr val="000000"/>
                </a:solidFill>
                <a:latin typeface="Calibri"/>
                <a:ea typeface="Calibri"/>
                <a:cs typeface="Calibri"/>
              </a:defRPr>
            </a:pPr>
            <a:r>
              <a:rPr lang="fr-BE" dirty="0"/>
              <a:t>Split of UT arisings in Europe – 32 countries (2016 data)</a:t>
            </a:r>
          </a:p>
        </c:rich>
      </c:tx>
      <c:overlay val="0"/>
    </c:title>
    <c:autoTitleDeleted val="0"/>
    <c:plotArea>
      <c:layout/>
      <c:pieChart>
        <c:varyColors val="1"/>
        <c:ser>
          <c:idx val="0"/>
          <c:order val="0"/>
          <c:dPt>
            <c:idx val="0"/>
            <c:bubble3D val="0"/>
            <c:extLst>
              <c:ext xmlns:c16="http://schemas.microsoft.com/office/drawing/2014/chart" uri="{C3380CC4-5D6E-409C-BE32-E72D297353CC}">
                <c16:uniqueId val="{00000000-9AC1-434D-8BC2-82E2774FD517}"/>
              </c:ext>
            </c:extLst>
          </c:dPt>
          <c:dPt>
            <c:idx val="1"/>
            <c:bubble3D val="0"/>
            <c:extLst>
              <c:ext xmlns:c16="http://schemas.microsoft.com/office/drawing/2014/chart" uri="{C3380CC4-5D6E-409C-BE32-E72D297353CC}">
                <c16:uniqueId val="{00000001-9AC1-434D-8BC2-82E2774FD517}"/>
              </c:ext>
            </c:extLst>
          </c:dPt>
          <c:dPt>
            <c:idx val="2"/>
            <c:bubble3D val="0"/>
            <c:extLst>
              <c:ext xmlns:c16="http://schemas.microsoft.com/office/drawing/2014/chart" uri="{C3380CC4-5D6E-409C-BE32-E72D297353CC}">
                <c16:uniqueId val="{00000002-9AC1-434D-8BC2-82E2774FD517}"/>
              </c:ext>
            </c:extLst>
          </c:dPt>
          <c:dPt>
            <c:idx val="3"/>
            <c:bubble3D val="0"/>
            <c:extLst>
              <c:ext xmlns:c16="http://schemas.microsoft.com/office/drawing/2014/chart" uri="{C3380CC4-5D6E-409C-BE32-E72D297353CC}">
                <c16:uniqueId val="{00000003-9AC1-434D-8BC2-82E2774FD517}"/>
              </c:ext>
            </c:extLst>
          </c:dPt>
          <c:dPt>
            <c:idx val="4"/>
            <c:bubble3D val="0"/>
            <c:extLst>
              <c:ext xmlns:c16="http://schemas.microsoft.com/office/drawing/2014/chart" uri="{C3380CC4-5D6E-409C-BE32-E72D297353CC}">
                <c16:uniqueId val="{00000004-9AC1-434D-8BC2-82E2774FD517}"/>
              </c:ext>
            </c:extLst>
          </c:dPt>
          <c:dPt>
            <c:idx val="5"/>
            <c:bubble3D val="0"/>
            <c:extLst>
              <c:ext xmlns:c16="http://schemas.microsoft.com/office/drawing/2014/chart" uri="{C3380CC4-5D6E-409C-BE32-E72D297353CC}">
                <c16:uniqueId val="{00000005-9AC1-434D-8BC2-82E2774FD517}"/>
              </c:ext>
            </c:extLst>
          </c:dPt>
          <c:dPt>
            <c:idx val="6"/>
            <c:bubble3D val="0"/>
            <c:extLst>
              <c:ext xmlns:c16="http://schemas.microsoft.com/office/drawing/2014/chart" uri="{C3380CC4-5D6E-409C-BE32-E72D297353CC}">
                <c16:uniqueId val="{00000006-9AC1-434D-8BC2-82E2774FD517}"/>
              </c:ext>
            </c:extLst>
          </c:dPt>
          <c:dPt>
            <c:idx val="7"/>
            <c:bubble3D val="0"/>
            <c:extLst>
              <c:ext xmlns:c16="http://schemas.microsoft.com/office/drawing/2014/chart" uri="{C3380CC4-5D6E-409C-BE32-E72D297353CC}">
                <c16:uniqueId val="{00000007-9AC1-434D-8BC2-82E2774FD517}"/>
              </c:ext>
            </c:extLst>
          </c:dPt>
          <c:dLbls>
            <c:dLbl>
              <c:idx val="6"/>
              <c:layout>
                <c:manualLayout>
                  <c:x val="0.1197057770938711"/>
                  <c:y val="-4.7752267139054796E-2"/>
                </c:manualLayout>
              </c:layout>
              <c:spPr/>
              <c:txPr>
                <a:bodyPr/>
                <a:lstStyle/>
                <a:p>
                  <a:pPr>
                    <a:defRPr sz="1000" b="0" i="0" u="none" strike="noStrike" baseline="0">
                      <a:solidFill>
                        <a:srgbClr val="000000"/>
                      </a:solidFill>
                      <a:latin typeface="Calibri"/>
                      <a:ea typeface="Calibri"/>
                      <a:cs typeface="Calibri"/>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AC1-434D-8BC2-82E2774FD517}"/>
                </c:ext>
              </c:extLst>
            </c:dLbl>
            <c:spPr>
              <a:noFill/>
              <a:ln w="25400">
                <a:noFill/>
              </a:ln>
            </c:spPr>
            <c:txPr>
              <a:bodyPr wrap="square" lIns="38100" tIns="19050" rIns="38100" bIns="19050" anchor="ctr">
                <a:spAutoFit/>
              </a:bodyPr>
              <a:lstStyle/>
              <a:p>
                <a:pPr>
                  <a:defRPr sz="1000" b="0" i="0" u="none" strike="noStrike" baseline="0">
                    <a:solidFill>
                      <a:srgbClr val="000000"/>
                    </a:solidFill>
                    <a:latin typeface="Calibri"/>
                    <a:ea typeface="Calibri"/>
                    <a:cs typeface="Calibri"/>
                  </a:defRPr>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'vF incl recycling credit '!$A$92:$A$99</c:f>
              <c:strCache>
                <c:ptCount val="8"/>
                <c:pt idx="0">
                  <c:v>Germany</c:v>
                </c:pt>
                <c:pt idx="1">
                  <c:v>UK</c:v>
                </c:pt>
                <c:pt idx="2">
                  <c:v>France</c:v>
                </c:pt>
                <c:pt idx="3">
                  <c:v>Italy</c:v>
                </c:pt>
                <c:pt idx="4">
                  <c:v>Spain</c:v>
                </c:pt>
                <c:pt idx="5">
                  <c:v>Turkey</c:v>
                </c:pt>
                <c:pt idx="6">
                  <c:v>Poland</c:v>
                </c:pt>
                <c:pt idx="7">
                  <c:v>other countries</c:v>
                </c:pt>
              </c:strCache>
            </c:strRef>
          </c:cat>
          <c:val>
            <c:numRef>
              <c:f>'vF incl recycling credit '!$C$92:$C$99</c:f>
              <c:numCache>
                <c:formatCode>0%</c:formatCode>
                <c:ptCount val="8"/>
                <c:pt idx="0">
                  <c:v>0.14673262802663384</c:v>
                </c:pt>
                <c:pt idx="1">
                  <c:v>0.13630316781757265</c:v>
                </c:pt>
                <c:pt idx="2">
                  <c:v>0.12331923750707724</c:v>
                </c:pt>
                <c:pt idx="3">
                  <c:v>0.10578990166218315</c:v>
                </c:pt>
                <c:pt idx="4">
                  <c:v>7.6670976927019005E-2</c:v>
                </c:pt>
                <c:pt idx="5">
                  <c:v>6.3880825234472124E-2</c:v>
                </c:pt>
                <c:pt idx="6">
                  <c:v>7.1856264888148544E-2</c:v>
                </c:pt>
                <c:pt idx="7">
                  <c:v>0.27544699793689348</c:v>
                </c:pt>
              </c:numCache>
            </c:numRef>
          </c:val>
          <c:extLst>
            <c:ext xmlns:c16="http://schemas.microsoft.com/office/drawing/2014/chart" uri="{C3380CC4-5D6E-409C-BE32-E72D297353CC}">
              <c16:uniqueId val="{00000008-9AC1-434D-8BC2-82E2774FD517}"/>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zero"/>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1" i="0" u="none" strike="noStrike" kern="1200" baseline="0">
                <a:solidFill>
                  <a:schemeClr val="lt1">
                    <a:lumMod val="85000"/>
                  </a:schemeClr>
                </a:solidFill>
                <a:latin typeface="+mj-lt"/>
                <a:ea typeface="+mj-ea"/>
                <a:cs typeface="+mj-cs"/>
              </a:defRPr>
            </a:pPr>
            <a:r>
              <a:rPr lang="fr-BE"/>
              <a:t>Evolution of use of ELTs in civil engineering applications – Europe (kt)</a:t>
            </a:r>
          </a:p>
        </c:rich>
      </c:tx>
      <c:overlay val="0"/>
      <c:spPr>
        <a:noFill/>
        <a:ln>
          <a:noFill/>
        </a:ln>
        <a:effectLst/>
      </c:spPr>
      <c:txPr>
        <a:bodyPr rot="0" spcFirstLastPara="1" vertOverflow="ellipsis" vert="horz" wrap="square" anchor="ctr" anchorCtr="1"/>
        <a:lstStyle/>
        <a:p>
          <a:pPr>
            <a:defRPr sz="960" b="1" i="0" u="none" strike="noStrike" kern="1200" baseline="0">
              <a:solidFill>
                <a:schemeClr val="lt1">
                  <a:lumMod val="85000"/>
                </a:schemeClr>
              </a:solidFill>
              <a:latin typeface="+mj-lt"/>
              <a:ea typeface="+mj-ea"/>
              <a:cs typeface="+mj-cs"/>
            </a:defRPr>
          </a:pPr>
          <a:endParaRPr lang="en-US"/>
        </a:p>
      </c:txPr>
    </c:title>
    <c:autoTitleDeleted val="0"/>
    <c:plotArea>
      <c:layout/>
      <c:areaChart>
        <c:grouping val="stacked"/>
        <c:varyColors val="0"/>
        <c:ser>
          <c:idx val="0"/>
          <c:order val="0"/>
          <c:spPr>
            <a:gradFill>
              <a:gsLst>
                <a:gs pos="100000">
                  <a:schemeClr val="accent1"/>
                </a:gs>
                <a:gs pos="0">
                  <a:schemeClr val="accent1">
                    <a:lumMod val="75000"/>
                  </a:schemeClr>
                </a:gs>
              </a:gsLst>
              <a:lin ang="0" scaled="1"/>
            </a:gradFill>
            <a:ln>
              <a:noFill/>
            </a:ln>
            <a:effectLst>
              <a:innerShdw dist="12700" dir="16200000">
                <a:schemeClr val="lt1">
                  <a:alpha val="75000"/>
                </a:schemeClr>
              </a:innerShdw>
            </a:effectLst>
          </c:spPr>
          <c:cat>
            <c:numRef>
              <c:f>'2016'!$A$4:$A$10</c:f>
              <c:numCache>
                <c:formatCode>General</c:formatCode>
                <c:ptCount val="7"/>
                <c:pt idx="0">
                  <c:v>2010</c:v>
                </c:pt>
                <c:pt idx="1">
                  <c:v>2011</c:v>
                </c:pt>
                <c:pt idx="2">
                  <c:v>2012</c:v>
                </c:pt>
                <c:pt idx="3">
                  <c:v>2013</c:v>
                </c:pt>
                <c:pt idx="4">
                  <c:v>2014</c:v>
                </c:pt>
                <c:pt idx="5">
                  <c:v>2015</c:v>
                </c:pt>
                <c:pt idx="6">
                  <c:v>2016</c:v>
                </c:pt>
              </c:numCache>
            </c:numRef>
          </c:cat>
          <c:val>
            <c:numRef>
              <c:f>'2016'!$B$4:$B$10</c:f>
              <c:numCache>
                <c:formatCode>#,##0</c:formatCode>
                <c:ptCount val="7"/>
                <c:pt idx="0">
                  <c:v>242</c:v>
                </c:pt>
                <c:pt idx="1">
                  <c:v>167</c:v>
                </c:pt>
                <c:pt idx="2">
                  <c:v>157</c:v>
                </c:pt>
                <c:pt idx="3">
                  <c:v>134</c:v>
                </c:pt>
                <c:pt idx="4">
                  <c:v>129</c:v>
                </c:pt>
                <c:pt idx="5">
                  <c:v>122</c:v>
                </c:pt>
                <c:pt idx="6">
                  <c:v>117</c:v>
                </c:pt>
              </c:numCache>
            </c:numRef>
          </c:val>
          <c:extLst>
            <c:ext xmlns:c16="http://schemas.microsoft.com/office/drawing/2014/chart" uri="{C3380CC4-5D6E-409C-BE32-E72D297353CC}">
              <c16:uniqueId val="{00000000-8C23-408E-BF74-459F68513D08}"/>
            </c:ext>
          </c:extLst>
        </c:ser>
        <c:dLbls>
          <c:showLegendKey val="0"/>
          <c:showVal val="0"/>
          <c:showCatName val="0"/>
          <c:showSerName val="0"/>
          <c:showPercent val="0"/>
          <c:showBubbleSize val="0"/>
        </c:dLbls>
        <c:dropLines>
          <c:spPr>
            <a:ln w="9525" cap="flat" cmpd="sng" algn="ctr">
              <a:solidFill>
                <a:schemeClr val="lt1">
                  <a:alpha val="40000"/>
                </a:schemeClr>
              </a:solidFill>
              <a:round/>
            </a:ln>
            <a:effectLst/>
          </c:spPr>
        </c:dropLines>
        <c:axId val="727199784"/>
        <c:axId val="727256200"/>
      </c:areaChart>
      <c:catAx>
        <c:axId val="727199784"/>
        <c:scaling>
          <c:orientation val="minMax"/>
        </c:scaling>
        <c:delete val="0"/>
        <c:axPos val="b"/>
        <c:numFmt formatCode="General" sourceLinked="1"/>
        <c:majorTickMark val="none"/>
        <c:minorTickMark val="none"/>
        <c:tickLblPos val="nextTo"/>
        <c:spPr>
          <a:noFill/>
          <a:ln w="9575" cap="flat" cmpd="sng" algn="ctr">
            <a:solidFill>
              <a:schemeClr val="lt1">
                <a:lumMod val="75000"/>
              </a:schemeClr>
            </a:solidFill>
            <a:round/>
            <a:headEnd type="none" w="sm" len="sm"/>
            <a:tailEnd type="none" w="sm" len="sm"/>
          </a:ln>
          <a:effectLst/>
        </c:spPr>
        <c:txPr>
          <a:bodyPr rot="-60000000" spcFirstLastPara="1" vertOverflow="ellipsis" vert="horz" wrap="square" anchor="ctr" anchorCtr="1"/>
          <a:lstStyle/>
          <a:p>
            <a:pPr>
              <a:defRPr sz="800" b="1" i="0" u="none" strike="noStrike" kern="1200" cap="all" baseline="0">
                <a:solidFill>
                  <a:schemeClr val="lt1">
                    <a:lumMod val="85000"/>
                  </a:schemeClr>
                </a:solidFill>
                <a:latin typeface="+mn-lt"/>
                <a:ea typeface="+mn-ea"/>
                <a:cs typeface="+mn-cs"/>
              </a:defRPr>
            </a:pPr>
            <a:endParaRPr lang="en-US"/>
          </a:p>
        </c:txPr>
        <c:crossAx val="727256200"/>
        <c:crosses val="autoZero"/>
        <c:auto val="1"/>
        <c:lblAlgn val="ctr"/>
        <c:lblOffset val="100"/>
        <c:noMultiLvlLbl val="0"/>
      </c:catAx>
      <c:valAx>
        <c:axId val="727256200"/>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prstDash val="sysDot"/>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lt1">
                    <a:lumMod val="75000"/>
                  </a:schemeClr>
                </a:solidFill>
                <a:latin typeface="+mn-lt"/>
                <a:ea typeface="+mn-ea"/>
                <a:cs typeface="+mn-cs"/>
              </a:defRPr>
            </a:pPr>
            <a:endParaRPr lang="en-US"/>
          </a:p>
        </c:txPr>
        <c:crossAx val="727199784"/>
        <c:crosses val="autoZero"/>
        <c:crossBetween val="midCat"/>
      </c:valAx>
      <c:spPr>
        <a:noFill/>
        <a:ln>
          <a:noFill/>
        </a:ln>
        <a:effectLst/>
      </c:spPr>
    </c:plotArea>
    <c:plotVisOnly val="1"/>
    <c:dispBlanksAs val="zero"/>
    <c:showDLblsOverMax val="0"/>
  </c:chart>
  <c:spPr>
    <a:solidFill>
      <a:schemeClr val="dk1">
        <a:lumMod val="75000"/>
        <a:lumOff val="25000"/>
      </a:schemeClr>
    </a:solidFill>
    <a:ln w="9525" cap="flat" cmpd="sng" algn="ctr">
      <a:solidFill>
        <a:schemeClr val="lt1">
          <a:lumMod val="75000"/>
        </a:schemeClr>
      </a:solidFill>
      <a:round/>
    </a:ln>
    <a:effectLst/>
  </c:spPr>
  <c:txPr>
    <a:bodyPr/>
    <a:lstStyle/>
    <a:p>
      <a:pPr>
        <a:defRPr sz="8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1" i="0" u="none" strike="noStrike" baseline="0">
                <a:solidFill>
                  <a:srgbClr val="000000"/>
                </a:solidFill>
                <a:latin typeface="Calibri"/>
                <a:ea typeface="Calibri"/>
                <a:cs typeface="Calibri"/>
              </a:defRPr>
            </a:pPr>
            <a:r>
              <a:rPr lang="fr-BE"/>
              <a:t>Material recovery of ELTs (2016)</a:t>
            </a:r>
          </a:p>
        </c:rich>
      </c:tx>
      <c:overlay val="0"/>
    </c:title>
    <c:autoTitleDeleted val="0"/>
    <c:plotArea>
      <c:layout/>
      <c:doughnutChart>
        <c:varyColors val="1"/>
        <c:ser>
          <c:idx val="0"/>
          <c:order val="0"/>
          <c:dPt>
            <c:idx val="0"/>
            <c:bubble3D val="0"/>
            <c:extLst>
              <c:ext xmlns:c16="http://schemas.microsoft.com/office/drawing/2014/chart" uri="{C3380CC4-5D6E-409C-BE32-E72D297353CC}">
                <c16:uniqueId val="{00000000-5F8B-4000-8E9A-14C4FCF68EAF}"/>
              </c:ext>
            </c:extLst>
          </c:dPt>
          <c:dPt>
            <c:idx val="1"/>
            <c:bubble3D val="0"/>
            <c:extLst>
              <c:ext xmlns:c16="http://schemas.microsoft.com/office/drawing/2014/chart" uri="{C3380CC4-5D6E-409C-BE32-E72D297353CC}">
                <c16:uniqueId val="{00000001-5F8B-4000-8E9A-14C4FCF68EAF}"/>
              </c:ext>
            </c:extLst>
          </c:dPt>
          <c:dPt>
            <c:idx val="2"/>
            <c:bubble3D val="0"/>
            <c:extLst>
              <c:ext xmlns:c16="http://schemas.microsoft.com/office/drawing/2014/chart" uri="{C3380CC4-5D6E-409C-BE32-E72D297353CC}">
                <c16:uniqueId val="{00000002-5F8B-4000-8E9A-14C4FCF68EAF}"/>
              </c:ext>
            </c:extLst>
          </c:dPt>
          <c:dPt>
            <c:idx val="3"/>
            <c:bubble3D val="0"/>
            <c:extLst>
              <c:ext xmlns:c16="http://schemas.microsoft.com/office/drawing/2014/chart" uri="{C3380CC4-5D6E-409C-BE32-E72D297353CC}">
                <c16:uniqueId val="{00000003-5F8B-4000-8E9A-14C4FCF68EAF}"/>
              </c:ext>
            </c:extLst>
          </c:dPt>
          <c:dPt>
            <c:idx val="4"/>
            <c:bubble3D val="0"/>
            <c:extLst>
              <c:ext xmlns:c16="http://schemas.microsoft.com/office/drawing/2014/chart" uri="{C3380CC4-5D6E-409C-BE32-E72D297353CC}">
                <c16:uniqueId val="{00000004-5F8B-4000-8E9A-14C4FCF68EAF}"/>
              </c:ext>
            </c:extLst>
          </c:dPt>
          <c:dPt>
            <c:idx val="5"/>
            <c:bubble3D val="0"/>
            <c:extLst>
              <c:ext xmlns:c16="http://schemas.microsoft.com/office/drawing/2014/chart" uri="{C3380CC4-5D6E-409C-BE32-E72D297353CC}">
                <c16:uniqueId val="{00000005-5F8B-4000-8E9A-14C4FCF68EAF}"/>
              </c:ext>
            </c:extLst>
          </c:dPt>
          <c:dLbls>
            <c:spPr>
              <a:noFill/>
              <a:ln w="25400">
                <a:noFill/>
              </a:ln>
            </c:spPr>
            <c:txPr>
              <a:bodyPr wrap="square" lIns="38100" tIns="19050" rIns="38100" bIns="19050" anchor="ctr">
                <a:spAutoFit/>
              </a:bodyPr>
              <a:lstStyle/>
              <a:p>
                <a:pPr>
                  <a:defRPr sz="1000" b="0" i="0" u="none" strike="noStrike" baseline="0">
                    <a:solidFill>
                      <a:srgbClr val="000000"/>
                    </a:solidFill>
                    <a:latin typeface="Calibri"/>
                    <a:ea typeface="Calibri"/>
                    <a:cs typeface="Calibri"/>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Charts!$B$2:$G$2</c:f>
              <c:strCache>
                <c:ptCount val="6"/>
                <c:pt idx="0">
                  <c:v>Granulation </c:v>
                </c:pt>
                <c:pt idx="1">
                  <c:v>Incorporation in cement</c:v>
                </c:pt>
                <c:pt idx="2">
                  <c:v>Steel mills &amp; foundries</c:v>
                </c:pt>
                <c:pt idx="3">
                  <c:v>Reuse for other purposes</c:v>
                </c:pt>
                <c:pt idx="4">
                  <c:v>Pyrolysis</c:v>
                </c:pt>
                <c:pt idx="5">
                  <c:v>Civil engineering, public works &amp; backfilling</c:v>
                </c:pt>
              </c:strCache>
            </c:strRef>
          </c:cat>
          <c:val>
            <c:numRef>
              <c:f>Charts!$B$4:$G$4</c:f>
              <c:numCache>
                <c:formatCode>0%</c:formatCode>
                <c:ptCount val="6"/>
                <c:pt idx="0">
                  <c:v>0.74937786632480075</c:v>
                </c:pt>
                <c:pt idx="1">
                  <c:v>0.15528379568420478</c:v>
                </c:pt>
                <c:pt idx="2">
                  <c:v>5.3545818941285366E-3</c:v>
                </c:pt>
                <c:pt idx="3">
                  <c:v>1.8345900896220787E-2</c:v>
                </c:pt>
                <c:pt idx="4">
                  <c:v>1.0641817175065715E-2</c:v>
                </c:pt>
                <c:pt idx="5">
                  <c:v>6.0996038025579367E-2</c:v>
                </c:pt>
              </c:numCache>
            </c:numRef>
          </c:val>
          <c:extLst>
            <c:ext xmlns:c16="http://schemas.microsoft.com/office/drawing/2014/chart" uri="{C3380CC4-5D6E-409C-BE32-E72D297353CC}">
              <c16:uniqueId val="{00000006-5F8B-4000-8E9A-14C4FCF68EAF}"/>
            </c:ext>
          </c:extLst>
        </c:ser>
        <c:dLbls>
          <c:showLegendKey val="0"/>
          <c:showVal val="0"/>
          <c:showCatName val="0"/>
          <c:showSerName val="0"/>
          <c:showPercent val="0"/>
          <c:showBubbleSize val="0"/>
          <c:showLeaderLines val="0"/>
        </c:dLbls>
        <c:firstSliceAng val="0"/>
        <c:holeSize val="50"/>
      </c:doughnutChart>
      <c:spPr>
        <a:noFill/>
        <a:ln w="25400">
          <a:noFill/>
        </a:ln>
      </c:spPr>
    </c:plotArea>
    <c:legend>
      <c:legendPos val="r"/>
      <c:layout>
        <c:manualLayout>
          <c:xMode val="edge"/>
          <c:yMode val="edge"/>
          <c:x val="0.62818870579321917"/>
          <c:y val="0.28198130496845791"/>
          <c:w val="0.3615020158562654"/>
          <c:h val="0.53669991251093618"/>
        </c:manualLayout>
      </c:layout>
      <c:overlay val="0"/>
      <c:txPr>
        <a:bodyPr/>
        <a:lstStyle/>
        <a:p>
          <a:pPr>
            <a:defRPr sz="1100" b="0" i="0" u="none" strike="noStrike" baseline="0">
              <a:solidFill>
                <a:srgbClr val="000000"/>
              </a:solidFill>
              <a:latin typeface="Calibri"/>
              <a:ea typeface="Calibri"/>
              <a:cs typeface="Calibri"/>
            </a:defRPr>
          </a:pPr>
          <a:endParaRPr lang="en-US"/>
        </a:p>
      </c:txPr>
    </c:legend>
    <c:plotVisOnly val="1"/>
    <c:dispBlanksAs val="zero"/>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1" i="0" u="none" strike="noStrike" baseline="0">
                <a:solidFill>
                  <a:srgbClr val="000000"/>
                </a:solidFill>
                <a:latin typeface="Calibri"/>
                <a:ea typeface="Calibri"/>
                <a:cs typeface="Calibri"/>
              </a:defRPr>
            </a:pPr>
            <a:r>
              <a:rPr lang="fr-BE"/>
              <a:t>Energy recovery of ELTs (2016)</a:t>
            </a:r>
          </a:p>
        </c:rich>
      </c:tx>
      <c:overlay val="0"/>
    </c:title>
    <c:autoTitleDeleted val="0"/>
    <c:plotArea>
      <c:layout/>
      <c:doughnutChart>
        <c:varyColors val="1"/>
        <c:ser>
          <c:idx val="0"/>
          <c:order val="0"/>
          <c:dPt>
            <c:idx val="0"/>
            <c:bubble3D val="0"/>
            <c:extLst>
              <c:ext xmlns:c16="http://schemas.microsoft.com/office/drawing/2014/chart" uri="{C3380CC4-5D6E-409C-BE32-E72D297353CC}">
                <c16:uniqueId val="{00000000-BFB4-4658-AF5D-5D0F900610AA}"/>
              </c:ext>
            </c:extLst>
          </c:dPt>
          <c:dPt>
            <c:idx val="1"/>
            <c:bubble3D val="0"/>
            <c:extLst>
              <c:ext xmlns:c16="http://schemas.microsoft.com/office/drawing/2014/chart" uri="{C3380CC4-5D6E-409C-BE32-E72D297353CC}">
                <c16:uniqueId val="{00000001-BFB4-4658-AF5D-5D0F900610AA}"/>
              </c:ext>
            </c:extLst>
          </c:dPt>
          <c:dLbls>
            <c:spPr>
              <a:noFill/>
              <a:ln w="25400">
                <a:noFill/>
              </a:ln>
            </c:spPr>
            <c:txPr>
              <a:bodyPr wrap="square" lIns="38100" tIns="19050" rIns="38100" bIns="19050" anchor="ctr">
                <a:spAutoFit/>
              </a:bodyPr>
              <a:lstStyle/>
              <a:p>
                <a:pPr>
                  <a:defRPr sz="1000" b="0" i="0" u="none" strike="noStrike" baseline="0">
                    <a:solidFill>
                      <a:srgbClr val="000000"/>
                    </a:solidFill>
                    <a:latin typeface="Calibri"/>
                    <a:ea typeface="Calibri"/>
                    <a:cs typeface="Calibri"/>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Charts!$I$2:$J$2</c:f>
              <c:strCache>
                <c:ptCount val="2"/>
                <c:pt idx="0">
                  <c:v>Cement kilns (energy fraction)</c:v>
                </c:pt>
                <c:pt idx="1">
                  <c:v>Urban heating, power plants</c:v>
                </c:pt>
              </c:strCache>
            </c:strRef>
          </c:cat>
          <c:val>
            <c:numRef>
              <c:f>Charts!$I$4:$J$4</c:f>
              <c:numCache>
                <c:formatCode>0%</c:formatCode>
                <c:ptCount val="2"/>
                <c:pt idx="0">
                  <c:v>0.81036020221000238</c:v>
                </c:pt>
                <c:pt idx="1">
                  <c:v>0.18963979778999768</c:v>
                </c:pt>
              </c:numCache>
            </c:numRef>
          </c:val>
          <c:extLst>
            <c:ext xmlns:c16="http://schemas.microsoft.com/office/drawing/2014/chart" uri="{C3380CC4-5D6E-409C-BE32-E72D297353CC}">
              <c16:uniqueId val="{00000002-BFB4-4658-AF5D-5D0F900610AA}"/>
            </c:ext>
          </c:extLst>
        </c:ser>
        <c:dLbls>
          <c:showLegendKey val="0"/>
          <c:showVal val="0"/>
          <c:showCatName val="0"/>
          <c:showSerName val="0"/>
          <c:showPercent val="0"/>
          <c:showBubbleSize val="0"/>
          <c:showLeaderLines val="0"/>
        </c:dLbls>
        <c:firstSliceAng val="0"/>
        <c:holeSize val="50"/>
      </c:doughnutChart>
      <c:spPr>
        <a:noFill/>
        <a:ln w="25400">
          <a:noFill/>
        </a:ln>
      </c:spPr>
    </c:plotArea>
    <c:legend>
      <c:legendPos val="r"/>
      <c:layout>
        <c:manualLayout>
          <c:xMode val="edge"/>
          <c:yMode val="edge"/>
          <c:x val="0.61861691530982865"/>
          <c:y val="0.36027652401190441"/>
          <c:w val="0.36983907314615982"/>
          <c:h val="0.30448170966076943"/>
        </c:manualLayout>
      </c:layout>
      <c:overlay val="0"/>
      <c:txPr>
        <a:bodyPr/>
        <a:lstStyle/>
        <a:p>
          <a:pPr>
            <a:defRPr sz="1200" b="0" i="0" u="none" strike="noStrike" baseline="0">
              <a:solidFill>
                <a:srgbClr val="000000"/>
              </a:solidFill>
              <a:latin typeface="Calibri"/>
              <a:ea typeface="Calibri"/>
              <a:cs typeface="Calibri"/>
            </a:defRPr>
          </a:pPr>
          <a:endParaRPr lang="en-US"/>
        </a:p>
      </c:txPr>
    </c:legend>
    <c:plotVisOnly val="1"/>
    <c:dispBlanksAs val="zero"/>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'5. Granulation markets - trends'!$A$17</c:f>
              <c:strCache>
                <c:ptCount val="1"/>
                <c:pt idx="0">
                  <c:v>Asphalt &amp; road paving</c:v>
                </c:pt>
              </c:strCache>
            </c:strRef>
          </c:tx>
          <c:dLbls>
            <c:dLbl>
              <c:idx val="0"/>
              <c:layout>
                <c:manualLayout>
                  <c:x val="-2.1699819168173599E-2"/>
                  <c:y val="2.7450980392156862E-2"/>
                </c:manualLayout>
              </c:layout>
              <c:spPr/>
              <c:txPr>
                <a:bodyPr/>
                <a:lstStyle/>
                <a:p>
                  <a:pPr>
                    <a:defRPr sz="1000" b="0" i="0" u="none" strike="noStrike" baseline="0">
                      <a:solidFill>
                        <a:srgbClr val="000000"/>
                      </a:solidFill>
                      <a:latin typeface="Calibri"/>
                      <a:ea typeface="Calibri"/>
                      <a:cs typeface="Calibri"/>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68C-4942-B563-CB3A36D7B482}"/>
                </c:ext>
              </c:extLst>
            </c:dLbl>
            <c:dLbl>
              <c:idx val="6"/>
              <c:spPr>
                <a:noFill/>
                <a:ln w="25400">
                  <a:noFill/>
                </a:ln>
              </c:spPr>
              <c:txPr>
                <a:bodyPr/>
                <a:lstStyle/>
                <a:p>
                  <a:pPr>
                    <a:defRPr sz="1000" b="0" i="0" u="none" strike="noStrike" baseline="0">
                      <a:solidFill>
                        <a:srgbClr val="000000"/>
                      </a:solidFill>
                      <a:latin typeface="Calibri"/>
                      <a:ea typeface="Calibri"/>
                      <a:cs typeface="Calibri"/>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68C-4942-B563-CB3A36D7B48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'5. Granulation markets - trends'!$B$14:$H$14</c:f>
              <c:numCache>
                <c:formatCode>General</c:formatCode>
                <c:ptCount val="7"/>
                <c:pt idx="0">
                  <c:v>2010</c:v>
                </c:pt>
                <c:pt idx="1">
                  <c:v>2011</c:v>
                </c:pt>
                <c:pt idx="2">
                  <c:v>2012</c:v>
                </c:pt>
                <c:pt idx="3">
                  <c:v>2013</c:v>
                </c:pt>
                <c:pt idx="4">
                  <c:v>2014</c:v>
                </c:pt>
                <c:pt idx="5">
                  <c:v>2015</c:v>
                </c:pt>
                <c:pt idx="6">
                  <c:v>2016</c:v>
                </c:pt>
              </c:numCache>
            </c:numRef>
          </c:cat>
          <c:val>
            <c:numRef>
              <c:f>'5. Granulation markets - trends'!$B$17:$H$17</c:f>
              <c:numCache>
                <c:formatCode>0%</c:formatCode>
                <c:ptCount val="7"/>
                <c:pt idx="0">
                  <c:v>6.3928666489220118E-2</c:v>
                </c:pt>
                <c:pt idx="1">
                  <c:v>3.5806236584127842E-2</c:v>
                </c:pt>
                <c:pt idx="2">
                  <c:v>2.3100502958484658E-2</c:v>
                </c:pt>
                <c:pt idx="3">
                  <c:v>1.0685830790809318E-2</c:v>
                </c:pt>
                <c:pt idx="4">
                  <c:v>1.260129140439354E-2</c:v>
                </c:pt>
                <c:pt idx="5">
                  <c:v>7.4067294386707533E-3</c:v>
                </c:pt>
                <c:pt idx="6">
                  <c:v>2.2552809405575393E-2</c:v>
                </c:pt>
              </c:numCache>
            </c:numRef>
          </c:val>
          <c:smooth val="0"/>
          <c:extLst>
            <c:ext xmlns:c16="http://schemas.microsoft.com/office/drawing/2014/chart" uri="{C3380CC4-5D6E-409C-BE32-E72D297353CC}">
              <c16:uniqueId val="{00000002-568C-4942-B563-CB3A36D7B482}"/>
            </c:ext>
          </c:extLst>
        </c:ser>
        <c:ser>
          <c:idx val="1"/>
          <c:order val="1"/>
          <c:tx>
            <c:strRef>
              <c:f>'5. Granulation markets - trends'!$A$18</c:f>
              <c:strCache>
                <c:ptCount val="1"/>
                <c:pt idx="0">
                  <c:v>Sport &amp; children playgrounds</c:v>
                </c:pt>
              </c:strCache>
            </c:strRef>
          </c:tx>
          <c:dLbls>
            <c:dLbl>
              <c:idx val="0"/>
              <c:layout>
                <c:manualLayout>
                  <c:x val="-2.6522001205545511E-2"/>
                  <c:y val="-3.9215686274509803E-2"/>
                </c:manualLayout>
              </c:layout>
              <c:spPr/>
              <c:txPr>
                <a:bodyPr/>
                <a:lstStyle/>
                <a:p>
                  <a:pPr>
                    <a:defRPr sz="1000" b="0" i="0" u="none" strike="noStrike" baseline="0">
                      <a:solidFill>
                        <a:srgbClr val="000000"/>
                      </a:solidFill>
                      <a:latin typeface="Calibri"/>
                      <a:ea typeface="Calibri"/>
                      <a:cs typeface="Calibri"/>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68C-4942-B563-CB3A36D7B48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'5. Granulation markets - trends'!$B$14:$H$14</c:f>
              <c:numCache>
                <c:formatCode>General</c:formatCode>
                <c:ptCount val="7"/>
                <c:pt idx="0">
                  <c:v>2010</c:v>
                </c:pt>
                <c:pt idx="1">
                  <c:v>2011</c:v>
                </c:pt>
                <c:pt idx="2">
                  <c:v>2012</c:v>
                </c:pt>
                <c:pt idx="3">
                  <c:v>2013</c:v>
                </c:pt>
                <c:pt idx="4">
                  <c:v>2014</c:v>
                </c:pt>
                <c:pt idx="5">
                  <c:v>2015</c:v>
                </c:pt>
                <c:pt idx="6">
                  <c:v>2016</c:v>
                </c:pt>
              </c:numCache>
            </c:numRef>
          </c:cat>
          <c:val>
            <c:numRef>
              <c:f>'5. Granulation markets - trends'!$B$18:$H$18</c:f>
              <c:numCache>
                <c:formatCode>0%</c:formatCode>
                <c:ptCount val="7"/>
                <c:pt idx="0">
                  <c:v>0.19121639606068672</c:v>
                </c:pt>
                <c:pt idx="1">
                  <c:v>0.23185684843963086</c:v>
                </c:pt>
                <c:pt idx="2">
                  <c:v>0.17876245269390154</c:v>
                </c:pt>
                <c:pt idx="3">
                  <c:v>0.1984711116252392</c:v>
                </c:pt>
                <c:pt idx="4">
                  <c:v>0.24160544011402724</c:v>
                </c:pt>
                <c:pt idx="5">
                  <c:v>0.20815612236115363</c:v>
                </c:pt>
                <c:pt idx="6">
                  <c:v>0.17060041058759554</c:v>
                </c:pt>
              </c:numCache>
            </c:numRef>
          </c:val>
          <c:smooth val="0"/>
          <c:extLst>
            <c:ext xmlns:c16="http://schemas.microsoft.com/office/drawing/2014/chart" uri="{C3380CC4-5D6E-409C-BE32-E72D297353CC}">
              <c16:uniqueId val="{00000004-568C-4942-B563-CB3A36D7B482}"/>
            </c:ext>
          </c:extLst>
        </c:ser>
        <c:ser>
          <c:idx val="2"/>
          <c:order val="2"/>
          <c:tx>
            <c:strRef>
              <c:f>'5. Granulation markets - trends'!$A$19</c:f>
              <c:strCache>
                <c:ptCount val="1"/>
                <c:pt idx="0">
                  <c:v>Moulded objects</c:v>
                </c:pt>
              </c:strCache>
            </c:strRef>
          </c:tx>
          <c:dLbls>
            <c:dLbl>
              <c:idx val="0"/>
              <c:spPr/>
              <c:txPr>
                <a:bodyPr/>
                <a:lstStyle/>
                <a:p>
                  <a:pPr>
                    <a:defRPr sz="1000" b="0" i="0" u="none" strike="noStrike" baseline="0">
                      <a:solidFill>
                        <a:srgbClr val="000000"/>
                      </a:solidFill>
                      <a:latin typeface="Calibri"/>
                      <a:ea typeface="Calibri"/>
                      <a:cs typeface="Calibri"/>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68C-4942-B563-CB3A36D7B482}"/>
                </c:ext>
              </c:extLst>
            </c:dLbl>
            <c:dLbl>
              <c:idx val="6"/>
              <c:spPr>
                <a:noFill/>
                <a:ln w="25400">
                  <a:noFill/>
                </a:ln>
              </c:spPr>
              <c:txPr>
                <a:bodyPr/>
                <a:lstStyle/>
                <a:p>
                  <a:pPr>
                    <a:defRPr sz="1000" b="0" i="0" u="none" strike="noStrike" baseline="0">
                      <a:solidFill>
                        <a:srgbClr val="000000"/>
                      </a:solidFill>
                      <a:latin typeface="Calibri"/>
                      <a:ea typeface="Calibri"/>
                      <a:cs typeface="Calibri"/>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68C-4942-B563-CB3A36D7B48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'5. Granulation markets - trends'!$B$14:$H$14</c:f>
              <c:numCache>
                <c:formatCode>General</c:formatCode>
                <c:ptCount val="7"/>
                <c:pt idx="0">
                  <c:v>2010</c:v>
                </c:pt>
                <c:pt idx="1">
                  <c:v>2011</c:v>
                </c:pt>
                <c:pt idx="2">
                  <c:v>2012</c:v>
                </c:pt>
                <c:pt idx="3">
                  <c:v>2013</c:v>
                </c:pt>
                <c:pt idx="4">
                  <c:v>2014</c:v>
                </c:pt>
                <c:pt idx="5">
                  <c:v>2015</c:v>
                </c:pt>
                <c:pt idx="6">
                  <c:v>2016</c:v>
                </c:pt>
              </c:numCache>
            </c:numRef>
          </c:cat>
          <c:val>
            <c:numRef>
              <c:f>'5. Granulation markets - trends'!$B$19:$H$19</c:f>
              <c:numCache>
                <c:formatCode>0%</c:formatCode>
                <c:ptCount val="7"/>
                <c:pt idx="0">
                  <c:v>0.17842427468725047</c:v>
                </c:pt>
                <c:pt idx="1">
                  <c:v>0.21344920162182987</c:v>
                </c:pt>
                <c:pt idx="2">
                  <c:v>0.19567379378932021</c:v>
                </c:pt>
                <c:pt idx="3">
                  <c:v>0.22186233256696117</c:v>
                </c:pt>
                <c:pt idx="4">
                  <c:v>0.2416119463437077</c:v>
                </c:pt>
                <c:pt idx="5">
                  <c:v>0.25419117995580504</c:v>
                </c:pt>
                <c:pt idx="6">
                  <c:v>0.26587022228217572</c:v>
                </c:pt>
              </c:numCache>
            </c:numRef>
          </c:val>
          <c:smooth val="0"/>
          <c:extLst>
            <c:ext xmlns:c16="http://schemas.microsoft.com/office/drawing/2014/chart" uri="{C3380CC4-5D6E-409C-BE32-E72D297353CC}">
              <c16:uniqueId val="{00000007-568C-4942-B563-CB3A36D7B482}"/>
            </c:ext>
          </c:extLst>
        </c:ser>
        <c:ser>
          <c:idx val="3"/>
          <c:order val="3"/>
          <c:tx>
            <c:strRef>
              <c:f>'5. Granulation markets - trends'!$A$20</c:f>
              <c:strCache>
                <c:ptCount val="1"/>
                <c:pt idx="0">
                  <c:v>Synthetic turf (incl. infill)</c:v>
                </c:pt>
              </c:strCache>
            </c:strRef>
          </c:tx>
          <c:dLbls>
            <c:dLbl>
              <c:idx val="0"/>
              <c:spPr/>
              <c:txPr>
                <a:bodyPr/>
                <a:lstStyle/>
                <a:p>
                  <a:pPr>
                    <a:defRPr sz="1000" b="0" i="0" u="none" strike="noStrike" baseline="0">
                      <a:solidFill>
                        <a:srgbClr val="000000"/>
                      </a:solidFill>
                      <a:latin typeface="Calibri"/>
                      <a:ea typeface="Calibri"/>
                      <a:cs typeface="Calibri"/>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68C-4942-B563-CB3A36D7B482}"/>
                </c:ext>
              </c:extLst>
            </c:dLbl>
            <c:dLbl>
              <c:idx val="6"/>
              <c:spPr>
                <a:noFill/>
                <a:ln w="25400">
                  <a:noFill/>
                </a:ln>
              </c:spPr>
              <c:txPr>
                <a:bodyPr/>
                <a:lstStyle/>
                <a:p>
                  <a:pPr>
                    <a:defRPr sz="1000" b="0" i="0" u="none" strike="noStrike" baseline="0">
                      <a:solidFill>
                        <a:srgbClr val="000000"/>
                      </a:solidFill>
                      <a:latin typeface="Calibri"/>
                      <a:ea typeface="Calibri"/>
                      <a:cs typeface="Calibri"/>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68C-4942-B563-CB3A36D7B48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'5. Granulation markets - trends'!$B$14:$H$14</c:f>
              <c:numCache>
                <c:formatCode>General</c:formatCode>
                <c:ptCount val="7"/>
                <c:pt idx="0">
                  <c:v>2010</c:v>
                </c:pt>
                <c:pt idx="1">
                  <c:v>2011</c:v>
                </c:pt>
                <c:pt idx="2">
                  <c:v>2012</c:v>
                </c:pt>
                <c:pt idx="3">
                  <c:v>2013</c:v>
                </c:pt>
                <c:pt idx="4">
                  <c:v>2014</c:v>
                </c:pt>
                <c:pt idx="5">
                  <c:v>2015</c:v>
                </c:pt>
                <c:pt idx="6">
                  <c:v>2016</c:v>
                </c:pt>
              </c:numCache>
            </c:numRef>
          </c:cat>
          <c:val>
            <c:numRef>
              <c:f>'5. Granulation markets - trends'!$B$20:$H$20</c:f>
              <c:numCache>
                <c:formatCode>0%</c:formatCode>
                <c:ptCount val="7"/>
                <c:pt idx="0">
                  <c:v>0.4776364120308757</c:v>
                </c:pt>
                <c:pt idx="1">
                  <c:v>0.42325356686378951</c:v>
                </c:pt>
                <c:pt idx="2">
                  <c:v>0.32598183574559375</c:v>
                </c:pt>
                <c:pt idx="3">
                  <c:v>0.26448515696169583</c:v>
                </c:pt>
                <c:pt idx="4">
                  <c:v>0.29530214382671427</c:v>
                </c:pt>
                <c:pt idx="5">
                  <c:v>0.30033939754585631</c:v>
                </c:pt>
                <c:pt idx="6">
                  <c:v>0.33703171304395479</c:v>
                </c:pt>
              </c:numCache>
            </c:numRef>
          </c:val>
          <c:smooth val="0"/>
          <c:extLst>
            <c:ext xmlns:c16="http://schemas.microsoft.com/office/drawing/2014/chart" uri="{C3380CC4-5D6E-409C-BE32-E72D297353CC}">
              <c16:uniqueId val="{0000000A-568C-4942-B563-CB3A36D7B482}"/>
            </c:ext>
          </c:extLst>
        </c:ser>
        <c:ser>
          <c:idx val="4"/>
          <c:order val="4"/>
          <c:tx>
            <c:strRef>
              <c:f>'5. Granulation markets - trends'!$A$21</c:f>
              <c:strCache>
                <c:ptCount val="1"/>
                <c:pt idx="0">
                  <c:v>Other uses</c:v>
                </c:pt>
              </c:strCache>
            </c:strRef>
          </c:tx>
          <c:dLbls>
            <c:dLbl>
              <c:idx val="0"/>
              <c:layout>
                <c:manualLayout>
                  <c:x val="-2.1699819168173599E-2"/>
                  <c:y val="1.5686274509803921E-2"/>
                </c:manualLayout>
              </c:layout>
              <c:spPr/>
              <c:txPr>
                <a:bodyPr/>
                <a:lstStyle/>
                <a:p>
                  <a:pPr>
                    <a:defRPr sz="1000" b="0" i="0" u="none" strike="noStrike" baseline="0">
                      <a:solidFill>
                        <a:srgbClr val="000000"/>
                      </a:solidFill>
                      <a:latin typeface="Calibri"/>
                      <a:ea typeface="Calibri"/>
                      <a:cs typeface="Calibri"/>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68C-4942-B563-CB3A36D7B482}"/>
                </c:ext>
              </c:extLst>
            </c:dLbl>
            <c:dLbl>
              <c:idx val="6"/>
              <c:layout>
                <c:manualLayout>
                  <c:x val="-2.4110910186859553E-3"/>
                  <c:y val="-1.5686274509804067E-2"/>
                </c:manualLayout>
              </c:layout>
              <c:spPr>
                <a:noFill/>
                <a:ln w="25400">
                  <a:noFill/>
                </a:ln>
              </c:spPr>
              <c:txPr>
                <a:bodyPr/>
                <a:lstStyle/>
                <a:p>
                  <a:pPr>
                    <a:defRPr sz="1000" b="0" i="0" u="none" strike="noStrike" baseline="0">
                      <a:solidFill>
                        <a:srgbClr val="000000"/>
                      </a:solidFill>
                      <a:latin typeface="Calibri"/>
                      <a:ea typeface="Calibri"/>
                      <a:cs typeface="Calibri"/>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68C-4942-B563-CB3A36D7B48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'5. Granulation markets - trends'!$B$14:$H$14</c:f>
              <c:numCache>
                <c:formatCode>General</c:formatCode>
                <c:ptCount val="7"/>
                <c:pt idx="0">
                  <c:v>2010</c:v>
                </c:pt>
                <c:pt idx="1">
                  <c:v>2011</c:v>
                </c:pt>
                <c:pt idx="2">
                  <c:v>2012</c:v>
                </c:pt>
                <c:pt idx="3">
                  <c:v>2013</c:v>
                </c:pt>
                <c:pt idx="4">
                  <c:v>2014</c:v>
                </c:pt>
                <c:pt idx="5">
                  <c:v>2015</c:v>
                </c:pt>
                <c:pt idx="6">
                  <c:v>2016</c:v>
                </c:pt>
              </c:numCache>
            </c:numRef>
          </c:cat>
          <c:val>
            <c:numRef>
              <c:f>'5. Granulation markets - trends'!$B$21:$H$21</c:f>
              <c:numCache>
                <c:formatCode>0%</c:formatCode>
                <c:ptCount val="7"/>
                <c:pt idx="0">
                  <c:v>7.7774820335373964E-3</c:v>
                </c:pt>
                <c:pt idx="1">
                  <c:v>2.2284872094374353E-2</c:v>
                </c:pt>
                <c:pt idx="2">
                  <c:v>8.1743742675054978E-2</c:v>
                </c:pt>
                <c:pt idx="3">
                  <c:v>9.6264056181345828E-2</c:v>
                </c:pt>
                <c:pt idx="4">
                  <c:v>4.5435287172293864E-2</c:v>
                </c:pt>
                <c:pt idx="5">
                  <c:v>4.63110755142584E-2</c:v>
                </c:pt>
                <c:pt idx="6">
                  <c:v>3.6160373660004803E-2</c:v>
                </c:pt>
              </c:numCache>
            </c:numRef>
          </c:val>
          <c:smooth val="0"/>
          <c:extLst>
            <c:ext xmlns:c16="http://schemas.microsoft.com/office/drawing/2014/chart" uri="{C3380CC4-5D6E-409C-BE32-E72D297353CC}">
              <c16:uniqueId val="{0000000D-568C-4942-B563-CB3A36D7B482}"/>
            </c:ext>
          </c:extLst>
        </c:ser>
        <c:ser>
          <c:idx val="5"/>
          <c:order val="5"/>
          <c:tx>
            <c:strRef>
              <c:f>'5. Granulation markets - trends'!$A$22</c:f>
              <c:strCache>
                <c:ptCount val="1"/>
                <c:pt idx="0">
                  <c:v>Undetermined (export, trader)</c:v>
                </c:pt>
              </c:strCache>
            </c:strRef>
          </c:tx>
          <c:dLbls>
            <c:dLbl>
              <c:idx val="0"/>
              <c:layout>
                <c:manualLayout>
                  <c:x val="-3.134418324291742E-2"/>
                  <c:y val="-3.5294117647058823E-2"/>
                </c:manualLayout>
              </c:layout>
              <c:spPr/>
              <c:txPr>
                <a:bodyPr/>
                <a:lstStyle/>
                <a:p>
                  <a:pPr>
                    <a:defRPr sz="1000" b="0" i="0" u="none" strike="noStrike" baseline="0">
                      <a:solidFill>
                        <a:srgbClr val="000000"/>
                      </a:solidFill>
                      <a:latin typeface="Calibri"/>
                      <a:ea typeface="Calibri"/>
                      <a:cs typeface="Calibri"/>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568C-4942-B563-CB3A36D7B482}"/>
                </c:ext>
              </c:extLst>
            </c:dLbl>
            <c:dLbl>
              <c:idx val="6"/>
              <c:spPr>
                <a:noFill/>
                <a:ln w="25400">
                  <a:noFill/>
                </a:ln>
              </c:spPr>
              <c:txPr>
                <a:bodyPr/>
                <a:lstStyle/>
                <a:p>
                  <a:pPr>
                    <a:defRPr sz="1000" b="0" i="0" u="none" strike="noStrike" baseline="0">
                      <a:solidFill>
                        <a:srgbClr val="000000"/>
                      </a:solidFill>
                      <a:latin typeface="Calibri"/>
                      <a:ea typeface="Calibri"/>
                      <a:cs typeface="Calibri"/>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568C-4942-B563-CB3A36D7B48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'5. Granulation markets - trends'!$B$14:$H$14</c:f>
              <c:numCache>
                <c:formatCode>General</c:formatCode>
                <c:ptCount val="7"/>
                <c:pt idx="0">
                  <c:v>2010</c:v>
                </c:pt>
                <c:pt idx="1">
                  <c:v>2011</c:v>
                </c:pt>
                <c:pt idx="2">
                  <c:v>2012</c:v>
                </c:pt>
                <c:pt idx="3">
                  <c:v>2013</c:v>
                </c:pt>
                <c:pt idx="4">
                  <c:v>2014</c:v>
                </c:pt>
                <c:pt idx="5">
                  <c:v>2015</c:v>
                </c:pt>
                <c:pt idx="6">
                  <c:v>2016</c:v>
                </c:pt>
              </c:numCache>
            </c:numRef>
          </c:cat>
          <c:val>
            <c:numRef>
              <c:f>'5. Granulation markets - trends'!$B$22:$H$22</c:f>
              <c:numCache>
                <c:formatCode>0%</c:formatCode>
                <c:ptCount val="7"/>
                <c:pt idx="0">
                  <c:v>8.1016768698429595E-2</c:v>
                </c:pt>
                <c:pt idx="1">
                  <c:v>7.3349274396247527E-2</c:v>
                </c:pt>
                <c:pt idx="2">
                  <c:v>0.19473767213764481</c:v>
                </c:pt>
                <c:pt idx="3">
                  <c:v>0.20823151187394864</c:v>
                </c:pt>
                <c:pt idx="4">
                  <c:v>0.16344389113886323</c:v>
                </c:pt>
                <c:pt idx="5">
                  <c:v>0.1835954951842558</c:v>
                </c:pt>
                <c:pt idx="6">
                  <c:v>0.16778447102069377</c:v>
                </c:pt>
              </c:numCache>
            </c:numRef>
          </c:val>
          <c:smooth val="0"/>
          <c:extLst>
            <c:ext xmlns:c16="http://schemas.microsoft.com/office/drawing/2014/chart" uri="{C3380CC4-5D6E-409C-BE32-E72D297353CC}">
              <c16:uniqueId val="{00000010-568C-4942-B563-CB3A36D7B482}"/>
            </c:ext>
          </c:extLst>
        </c:ser>
        <c:dLbls>
          <c:showLegendKey val="0"/>
          <c:showVal val="0"/>
          <c:showCatName val="0"/>
          <c:showSerName val="0"/>
          <c:showPercent val="0"/>
          <c:showBubbleSize val="0"/>
        </c:dLbls>
        <c:marker val="1"/>
        <c:smooth val="0"/>
        <c:axId val="446322136"/>
        <c:axId val="1"/>
      </c:lineChart>
      <c:catAx>
        <c:axId val="446322136"/>
        <c:scaling>
          <c:orientation val="minMax"/>
        </c:scaling>
        <c:delete val="0"/>
        <c:axPos val="b"/>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1"/>
        <c:crosses val="autoZero"/>
        <c:auto val="1"/>
        <c:lblAlgn val="ctr"/>
        <c:lblOffset val="100"/>
        <c:noMultiLvlLbl val="0"/>
      </c:catAx>
      <c:valAx>
        <c:axId val="1"/>
        <c:scaling>
          <c:orientation val="minMax"/>
          <c:max val="0.5"/>
        </c:scaling>
        <c:delete val="0"/>
        <c:axPos val="l"/>
        <c:majorGridlines/>
        <c:numFmt formatCode="0%"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446322136"/>
        <c:crosses val="autoZero"/>
        <c:crossBetween val="between"/>
      </c:valAx>
    </c:plotArea>
    <c:legend>
      <c:legendPos val="r"/>
      <c:overlay val="0"/>
      <c:txPr>
        <a:bodyPr/>
        <a:lstStyle/>
        <a:p>
          <a:pPr>
            <a:defRPr sz="1100" b="0" i="0" u="none" strike="noStrike" baseline="0">
              <a:solidFill>
                <a:srgbClr val="000000"/>
              </a:solidFill>
              <a:latin typeface="Calibri"/>
              <a:ea typeface="Calibri"/>
              <a:cs typeface="Calibri"/>
            </a:defRPr>
          </a:pPr>
          <a:endParaRPr lang="en-US"/>
        </a:p>
      </c:txPr>
    </c:legend>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1" i="0" u="none" strike="noStrike" baseline="0">
                <a:solidFill>
                  <a:srgbClr val="000000"/>
                </a:solidFill>
                <a:latin typeface="Calibri"/>
                <a:ea typeface="Calibri"/>
                <a:cs typeface="Calibri"/>
              </a:defRPr>
            </a:pPr>
            <a:r>
              <a:rPr lang="fr-BE"/>
              <a:t>Material recovery of ELTs (2016)</a:t>
            </a:r>
          </a:p>
        </c:rich>
      </c:tx>
      <c:overlay val="0"/>
    </c:title>
    <c:autoTitleDeleted val="0"/>
    <c:plotArea>
      <c:layout/>
      <c:doughnutChart>
        <c:varyColors val="1"/>
        <c:ser>
          <c:idx val="0"/>
          <c:order val="0"/>
          <c:dPt>
            <c:idx val="0"/>
            <c:bubble3D val="0"/>
            <c:extLst>
              <c:ext xmlns:c16="http://schemas.microsoft.com/office/drawing/2014/chart" uri="{C3380CC4-5D6E-409C-BE32-E72D297353CC}">
                <c16:uniqueId val="{00000000-5F8B-4000-8E9A-14C4FCF68EAF}"/>
              </c:ext>
            </c:extLst>
          </c:dPt>
          <c:dPt>
            <c:idx val="1"/>
            <c:bubble3D val="0"/>
            <c:extLst>
              <c:ext xmlns:c16="http://schemas.microsoft.com/office/drawing/2014/chart" uri="{C3380CC4-5D6E-409C-BE32-E72D297353CC}">
                <c16:uniqueId val="{00000001-5F8B-4000-8E9A-14C4FCF68EAF}"/>
              </c:ext>
            </c:extLst>
          </c:dPt>
          <c:dPt>
            <c:idx val="2"/>
            <c:bubble3D val="0"/>
            <c:extLst>
              <c:ext xmlns:c16="http://schemas.microsoft.com/office/drawing/2014/chart" uri="{C3380CC4-5D6E-409C-BE32-E72D297353CC}">
                <c16:uniqueId val="{00000002-5F8B-4000-8E9A-14C4FCF68EAF}"/>
              </c:ext>
            </c:extLst>
          </c:dPt>
          <c:dPt>
            <c:idx val="3"/>
            <c:bubble3D val="0"/>
            <c:extLst>
              <c:ext xmlns:c16="http://schemas.microsoft.com/office/drawing/2014/chart" uri="{C3380CC4-5D6E-409C-BE32-E72D297353CC}">
                <c16:uniqueId val="{00000003-5F8B-4000-8E9A-14C4FCF68EAF}"/>
              </c:ext>
            </c:extLst>
          </c:dPt>
          <c:dPt>
            <c:idx val="4"/>
            <c:bubble3D val="0"/>
            <c:extLst>
              <c:ext xmlns:c16="http://schemas.microsoft.com/office/drawing/2014/chart" uri="{C3380CC4-5D6E-409C-BE32-E72D297353CC}">
                <c16:uniqueId val="{00000004-5F8B-4000-8E9A-14C4FCF68EAF}"/>
              </c:ext>
            </c:extLst>
          </c:dPt>
          <c:dPt>
            <c:idx val="5"/>
            <c:bubble3D val="0"/>
            <c:extLst>
              <c:ext xmlns:c16="http://schemas.microsoft.com/office/drawing/2014/chart" uri="{C3380CC4-5D6E-409C-BE32-E72D297353CC}">
                <c16:uniqueId val="{00000005-5F8B-4000-8E9A-14C4FCF68EAF}"/>
              </c:ext>
            </c:extLst>
          </c:dPt>
          <c:dLbls>
            <c:spPr>
              <a:noFill/>
              <a:ln w="25400">
                <a:noFill/>
              </a:ln>
            </c:spPr>
            <c:txPr>
              <a:bodyPr wrap="square" lIns="38100" tIns="19050" rIns="38100" bIns="19050" anchor="ctr">
                <a:spAutoFit/>
              </a:bodyPr>
              <a:lstStyle/>
              <a:p>
                <a:pPr>
                  <a:defRPr sz="1000" b="0" i="0" u="none" strike="noStrike" baseline="0">
                    <a:solidFill>
                      <a:srgbClr val="000000"/>
                    </a:solidFill>
                    <a:latin typeface="Calibri"/>
                    <a:ea typeface="Calibri"/>
                    <a:cs typeface="Calibri"/>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Charts!$B$2:$G$2</c:f>
              <c:strCache>
                <c:ptCount val="6"/>
                <c:pt idx="0">
                  <c:v>Granulation </c:v>
                </c:pt>
                <c:pt idx="1">
                  <c:v>Incorporation in cement</c:v>
                </c:pt>
                <c:pt idx="2">
                  <c:v>Steel mills &amp; foundries</c:v>
                </c:pt>
                <c:pt idx="3">
                  <c:v>Reuse for other purposes</c:v>
                </c:pt>
                <c:pt idx="4">
                  <c:v>Pyrolysis</c:v>
                </c:pt>
                <c:pt idx="5">
                  <c:v>Civil engineering, public works &amp; backfilling</c:v>
                </c:pt>
              </c:strCache>
            </c:strRef>
          </c:cat>
          <c:val>
            <c:numRef>
              <c:f>Charts!$B$4:$G$4</c:f>
              <c:numCache>
                <c:formatCode>0%</c:formatCode>
                <c:ptCount val="6"/>
                <c:pt idx="0">
                  <c:v>0.74937786632480075</c:v>
                </c:pt>
                <c:pt idx="1">
                  <c:v>0.15528379568420478</c:v>
                </c:pt>
                <c:pt idx="2">
                  <c:v>5.3545818941285366E-3</c:v>
                </c:pt>
                <c:pt idx="3">
                  <c:v>1.8345900896220787E-2</c:v>
                </c:pt>
                <c:pt idx="4">
                  <c:v>1.0641817175065715E-2</c:v>
                </c:pt>
                <c:pt idx="5">
                  <c:v>6.0996038025579367E-2</c:v>
                </c:pt>
              </c:numCache>
            </c:numRef>
          </c:val>
          <c:extLst>
            <c:ext xmlns:c16="http://schemas.microsoft.com/office/drawing/2014/chart" uri="{C3380CC4-5D6E-409C-BE32-E72D297353CC}">
              <c16:uniqueId val="{00000006-5F8B-4000-8E9A-14C4FCF68EAF}"/>
            </c:ext>
          </c:extLst>
        </c:ser>
        <c:dLbls>
          <c:showLegendKey val="0"/>
          <c:showVal val="0"/>
          <c:showCatName val="0"/>
          <c:showSerName val="0"/>
          <c:showPercent val="0"/>
          <c:showBubbleSize val="0"/>
          <c:showLeaderLines val="0"/>
        </c:dLbls>
        <c:firstSliceAng val="0"/>
        <c:holeSize val="50"/>
      </c:doughnutChart>
      <c:spPr>
        <a:noFill/>
        <a:ln w="25400">
          <a:noFill/>
        </a:ln>
      </c:spPr>
    </c:plotArea>
    <c:legend>
      <c:legendPos val="r"/>
      <c:layout>
        <c:manualLayout>
          <c:xMode val="edge"/>
          <c:yMode val="edge"/>
          <c:x val="0.62818870579321917"/>
          <c:y val="0.28198130496845791"/>
          <c:w val="0.3615020158562654"/>
          <c:h val="0.53669991251093618"/>
        </c:manualLayout>
      </c:layout>
      <c:overlay val="0"/>
      <c:txPr>
        <a:bodyPr/>
        <a:lstStyle/>
        <a:p>
          <a:pPr>
            <a:defRPr sz="1100" b="0" i="0" u="none" strike="noStrike" baseline="0">
              <a:solidFill>
                <a:srgbClr val="000000"/>
              </a:solidFill>
              <a:latin typeface="Calibri"/>
              <a:ea typeface="Calibri"/>
              <a:cs typeface="Calibri"/>
            </a:defRPr>
          </a:pPr>
          <a:endParaRPr lang="en-US"/>
        </a:p>
      </c:txPr>
    </c:legend>
    <c:plotVisOnly val="1"/>
    <c:dispBlanksAs val="zero"/>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1" i="0" u="none" strike="noStrike" baseline="0">
                <a:solidFill>
                  <a:srgbClr val="000000"/>
                </a:solidFill>
                <a:latin typeface="Calibri"/>
                <a:ea typeface="Calibri"/>
                <a:cs typeface="Calibri"/>
              </a:defRPr>
            </a:pPr>
            <a:r>
              <a:rPr lang="fr-BE"/>
              <a:t>Energy recovery of ELTs (2016)</a:t>
            </a:r>
          </a:p>
        </c:rich>
      </c:tx>
      <c:overlay val="0"/>
    </c:title>
    <c:autoTitleDeleted val="0"/>
    <c:plotArea>
      <c:layout/>
      <c:doughnutChart>
        <c:varyColors val="1"/>
        <c:ser>
          <c:idx val="0"/>
          <c:order val="0"/>
          <c:dPt>
            <c:idx val="0"/>
            <c:bubble3D val="0"/>
            <c:extLst>
              <c:ext xmlns:c16="http://schemas.microsoft.com/office/drawing/2014/chart" uri="{C3380CC4-5D6E-409C-BE32-E72D297353CC}">
                <c16:uniqueId val="{00000000-BFB4-4658-AF5D-5D0F900610AA}"/>
              </c:ext>
            </c:extLst>
          </c:dPt>
          <c:dPt>
            <c:idx val="1"/>
            <c:bubble3D val="0"/>
            <c:extLst>
              <c:ext xmlns:c16="http://schemas.microsoft.com/office/drawing/2014/chart" uri="{C3380CC4-5D6E-409C-BE32-E72D297353CC}">
                <c16:uniqueId val="{00000001-BFB4-4658-AF5D-5D0F900610AA}"/>
              </c:ext>
            </c:extLst>
          </c:dPt>
          <c:dLbls>
            <c:spPr>
              <a:noFill/>
              <a:ln w="25400">
                <a:noFill/>
              </a:ln>
            </c:spPr>
            <c:txPr>
              <a:bodyPr wrap="square" lIns="38100" tIns="19050" rIns="38100" bIns="19050" anchor="ctr">
                <a:spAutoFit/>
              </a:bodyPr>
              <a:lstStyle/>
              <a:p>
                <a:pPr>
                  <a:defRPr sz="1000" b="0" i="0" u="none" strike="noStrike" baseline="0">
                    <a:solidFill>
                      <a:srgbClr val="000000"/>
                    </a:solidFill>
                    <a:latin typeface="Calibri"/>
                    <a:ea typeface="Calibri"/>
                    <a:cs typeface="Calibri"/>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Charts!$I$2:$J$2</c:f>
              <c:strCache>
                <c:ptCount val="2"/>
                <c:pt idx="0">
                  <c:v>Cement kilns (energy fraction)</c:v>
                </c:pt>
                <c:pt idx="1">
                  <c:v>Urban heating, power plants</c:v>
                </c:pt>
              </c:strCache>
            </c:strRef>
          </c:cat>
          <c:val>
            <c:numRef>
              <c:f>Charts!$I$4:$J$4</c:f>
              <c:numCache>
                <c:formatCode>0%</c:formatCode>
                <c:ptCount val="2"/>
                <c:pt idx="0">
                  <c:v>0.81036020221000238</c:v>
                </c:pt>
                <c:pt idx="1">
                  <c:v>0.18963979778999768</c:v>
                </c:pt>
              </c:numCache>
            </c:numRef>
          </c:val>
          <c:extLst>
            <c:ext xmlns:c16="http://schemas.microsoft.com/office/drawing/2014/chart" uri="{C3380CC4-5D6E-409C-BE32-E72D297353CC}">
              <c16:uniqueId val="{00000002-BFB4-4658-AF5D-5D0F900610AA}"/>
            </c:ext>
          </c:extLst>
        </c:ser>
        <c:dLbls>
          <c:showLegendKey val="0"/>
          <c:showVal val="0"/>
          <c:showCatName val="0"/>
          <c:showSerName val="0"/>
          <c:showPercent val="0"/>
          <c:showBubbleSize val="0"/>
          <c:showLeaderLines val="0"/>
        </c:dLbls>
        <c:firstSliceAng val="0"/>
        <c:holeSize val="50"/>
      </c:doughnutChart>
      <c:spPr>
        <a:noFill/>
        <a:ln w="25400">
          <a:noFill/>
        </a:ln>
      </c:spPr>
    </c:plotArea>
    <c:legend>
      <c:legendPos val="r"/>
      <c:layout>
        <c:manualLayout>
          <c:xMode val="edge"/>
          <c:yMode val="edge"/>
          <c:x val="0.61861691530982865"/>
          <c:y val="0.36027652401190441"/>
          <c:w val="0.36983907314615982"/>
          <c:h val="0.30448170966076943"/>
        </c:manualLayout>
      </c:layout>
      <c:overlay val="0"/>
      <c:txPr>
        <a:bodyPr/>
        <a:lstStyle/>
        <a:p>
          <a:pPr>
            <a:defRPr sz="1200" b="0" i="0" u="none" strike="noStrike" baseline="0">
              <a:solidFill>
                <a:srgbClr val="000000"/>
              </a:solidFill>
              <a:latin typeface="Calibri"/>
              <a:ea typeface="Calibri"/>
              <a:cs typeface="Calibri"/>
            </a:defRPr>
          </a:pPr>
          <a:endParaRPr lang="en-US"/>
        </a:p>
      </c:txPr>
    </c:legend>
    <c:plotVisOnly val="1"/>
    <c:dispBlanksAs val="zero"/>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BE"/>
              <a:t>Used Tyres Management Trends in the EU </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0"/>
    </c:view3D>
    <c:floor>
      <c:thickness val="0"/>
      <c:spPr>
        <a:noFill/>
        <a:ln w="9525" cap="flat" cmpd="sng" algn="ctr">
          <a:solidFill>
            <a:schemeClr val="dk1">
              <a:lumMod val="50000"/>
              <a:lumOff val="50000"/>
            </a:schemeClr>
          </a:solidFill>
          <a:round/>
        </a:ln>
        <a:effectLst/>
        <a:sp3d contourW="9525">
          <a:contourClr>
            <a:schemeClr val="dk1">
              <a:lumMod val="50000"/>
              <a:lumOff val="50000"/>
            </a:schemeClr>
          </a:contourClr>
        </a:sp3d>
      </c:spPr>
    </c:floor>
    <c:sideWall>
      <c:thickness val="0"/>
      <c:spPr>
        <a:noFill/>
        <a:ln>
          <a:noFill/>
        </a:ln>
        <a:effectLst/>
        <a:sp3d/>
      </c:spPr>
    </c:sideWall>
    <c:backWall>
      <c:thickness val="0"/>
      <c:spPr>
        <a:noFill/>
        <a:ln>
          <a:noFill/>
        </a:ln>
        <a:effectLst/>
        <a:sp3d/>
      </c:spPr>
    </c:backWall>
    <c:plotArea>
      <c:layout/>
      <c:area3DChart>
        <c:grouping val="stacked"/>
        <c:varyColors val="0"/>
        <c:ser>
          <c:idx val="0"/>
          <c:order val="0"/>
          <c:tx>
            <c:strRef>
              <c:f>'Landfill vs. Recovery of UTs'!$D$6</c:f>
              <c:strCache>
                <c:ptCount val="1"/>
                <c:pt idx="0">
                  <c:v>Reuse &amp; export </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Lbls>
            <c:dLbl>
              <c:idx val="0"/>
              <c:layout>
                <c:manualLayout>
                  <c:x val="1.225114854517611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2DF-41BF-AE93-699CADD47B16}"/>
                </c:ext>
              </c:extLst>
            </c:dLbl>
            <c:dLbl>
              <c:idx val="1"/>
              <c:delete val="1"/>
              <c:extLst>
                <c:ext xmlns:c15="http://schemas.microsoft.com/office/drawing/2012/chart" uri="{CE6537A1-D6FC-4f65-9D91-7224C49458BB}"/>
                <c:ext xmlns:c16="http://schemas.microsoft.com/office/drawing/2014/chart" uri="{C3380CC4-5D6E-409C-BE32-E72D297353CC}">
                  <c16:uniqueId val="{00000001-72DF-41BF-AE93-699CADD47B16}"/>
                </c:ext>
              </c:extLst>
            </c:dLbl>
            <c:dLbl>
              <c:idx val="2"/>
              <c:delete val="1"/>
              <c:extLst>
                <c:ext xmlns:c15="http://schemas.microsoft.com/office/drawing/2012/chart" uri="{CE6537A1-D6FC-4f65-9D91-7224C49458BB}"/>
                <c:ext xmlns:c16="http://schemas.microsoft.com/office/drawing/2014/chart" uri="{C3380CC4-5D6E-409C-BE32-E72D297353CC}">
                  <c16:uniqueId val="{00000002-72DF-41BF-AE93-699CADD47B16}"/>
                </c:ext>
              </c:extLst>
            </c:dLbl>
            <c:dLbl>
              <c:idx val="3"/>
              <c:delete val="1"/>
              <c:extLst>
                <c:ext xmlns:c15="http://schemas.microsoft.com/office/drawing/2012/chart" uri="{CE6537A1-D6FC-4f65-9D91-7224C49458BB}"/>
                <c:ext xmlns:c16="http://schemas.microsoft.com/office/drawing/2014/chart" uri="{C3380CC4-5D6E-409C-BE32-E72D297353CC}">
                  <c16:uniqueId val="{00000003-72DF-41BF-AE93-699CADD47B16}"/>
                </c:ext>
              </c:extLst>
            </c:dLbl>
            <c:dLbl>
              <c:idx val="4"/>
              <c:delete val="1"/>
              <c:extLst>
                <c:ext xmlns:c15="http://schemas.microsoft.com/office/drawing/2012/chart" uri="{CE6537A1-D6FC-4f65-9D91-7224C49458BB}"/>
                <c:ext xmlns:c16="http://schemas.microsoft.com/office/drawing/2014/chart" uri="{C3380CC4-5D6E-409C-BE32-E72D297353CC}">
                  <c16:uniqueId val="{00000004-72DF-41BF-AE93-699CADD47B16}"/>
                </c:ext>
              </c:extLst>
            </c:dLbl>
            <c:dLbl>
              <c:idx val="5"/>
              <c:delete val="1"/>
              <c:extLst>
                <c:ext xmlns:c15="http://schemas.microsoft.com/office/drawing/2012/chart" uri="{CE6537A1-D6FC-4f65-9D91-7224C49458BB}"/>
                <c:ext xmlns:c16="http://schemas.microsoft.com/office/drawing/2014/chart" uri="{C3380CC4-5D6E-409C-BE32-E72D297353CC}">
                  <c16:uniqueId val="{00000005-72DF-41BF-AE93-699CADD47B16}"/>
                </c:ext>
              </c:extLst>
            </c:dLbl>
            <c:dLbl>
              <c:idx val="6"/>
              <c:delete val="1"/>
              <c:extLst>
                <c:ext xmlns:c15="http://schemas.microsoft.com/office/drawing/2012/chart" uri="{CE6537A1-D6FC-4f65-9D91-7224C49458BB}"/>
                <c:ext xmlns:c16="http://schemas.microsoft.com/office/drawing/2014/chart" uri="{C3380CC4-5D6E-409C-BE32-E72D297353CC}">
                  <c16:uniqueId val="{00000006-72DF-41BF-AE93-699CADD47B16}"/>
                </c:ext>
              </c:extLst>
            </c:dLbl>
            <c:dLbl>
              <c:idx val="7"/>
              <c:delete val="1"/>
              <c:extLst>
                <c:ext xmlns:c15="http://schemas.microsoft.com/office/drawing/2012/chart" uri="{CE6537A1-D6FC-4f65-9D91-7224C49458BB}"/>
                <c:ext xmlns:c16="http://schemas.microsoft.com/office/drawing/2014/chart" uri="{C3380CC4-5D6E-409C-BE32-E72D297353CC}">
                  <c16:uniqueId val="{00000007-72DF-41BF-AE93-699CADD47B16}"/>
                </c:ext>
              </c:extLst>
            </c:dLbl>
            <c:dLbl>
              <c:idx val="8"/>
              <c:delete val="1"/>
              <c:extLst>
                <c:ext xmlns:c15="http://schemas.microsoft.com/office/drawing/2012/chart" uri="{CE6537A1-D6FC-4f65-9D91-7224C49458BB}"/>
                <c:ext xmlns:c16="http://schemas.microsoft.com/office/drawing/2014/chart" uri="{C3380CC4-5D6E-409C-BE32-E72D297353CC}">
                  <c16:uniqueId val="{00000008-72DF-41BF-AE93-699CADD47B16}"/>
                </c:ext>
              </c:extLst>
            </c:dLbl>
            <c:dLbl>
              <c:idx val="9"/>
              <c:delete val="1"/>
              <c:extLst>
                <c:ext xmlns:c15="http://schemas.microsoft.com/office/drawing/2012/chart" uri="{CE6537A1-D6FC-4f65-9D91-7224C49458BB}"/>
                <c:ext xmlns:c16="http://schemas.microsoft.com/office/drawing/2014/chart" uri="{C3380CC4-5D6E-409C-BE32-E72D297353CC}">
                  <c16:uniqueId val="{00000009-72DF-41BF-AE93-699CADD47B16}"/>
                </c:ext>
              </c:extLst>
            </c:dLbl>
            <c:dLbl>
              <c:idx val="10"/>
              <c:delete val="1"/>
              <c:extLst>
                <c:ext xmlns:c15="http://schemas.microsoft.com/office/drawing/2012/chart" uri="{CE6537A1-D6FC-4f65-9D91-7224C49458BB}"/>
                <c:ext xmlns:c16="http://schemas.microsoft.com/office/drawing/2014/chart" uri="{C3380CC4-5D6E-409C-BE32-E72D297353CC}">
                  <c16:uniqueId val="{0000000A-72DF-41BF-AE93-699CADD47B16}"/>
                </c:ext>
              </c:extLst>
            </c:dLbl>
            <c:dLbl>
              <c:idx val="11"/>
              <c:delete val="1"/>
              <c:extLst>
                <c:ext xmlns:c15="http://schemas.microsoft.com/office/drawing/2012/chart" uri="{CE6537A1-D6FC-4f65-9D91-7224C49458BB}"/>
                <c:ext xmlns:c16="http://schemas.microsoft.com/office/drawing/2014/chart" uri="{C3380CC4-5D6E-409C-BE32-E72D297353CC}">
                  <c16:uniqueId val="{0000000B-72DF-41BF-AE93-699CADD47B16}"/>
                </c:ext>
              </c:extLst>
            </c:dLbl>
            <c:dLbl>
              <c:idx val="12"/>
              <c:delete val="1"/>
              <c:extLst>
                <c:ext xmlns:c15="http://schemas.microsoft.com/office/drawing/2012/chart" uri="{CE6537A1-D6FC-4f65-9D91-7224C49458BB}"/>
                <c:ext xmlns:c16="http://schemas.microsoft.com/office/drawing/2014/chart" uri="{C3380CC4-5D6E-409C-BE32-E72D297353CC}">
                  <c16:uniqueId val="{0000000C-72DF-41BF-AE93-699CADD47B16}"/>
                </c:ext>
              </c:extLst>
            </c:dLbl>
            <c:dLbl>
              <c:idx val="13"/>
              <c:delete val="1"/>
              <c:extLst>
                <c:ext xmlns:c15="http://schemas.microsoft.com/office/drawing/2012/chart" uri="{CE6537A1-D6FC-4f65-9D91-7224C49458BB}"/>
                <c:ext xmlns:c16="http://schemas.microsoft.com/office/drawing/2014/chart" uri="{C3380CC4-5D6E-409C-BE32-E72D297353CC}">
                  <c16:uniqueId val="{0000000D-72DF-41BF-AE93-699CADD47B1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'Landfill vs. Recovery of UTs'!$F$5:$T$5</c:f>
              <c:numCache>
                <c:formatCode>General</c:formatCode>
                <c:ptCount val="15"/>
                <c:pt idx="0">
                  <c:v>1996</c:v>
                </c:pt>
                <c:pt idx="1">
                  <c:v>1998</c:v>
                </c:pt>
                <c:pt idx="2">
                  <c:v>2000</c:v>
                </c:pt>
                <c:pt idx="3">
                  <c:v>2002</c:v>
                </c:pt>
                <c:pt idx="4">
                  <c:v>2004</c:v>
                </c:pt>
                <c:pt idx="5">
                  <c:v>2006</c:v>
                </c:pt>
                <c:pt idx="6">
                  <c:v>2008</c:v>
                </c:pt>
                <c:pt idx="7">
                  <c:v>2009</c:v>
                </c:pt>
                <c:pt idx="8">
                  <c:v>2010</c:v>
                </c:pt>
                <c:pt idx="9">
                  <c:v>2011</c:v>
                </c:pt>
                <c:pt idx="10">
                  <c:v>2012</c:v>
                </c:pt>
                <c:pt idx="11">
                  <c:v>2013</c:v>
                </c:pt>
                <c:pt idx="12">
                  <c:v>2014</c:v>
                </c:pt>
                <c:pt idx="13">
                  <c:v>2015</c:v>
                </c:pt>
                <c:pt idx="14">
                  <c:v>2016</c:v>
                </c:pt>
              </c:numCache>
            </c:numRef>
          </c:cat>
          <c:val>
            <c:numRef>
              <c:f>'Landfill vs. Recovery of UTs'!$F$6:$T$6</c:f>
              <c:numCache>
                <c:formatCode>0%</c:formatCode>
                <c:ptCount val="15"/>
                <c:pt idx="0">
                  <c:v>0.08</c:v>
                </c:pt>
                <c:pt idx="1">
                  <c:v>0.11</c:v>
                </c:pt>
                <c:pt idx="2">
                  <c:v>0.1</c:v>
                </c:pt>
                <c:pt idx="3">
                  <c:v>0.11</c:v>
                </c:pt>
                <c:pt idx="4">
                  <c:v>0.09</c:v>
                </c:pt>
                <c:pt idx="5">
                  <c:v>0.09</c:v>
                </c:pt>
                <c:pt idx="6">
                  <c:v>0.08</c:v>
                </c:pt>
                <c:pt idx="7">
                  <c:v>0.09</c:v>
                </c:pt>
                <c:pt idx="8">
                  <c:v>9.6547509929728076E-2</c:v>
                </c:pt>
                <c:pt idx="9">
                  <c:v>0.1</c:v>
                </c:pt>
                <c:pt idx="10">
                  <c:v>0.1</c:v>
                </c:pt>
                <c:pt idx="11">
                  <c:v>0.11</c:v>
                </c:pt>
                <c:pt idx="12">
                  <c:v>0.12</c:v>
                </c:pt>
                <c:pt idx="13">
                  <c:v>0.12</c:v>
                </c:pt>
                <c:pt idx="14">
                  <c:v>0.1</c:v>
                </c:pt>
              </c:numCache>
            </c:numRef>
          </c:val>
          <c:extLst>
            <c:ext xmlns:c16="http://schemas.microsoft.com/office/drawing/2014/chart" uri="{C3380CC4-5D6E-409C-BE32-E72D297353CC}">
              <c16:uniqueId val="{0000000E-72DF-41BF-AE93-699CADD47B16}"/>
            </c:ext>
          </c:extLst>
        </c:ser>
        <c:ser>
          <c:idx val="1"/>
          <c:order val="1"/>
          <c:tx>
            <c:strRef>
              <c:f>'Landfill vs. Recovery of UTs'!$D$7</c:f>
              <c:strCache>
                <c:ptCount val="1"/>
                <c:pt idx="0">
                  <c:v>Retreading</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Lbls>
            <c:dLbl>
              <c:idx val="0"/>
              <c:layout>
                <c:manualLayout>
                  <c:x val="1.429300663603879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72DF-41BF-AE93-699CADD47B16}"/>
                </c:ext>
              </c:extLst>
            </c:dLbl>
            <c:dLbl>
              <c:idx val="1"/>
              <c:delete val="1"/>
              <c:extLst>
                <c:ext xmlns:c15="http://schemas.microsoft.com/office/drawing/2012/chart" uri="{CE6537A1-D6FC-4f65-9D91-7224C49458BB}"/>
                <c:ext xmlns:c16="http://schemas.microsoft.com/office/drawing/2014/chart" uri="{C3380CC4-5D6E-409C-BE32-E72D297353CC}">
                  <c16:uniqueId val="{00000010-72DF-41BF-AE93-699CADD47B16}"/>
                </c:ext>
              </c:extLst>
            </c:dLbl>
            <c:dLbl>
              <c:idx val="2"/>
              <c:delete val="1"/>
              <c:extLst>
                <c:ext xmlns:c15="http://schemas.microsoft.com/office/drawing/2012/chart" uri="{CE6537A1-D6FC-4f65-9D91-7224C49458BB}"/>
                <c:ext xmlns:c16="http://schemas.microsoft.com/office/drawing/2014/chart" uri="{C3380CC4-5D6E-409C-BE32-E72D297353CC}">
                  <c16:uniqueId val="{00000011-72DF-41BF-AE93-699CADD47B16}"/>
                </c:ext>
              </c:extLst>
            </c:dLbl>
            <c:dLbl>
              <c:idx val="3"/>
              <c:delete val="1"/>
              <c:extLst>
                <c:ext xmlns:c15="http://schemas.microsoft.com/office/drawing/2012/chart" uri="{CE6537A1-D6FC-4f65-9D91-7224C49458BB}"/>
                <c:ext xmlns:c16="http://schemas.microsoft.com/office/drawing/2014/chart" uri="{C3380CC4-5D6E-409C-BE32-E72D297353CC}">
                  <c16:uniqueId val="{00000012-72DF-41BF-AE93-699CADD47B16}"/>
                </c:ext>
              </c:extLst>
            </c:dLbl>
            <c:dLbl>
              <c:idx val="4"/>
              <c:delete val="1"/>
              <c:extLst>
                <c:ext xmlns:c15="http://schemas.microsoft.com/office/drawing/2012/chart" uri="{CE6537A1-D6FC-4f65-9D91-7224C49458BB}"/>
                <c:ext xmlns:c16="http://schemas.microsoft.com/office/drawing/2014/chart" uri="{C3380CC4-5D6E-409C-BE32-E72D297353CC}">
                  <c16:uniqueId val="{00000013-72DF-41BF-AE93-699CADD47B16}"/>
                </c:ext>
              </c:extLst>
            </c:dLbl>
            <c:dLbl>
              <c:idx val="5"/>
              <c:delete val="1"/>
              <c:extLst>
                <c:ext xmlns:c15="http://schemas.microsoft.com/office/drawing/2012/chart" uri="{CE6537A1-D6FC-4f65-9D91-7224C49458BB}"/>
                <c:ext xmlns:c16="http://schemas.microsoft.com/office/drawing/2014/chart" uri="{C3380CC4-5D6E-409C-BE32-E72D297353CC}">
                  <c16:uniqueId val="{00000014-72DF-41BF-AE93-699CADD47B16}"/>
                </c:ext>
              </c:extLst>
            </c:dLbl>
            <c:dLbl>
              <c:idx val="6"/>
              <c:delete val="1"/>
              <c:extLst>
                <c:ext xmlns:c15="http://schemas.microsoft.com/office/drawing/2012/chart" uri="{CE6537A1-D6FC-4f65-9D91-7224C49458BB}"/>
                <c:ext xmlns:c16="http://schemas.microsoft.com/office/drawing/2014/chart" uri="{C3380CC4-5D6E-409C-BE32-E72D297353CC}">
                  <c16:uniqueId val="{00000015-72DF-41BF-AE93-699CADD47B16}"/>
                </c:ext>
              </c:extLst>
            </c:dLbl>
            <c:dLbl>
              <c:idx val="7"/>
              <c:delete val="1"/>
              <c:extLst>
                <c:ext xmlns:c15="http://schemas.microsoft.com/office/drawing/2012/chart" uri="{CE6537A1-D6FC-4f65-9D91-7224C49458BB}"/>
                <c:ext xmlns:c16="http://schemas.microsoft.com/office/drawing/2014/chart" uri="{C3380CC4-5D6E-409C-BE32-E72D297353CC}">
                  <c16:uniqueId val="{00000016-72DF-41BF-AE93-699CADD47B16}"/>
                </c:ext>
              </c:extLst>
            </c:dLbl>
            <c:dLbl>
              <c:idx val="8"/>
              <c:delete val="1"/>
              <c:extLst>
                <c:ext xmlns:c15="http://schemas.microsoft.com/office/drawing/2012/chart" uri="{CE6537A1-D6FC-4f65-9D91-7224C49458BB}"/>
                <c:ext xmlns:c16="http://schemas.microsoft.com/office/drawing/2014/chart" uri="{C3380CC4-5D6E-409C-BE32-E72D297353CC}">
                  <c16:uniqueId val="{00000017-72DF-41BF-AE93-699CADD47B16}"/>
                </c:ext>
              </c:extLst>
            </c:dLbl>
            <c:dLbl>
              <c:idx val="9"/>
              <c:delete val="1"/>
              <c:extLst>
                <c:ext xmlns:c15="http://schemas.microsoft.com/office/drawing/2012/chart" uri="{CE6537A1-D6FC-4f65-9D91-7224C49458BB}"/>
                <c:ext xmlns:c16="http://schemas.microsoft.com/office/drawing/2014/chart" uri="{C3380CC4-5D6E-409C-BE32-E72D297353CC}">
                  <c16:uniqueId val="{00000018-72DF-41BF-AE93-699CADD47B16}"/>
                </c:ext>
              </c:extLst>
            </c:dLbl>
            <c:dLbl>
              <c:idx val="10"/>
              <c:delete val="1"/>
              <c:extLst>
                <c:ext xmlns:c15="http://schemas.microsoft.com/office/drawing/2012/chart" uri="{CE6537A1-D6FC-4f65-9D91-7224C49458BB}"/>
                <c:ext xmlns:c16="http://schemas.microsoft.com/office/drawing/2014/chart" uri="{C3380CC4-5D6E-409C-BE32-E72D297353CC}">
                  <c16:uniqueId val="{00000019-72DF-41BF-AE93-699CADD47B16}"/>
                </c:ext>
              </c:extLst>
            </c:dLbl>
            <c:dLbl>
              <c:idx val="11"/>
              <c:delete val="1"/>
              <c:extLst>
                <c:ext xmlns:c15="http://schemas.microsoft.com/office/drawing/2012/chart" uri="{CE6537A1-D6FC-4f65-9D91-7224C49458BB}"/>
                <c:ext xmlns:c16="http://schemas.microsoft.com/office/drawing/2014/chart" uri="{C3380CC4-5D6E-409C-BE32-E72D297353CC}">
                  <c16:uniqueId val="{0000001A-72DF-41BF-AE93-699CADD47B16}"/>
                </c:ext>
              </c:extLst>
            </c:dLbl>
            <c:dLbl>
              <c:idx val="12"/>
              <c:delete val="1"/>
              <c:extLst>
                <c:ext xmlns:c15="http://schemas.microsoft.com/office/drawing/2012/chart" uri="{CE6537A1-D6FC-4f65-9D91-7224C49458BB}"/>
                <c:ext xmlns:c16="http://schemas.microsoft.com/office/drawing/2014/chart" uri="{C3380CC4-5D6E-409C-BE32-E72D297353CC}">
                  <c16:uniqueId val="{0000001B-72DF-41BF-AE93-699CADD47B16}"/>
                </c:ext>
              </c:extLst>
            </c:dLbl>
            <c:dLbl>
              <c:idx val="13"/>
              <c:delete val="1"/>
              <c:extLst>
                <c:ext xmlns:c15="http://schemas.microsoft.com/office/drawing/2012/chart" uri="{CE6537A1-D6FC-4f65-9D91-7224C49458BB}"/>
                <c:ext xmlns:c16="http://schemas.microsoft.com/office/drawing/2014/chart" uri="{C3380CC4-5D6E-409C-BE32-E72D297353CC}">
                  <c16:uniqueId val="{0000001C-72DF-41BF-AE93-699CADD47B1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'Landfill vs. Recovery of UTs'!$F$5:$T$5</c:f>
              <c:numCache>
                <c:formatCode>General</c:formatCode>
                <c:ptCount val="15"/>
                <c:pt idx="0">
                  <c:v>1996</c:v>
                </c:pt>
                <c:pt idx="1">
                  <c:v>1998</c:v>
                </c:pt>
                <c:pt idx="2">
                  <c:v>2000</c:v>
                </c:pt>
                <c:pt idx="3">
                  <c:v>2002</c:v>
                </c:pt>
                <c:pt idx="4">
                  <c:v>2004</c:v>
                </c:pt>
                <c:pt idx="5">
                  <c:v>2006</c:v>
                </c:pt>
                <c:pt idx="6">
                  <c:v>2008</c:v>
                </c:pt>
                <c:pt idx="7">
                  <c:v>2009</c:v>
                </c:pt>
                <c:pt idx="8">
                  <c:v>2010</c:v>
                </c:pt>
                <c:pt idx="9">
                  <c:v>2011</c:v>
                </c:pt>
                <c:pt idx="10">
                  <c:v>2012</c:v>
                </c:pt>
                <c:pt idx="11">
                  <c:v>2013</c:v>
                </c:pt>
                <c:pt idx="12">
                  <c:v>2014</c:v>
                </c:pt>
                <c:pt idx="13">
                  <c:v>2015</c:v>
                </c:pt>
                <c:pt idx="14">
                  <c:v>2016</c:v>
                </c:pt>
              </c:numCache>
            </c:numRef>
          </c:cat>
          <c:val>
            <c:numRef>
              <c:f>'Landfill vs. Recovery of UTs'!$F$7:$T$7</c:f>
              <c:numCache>
                <c:formatCode>0%</c:formatCode>
                <c:ptCount val="15"/>
                <c:pt idx="0">
                  <c:v>0.12</c:v>
                </c:pt>
                <c:pt idx="1">
                  <c:v>0.11</c:v>
                </c:pt>
                <c:pt idx="2">
                  <c:v>0.11</c:v>
                </c:pt>
                <c:pt idx="3">
                  <c:v>0.11</c:v>
                </c:pt>
                <c:pt idx="4">
                  <c:v>0.12</c:v>
                </c:pt>
                <c:pt idx="5">
                  <c:v>0.12</c:v>
                </c:pt>
                <c:pt idx="6">
                  <c:v>0.11</c:v>
                </c:pt>
                <c:pt idx="7">
                  <c:v>0.09</c:v>
                </c:pt>
                <c:pt idx="8">
                  <c:v>7.8826764436296978E-2</c:v>
                </c:pt>
                <c:pt idx="9">
                  <c:v>0.09</c:v>
                </c:pt>
                <c:pt idx="10">
                  <c:v>0.09</c:v>
                </c:pt>
                <c:pt idx="11">
                  <c:v>0.08</c:v>
                </c:pt>
                <c:pt idx="12">
                  <c:v>7.0000000000000007E-2</c:v>
                </c:pt>
                <c:pt idx="13">
                  <c:v>0.06</c:v>
                </c:pt>
                <c:pt idx="14">
                  <c:v>7.0000000000000007E-2</c:v>
                </c:pt>
              </c:numCache>
            </c:numRef>
          </c:val>
          <c:extLst>
            <c:ext xmlns:c16="http://schemas.microsoft.com/office/drawing/2014/chart" uri="{C3380CC4-5D6E-409C-BE32-E72D297353CC}">
              <c16:uniqueId val="{0000001D-72DF-41BF-AE93-699CADD47B16}"/>
            </c:ext>
          </c:extLst>
        </c:ser>
        <c:ser>
          <c:idx val="2"/>
          <c:order val="2"/>
          <c:tx>
            <c:strRef>
              <c:f>'Landfill vs. Recovery of UTs'!$D$8</c:f>
              <c:strCache>
                <c:ptCount val="1"/>
                <c:pt idx="0">
                  <c:v>Material Recovery</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Lbls>
            <c:dLbl>
              <c:idx val="0"/>
              <c:layout>
                <c:manualLayout>
                  <c:x val="1.633486472690148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72DF-41BF-AE93-699CADD47B16}"/>
                </c:ext>
              </c:extLst>
            </c:dLbl>
            <c:dLbl>
              <c:idx val="1"/>
              <c:delete val="1"/>
              <c:extLst>
                <c:ext xmlns:c15="http://schemas.microsoft.com/office/drawing/2012/chart" uri="{CE6537A1-D6FC-4f65-9D91-7224C49458BB}"/>
                <c:ext xmlns:c16="http://schemas.microsoft.com/office/drawing/2014/chart" uri="{C3380CC4-5D6E-409C-BE32-E72D297353CC}">
                  <c16:uniqueId val="{0000001F-72DF-41BF-AE93-699CADD47B16}"/>
                </c:ext>
              </c:extLst>
            </c:dLbl>
            <c:dLbl>
              <c:idx val="2"/>
              <c:delete val="1"/>
              <c:extLst>
                <c:ext xmlns:c15="http://schemas.microsoft.com/office/drawing/2012/chart" uri="{CE6537A1-D6FC-4f65-9D91-7224C49458BB}"/>
                <c:ext xmlns:c16="http://schemas.microsoft.com/office/drawing/2014/chart" uri="{C3380CC4-5D6E-409C-BE32-E72D297353CC}">
                  <c16:uniqueId val="{00000020-72DF-41BF-AE93-699CADD47B16}"/>
                </c:ext>
              </c:extLst>
            </c:dLbl>
            <c:dLbl>
              <c:idx val="3"/>
              <c:delete val="1"/>
              <c:extLst>
                <c:ext xmlns:c15="http://schemas.microsoft.com/office/drawing/2012/chart" uri="{CE6537A1-D6FC-4f65-9D91-7224C49458BB}"/>
                <c:ext xmlns:c16="http://schemas.microsoft.com/office/drawing/2014/chart" uri="{C3380CC4-5D6E-409C-BE32-E72D297353CC}">
                  <c16:uniqueId val="{00000021-72DF-41BF-AE93-699CADD47B16}"/>
                </c:ext>
              </c:extLst>
            </c:dLbl>
            <c:dLbl>
              <c:idx val="4"/>
              <c:delete val="1"/>
              <c:extLst>
                <c:ext xmlns:c15="http://schemas.microsoft.com/office/drawing/2012/chart" uri="{CE6537A1-D6FC-4f65-9D91-7224C49458BB}"/>
                <c:ext xmlns:c16="http://schemas.microsoft.com/office/drawing/2014/chart" uri="{C3380CC4-5D6E-409C-BE32-E72D297353CC}">
                  <c16:uniqueId val="{00000022-72DF-41BF-AE93-699CADD47B16}"/>
                </c:ext>
              </c:extLst>
            </c:dLbl>
            <c:dLbl>
              <c:idx val="5"/>
              <c:delete val="1"/>
              <c:extLst>
                <c:ext xmlns:c15="http://schemas.microsoft.com/office/drawing/2012/chart" uri="{CE6537A1-D6FC-4f65-9D91-7224C49458BB}"/>
                <c:ext xmlns:c16="http://schemas.microsoft.com/office/drawing/2014/chart" uri="{C3380CC4-5D6E-409C-BE32-E72D297353CC}">
                  <c16:uniqueId val="{00000023-72DF-41BF-AE93-699CADD47B16}"/>
                </c:ext>
              </c:extLst>
            </c:dLbl>
            <c:dLbl>
              <c:idx val="6"/>
              <c:delete val="1"/>
              <c:extLst>
                <c:ext xmlns:c15="http://schemas.microsoft.com/office/drawing/2012/chart" uri="{CE6537A1-D6FC-4f65-9D91-7224C49458BB}"/>
                <c:ext xmlns:c16="http://schemas.microsoft.com/office/drawing/2014/chart" uri="{C3380CC4-5D6E-409C-BE32-E72D297353CC}">
                  <c16:uniqueId val="{00000024-72DF-41BF-AE93-699CADD47B16}"/>
                </c:ext>
              </c:extLst>
            </c:dLbl>
            <c:dLbl>
              <c:idx val="7"/>
              <c:delete val="1"/>
              <c:extLst>
                <c:ext xmlns:c15="http://schemas.microsoft.com/office/drawing/2012/chart" uri="{CE6537A1-D6FC-4f65-9D91-7224C49458BB}"/>
                <c:ext xmlns:c16="http://schemas.microsoft.com/office/drawing/2014/chart" uri="{C3380CC4-5D6E-409C-BE32-E72D297353CC}">
                  <c16:uniqueId val="{00000025-72DF-41BF-AE93-699CADD47B16}"/>
                </c:ext>
              </c:extLst>
            </c:dLbl>
            <c:dLbl>
              <c:idx val="8"/>
              <c:delete val="1"/>
              <c:extLst>
                <c:ext xmlns:c15="http://schemas.microsoft.com/office/drawing/2012/chart" uri="{CE6537A1-D6FC-4f65-9D91-7224C49458BB}"/>
                <c:ext xmlns:c16="http://schemas.microsoft.com/office/drawing/2014/chart" uri="{C3380CC4-5D6E-409C-BE32-E72D297353CC}">
                  <c16:uniqueId val="{00000026-72DF-41BF-AE93-699CADD47B16}"/>
                </c:ext>
              </c:extLst>
            </c:dLbl>
            <c:dLbl>
              <c:idx val="9"/>
              <c:delete val="1"/>
              <c:extLst>
                <c:ext xmlns:c15="http://schemas.microsoft.com/office/drawing/2012/chart" uri="{CE6537A1-D6FC-4f65-9D91-7224C49458BB}"/>
                <c:ext xmlns:c16="http://schemas.microsoft.com/office/drawing/2014/chart" uri="{C3380CC4-5D6E-409C-BE32-E72D297353CC}">
                  <c16:uniqueId val="{00000027-72DF-41BF-AE93-699CADD47B16}"/>
                </c:ext>
              </c:extLst>
            </c:dLbl>
            <c:dLbl>
              <c:idx val="10"/>
              <c:delete val="1"/>
              <c:extLst>
                <c:ext xmlns:c15="http://schemas.microsoft.com/office/drawing/2012/chart" uri="{CE6537A1-D6FC-4f65-9D91-7224C49458BB}"/>
                <c:ext xmlns:c16="http://schemas.microsoft.com/office/drawing/2014/chart" uri="{C3380CC4-5D6E-409C-BE32-E72D297353CC}">
                  <c16:uniqueId val="{00000028-72DF-41BF-AE93-699CADD47B16}"/>
                </c:ext>
              </c:extLst>
            </c:dLbl>
            <c:dLbl>
              <c:idx val="11"/>
              <c:delete val="1"/>
              <c:extLst>
                <c:ext xmlns:c15="http://schemas.microsoft.com/office/drawing/2012/chart" uri="{CE6537A1-D6FC-4f65-9D91-7224C49458BB}"/>
                <c:ext xmlns:c16="http://schemas.microsoft.com/office/drawing/2014/chart" uri="{C3380CC4-5D6E-409C-BE32-E72D297353CC}">
                  <c16:uniqueId val="{00000029-72DF-41BF-AE93-699CADD47B16}"/>
                </c:ext>
              </c:extLst>
            </c:dLbl>
            <c:dLbl>
              <c:idx val="12"/>
              <c:delete val="1"/>
              <c:extLst>
                <c:ext xmlns:c15="http://schemas.microsoft.com/office/drawing/2012/chart" uri="{CE6537A1-D6FC-4f65-9D91-7224C49458BB}"/>
                <c:ext xmlns:c16="http://schemas.microsoft.com/office/drawing/2014/chart" uri="{C3380CC4-5D6E-409C-BE32-E72D297353CC}">
                  <c16:uniqueId val="{0000002A-72DF-41BF-AE93-699CADD47B16}"/>
                </c:ext>
              </c:extLst>
            </c:dLbl>
            <c:dLbl>
              <c:idx val="13"/>
              <c:delete val="1"/>
              <c:extLst>
                <c:ext xmlns:c15="http://schemas.microsoft.com/office/drawing/2012/chart" uri="{CE6537A1-D6FC-4f65-9D91-7224C49458BB}"/>
                <c:ext xmlns:c16="http://schemas.microsoft.com/office/drawing/2014/chart" uri="{C3380CC4-5D6E-409C-BE32-E72D297353CC}">
                  <c16:uniqueId val="{0000002B-72DF-41BF-AE93-699CADD47B1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'Landfill vs. Recovery of UTs'!$F$5:$T$5</c:f>
              <c:numCache>
                <c:formatCode>General</c:formatCode>
                <c:ptCount val="15"/>
                <c:pt idx="0">
                  <c:v>1996</c:v>
                </c:pt>
                <c:pt idx="1">
                  <c:v>1998</c:v>
                </c:pt>
                <c:pt idx="2">
                  <c:v>2000</c:v>
                </c:pt>
                <c:pt idx="3">
                  <c:v>2002</c:v>
                </c:pt>
                <c:pt idx="4">
                  <c:v>2004</c:v>
                </c:pt>
                <c:pt idx="5">
                  <c:v>2006</c:v>
                </c:pt>
                <c:pt idx="6">
                  <c:v>2008</c:v>
                </c:pt>
                <c:pt idx="7">
                  <c:v>2009</c:v>
                </c:pt>
                <c:pt idx="8">
                  <c:v>2010</c:v>
                </c:pt>
                <c:pt idx="9">
                  <c:v>2011</c:v>
                </c:pt>
                <c:pt idx="10">
                  <c:v>2012</c:v>
                </c:pt>
                <c:pt idx="11">
                  <c:v>2013</c:v>
                </c:pt>
                <c:pt idx="12">
                  <c:v>2014</c:v>
                </c:pt>
                <c:pt idx="13">
                  <c:v>2015</c:v>
                </c:pt>
                <c:pt idx="14">
                  <c:v>2016</c:v>
                </c:pt>
              </c:numCache>
            </c:numRef>
          </c:cat>
          <c:val>
            <c:numRef>
              <c:f>'Landfill vs. Recovery of UTs'!$F$8:$T$8</c:f>
              <c:numCache>
                <c:formatCode>0%</c:formatCode>
                <c:ptCount val="15"/>
                <c:pt idx="0">
                  <c:v>0.11</c:v>
                </c:pt>
                <c:pt idx="1">
                  <c:v>0.18</c:v>
                </c:pt>
                <c:pt idx="2">
                  <c:v>0.19</c:v>
                </c:pt>
                <c:pt idx="3">
                  <c:v>0.25</c:v>
                </c:pt>
                <c:pt idx="4">
                  <c:v>0.28000000000000003</c:v>
                </c:pt>
                <c:pt idx="5">
                  <c:v>0.34</c:v>
                </c:pt>
                <c:pt idx="6">
                  <c:v>0.39</c:v>
                </c:pt>
                <c:pt idx="7">
                  <c:v>0.38</c:v>
                </c:pt>
                <c:pt idx="8">
                  <c:v>0.40177207454934311</c:v>
                </c:pt>
                <c:pt idx="9">
                  <c:v>0.38</c:v>
                </c:pt>
                <c:pt idx="10">
                  <c:v>0.39</c:v>
                </c:pt>
                <c:pt idx="11">
                  <c:v>0.37</c:v>
                </c:pt>
                <c:pt idx="12">
                  <c:v>0.46</c:v>
                </c:pt>
                <c:pt idx="13">
                  <c:v>0.46</c:v>
                </c:pt>
                <c:pt idx="14">
                  <c:v>0.48</c:v>
                </c:pt>
              </c:numCache>
            </c:numRef>
          </c:val>
          <c:extLst>
            <c:ext xmlns:c16="http://schemas.microsoft.com/office/drawing/2014/chart" uri="{C3380CC4-5D6E-409C-BE32-E72D297353CC}">
              <c16:uniqueId val="{0000002C-72DF-41BF-AE93-699CADD47B16}"/>
            </c:ext>
          </c:extLst>
        </c:ser>
        <c:ser>
          <c:idx val="3"/>
          <c:order val="3"/>
          <c:tx>
            <c:strRef>
              <c:f>'Landfill vs. Recovery of UTs'!$D$9</c:f>
              <c:strCache>
                <c:ptCount val="1"/>
                <c:pt idx="0">
                  <c:v>Energy Recovery</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Lbls>
            <c:dLbl>
              <c:idx val="0"/>
              <c:layout>
                <c:manualLayout>
                  <c:x val="1.8376722817764167E-2"/>
                  <c:y val="-3.714020427112386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D-72DF-41BF-AE93-699CADD47B16}"/>
                </c:ext>
              </c:extLst>
            </c:dLbl>
            <c:dLbl>
              <c:idx val="1"/>
              <c:delete val="1"/>
              <c:extLst>
                <c:ext xmlns:c15="http://schemas.microsoft.com/office/drawing/2012/chart" uri="{CE6537A1-D6FC-4f65-9D91-7224C49458BB}"/>
                <c:ext xmlns:c16="http://schemas.microsoft.com/office/drawing/2014/chart" uri="{C3380CC4-5D6E-409C-BE32-E72D297353CC}">
                  <c16:uniqueId val="{0000002E-72DF-41BF-AE93-699CADD47B16}"/>
                </c:ext>
              </c:extLst>
            </c:dLbl>
            <c:dLbl>
              <c:idx val="2"/>
              <c:delete val="1"/>
              <c:extLst>
                <c:ext xmlns:c15="http://schemas.microsoft.com/office/drawing/2012/chart" uri="{CE6537A1-D6FC-4f65-9D91-7224C49458BB}"/>
                <c:ext xmlns:c16="http://schemas.microsoft.com/office/drawing/2014/chart" uri="{C3380CC4-5D6E-409C-BE32-E72D297353CC}">
                  <c16:uniqueId val="{0000002F-72DF-41BF-AE93-699CADD47B16}"/>
                </c:ext>
              </c:extLst>
            </c:dLbl>
            <c:dLbl>
              <c:idx val="3"/>
              <c:delete val="1"/>
              <c:extLst>
                <c:ext xmlns:c15="http://schemas.microsoft.com/office/drawing/2012/chart" uri="{CE6537A1-D6FC-4f65-9D91-7224C49458BB}"/>
                <c:ext xmlns:c16="http://schemas.microsoft.com/office/drawing/2014/chart" uri="{C3380CC4-5D6E-409C-BE32-E72D297353CC}">
                  <c16:uniqueId val="{00000030-72DF-41BF-AE93-699CADD47B16}"/>
                </c:ext>
              </c:extLst>
            </c:dLbl>
            <c:dLbl>
              <c:idx val="4"/>
              <c:delete val="1"/>
              <c:extLst>
                <c:ext xmlns:c15="http://schemas.microsoft.com/office/drawing/2012/chart" uri="{CE6537A1-D6FC-4f65-9D91-7224C49458BB}"/>
                <c:ext xmlns:c16="http://schemas.microsoft.com/office/drawing/2014/chart" uri="{C3380CC4-5D6E-409C-BE32-E72D297353CC}">
                  <c16:uniqueId val="{00000031-72DF-41BF-AE93-699CADD47B16}"/>
                </c:ext>
              </c:extLst>
            </c:dLbl>
            <c:dLbl>
              <c:idx val="5"/>
              <c:delete val="1"/>
              <c:extLst>
                <c:ext xmlns:c15="http://schemas.microsoft.com/office/drawing/2012/chart" uri="{CE6537A1-D6FC-4f65-9D91-7224C49458BB}"/>
                <c:ext xmlns:c16="http://schemas.microsoft.com/office/drawing/2014/chart" uri="{C3380CC4-5D6E-409C-BE32-E72D297353CC}">
                  <c16:uniqueId val="{00000032-72DF-41BF-AE93-699CADD47B16}"/>
                </c:ext>
              </c:extLst>
            </c:dLbl>
            <c:dLbl>
              <c:idx val="6"/>
              <c:delete val="1"/>
              <c:extLst>
                <c:ext xmlns:c15="http://schemas.microsoft.com/office/drawing/2012/chart" uri="{CE6537A1-D6FC-4f65-9D91-7224C49458BB}"/>
                <c:ext xmlns:c16="http://schemas.microsoft.com/office/drawing/2014/chart" uri="{C3380CC4-5D6E-409C-BE32-E72D297353CC}">
                  <c16:uniqueId val="{00000033-72DF-41BF-AE93-699CADD47B16}"/>
                </c:ext>
              </c:extLst>
            </c:dLbl>
            <c:dLbl>
              <c:idx val="7"/>
              <c:delete val="1"/>
              <c:extLst>
                <c:ext xmlns:c15="http://schemas.microsoft.com/office/drawing/2012/chart" uri="{CE6537A1-D6FC-4f65-9D91-7224C49458BB}"/>
                <c:ext xmlns:c16="http://schemas.microsoft.com/office/drawing/2014/chart" uri="{C3380CC4-5D6E-409C-BE32-E72D297353CC}">
                  <c16:uniqueId val="{00000034-72DF-41BF-AE93-699CADD47B16}"/>
                </c:ext>
              </c:extLst>
            </c:dLbl>
            <c:dLbl>
              <c:idx val="8"/>
              <c:delete val="1"/>
              <c:extLst>
                <c:ext xmlns:c15="http://schemas.microsoft.com/office/drawing/2012/chart" uri="{CE6537A1-D6FC-4f65-9D91-7224C49458BB}"/>
                <c:ext xmlns:c16="http://schemas.microsoft.com/office/drawing/2014/chart" uri="{C3380CC4-5D6E-409C-BE32-E72D297353CC}">
                  <c16:uniqueId val="{00000035-72DF-41BF-AE93-699CADD47B16}"/>
                </c:ext>
              </c:extLst>
            </c:dLbl>
            <c:dLbl>
              <c:idx val="9"/>
              <c:delete val="1"/>
              <c:extLst>
                <c:ext xmlns:c15="http://schemas.microsoft.com/office/drawing/2012/chart" uri="{CE6537A1-D6FC-4f65-9D91-7224C49458BB}"/>
                <c:ext xmlns:c16="http://schemas.microsoft.com/office/drawing/2014/chart" uri="{C3380CC4-5D6E-409C-BE32-E72D297353CC}">
                  <c16:uniqueId val="{00000036-72DF-41BF-AE93-699CADD47B16}"/>
                </c:ext>
              </c:extLst>
            </c:dLbl>
            <c:dLbl>
              <c:idx val="10"/>
              <c:delete val="1"/>
              <c:extLst>
                <c:ext xmlns:c15="http://schemas.microsoft.com/office/drawing/2012/chart" uri="{CE6537A1-D6FC-4f65-9D91-7224C49458BB}"/>
                <c:ext xmlns:c16="http://schemas.microsoft.com/office/drawing/2014/chart" uri="{C3380CC4-5D6E-409C-BE32-E72D297353CC}">
                  <c16:uniqueId val="{00000037-72DF-41BF-AE93-699CADD47B16}"/>
                </c:ext>
              </c:extLst>
            </c:dLbl>
            <c:dLbl>
              <c:idx val="11"/>
              <c:delete val="1"/>
              <c:extLst>
                <c:ext xmlns:c15="http://schemas.microsoft.com/office/drawing/2012/chart" uri="{CE6537A1-D6FC-4f65-9D91-7224C49458BB}"/>
                <c:ext xmlns:c16="http://schemas.microsoft.com/office/drawing/2014/chart" uri="{C3380CC4-5D6E-409C-BE32-E72D297353CC}">
                  <c16:uniqueId val="{00000038-72DF-41BF-AE93-699CADD47B16}"/>
                </c:ext>
              </c:extLst>
            </c:dLbl>
            <c:dLbl>
              <c:idx val="12"/>
              <c:delete val="1"/>
              <c:extLst>
                <c:ext xmlns:c15="http://schemas.microsoft.com/office/drawing/2012/chart" uri="{CE6537A1-D6FC-4f65-9D91-7224C49458BB}"/>
                <c:ext xmlns:c16="http://schemas.microsoft.com/office/drawing/2014/chart" uri="{C3380CC4-5D6E-409C-BE32-E72D297353CC}">
                  <c16:uniqueId val="{00000039-72DF-41BF-AE93-699CADD47B16}"/>
                </c:ext>
              </c:extLst>
            </c:dLbl>
            <c:dLbl>
              <c:idx val="13"/>
              <c:delete val="1"/>
              <c:extLst>
                <c:ext xmlns:c15="http://schemas.microsoft.com/office/drawing/2012/chart" uri="{CE6537A1-D6FC-4f65-9D91-7224C49458BB}"/>
                <c:ext xmlns:c16="http://schemas.microsoft.com/office/drawing/2014/chart" uri="{C3380CC4-5D6E-409C-BE32-E72D297353CC}">
                  <c16:uniqueId val="{0000003A-72DF-41BF-AE93-699CADD47B1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'Landfill vs. Recovery of UTs'!$F$5:$T$5</c:f>
              <c:numCache>
                <c:formatCode>General</c:formatCode>
                <c:ptCount val="15"/>
                <c:pt idx="0">
                  <c:v>1996</c:v>
                </c:pt>
                <c:pt idx="1">
                  <c:v>1998</c:v>
                </c:pt>
                <c:pt idx="2">
                  <c:v>2000</c:v>
                </c:pt>
                <c:pt idx="3">
                  <c:v>2002</c:v>
                </c:pt>
                <c:pt idx="4">
                  <c:v>2004</c:v>
                </c:pt>
                <c:pt idx="5">
                  <c:v>2006</c:v>
                </c:pt>
                <c:pt idx="6">
                  <c:v>2008</c:v>
                </c:pt>
                <c:pt idx="7">
                  <c:v>2009</c:v>
                </c:pt>
                <c:pt idx="8">
                  <c:v>2010</c:v>
                </c:pt>
                <c:pt idx="9">
                  <c:v>2011</c:v>
                </c:pt>
                <c:pt idx="10">
                  <c:v>2012</c:v>
                </c:pt>
                <c:pt idx="11">
                  <c:v>2013</c:v>
                </c:pt>
                <c:pt idx="12">
                  <c:v>2014</c:v>
                </c:pt>
                <c:pt idx="13">
                  <c:v>2015</c:v>
                </c:pt>
                <c:pt idx="14">
                  <c:v>2016</c:v>
                </c:pt>
              </c:numCache>
            </c:numRef>
          </c:cat>
          <c:val>
            <c:numRef>
              <c:f>'Landfill vs. Recovery of UTs'!$F$9:$T$9</c:f>
              <c:numCache>
                <c:formatCode>0%</c:formatCode>
                <c:ptCount val="15"/>
                <c:pt idx="0">
                  <c:v>0.2</c:v>
                </c:pt>
                <c:pt idx="1">
                  <c:v>0.2</c:v>
                </c:pt>
                <c:pt idx="2">
                  <c:v>0.21</c:v>
                </c:pt>
                <c:pt idx="3">
                  <c:v>0.27</c:v>
                </c:pt>
                <c:pt idx="4">
                  <c:v>0.31</c:v>
                </c:pt>
                <c:pt idx="5">
                  <c:v>0.32</c:v>
                </c:pt>
                <c:pt idx="6">
                  <c:v>0.36</c:v>
                </c:pt>
                <c:pt idx="7">
                  <c:v>0.4</c:v>
                </c:pt>
                <c:pt idx="8">
                  <c:v>0.38130155820348305</c:v>
                </c:pt>
                <c:pt idx="9">
                  <c:v>0.38</c:v>
                </c:pt>
                <c:pt idx="10">
                  <c:v>0.37</c:v>
                </c:pt>
                <c:pt idx="11">
                  <c:v>0.39</c:v>
                </c:pt>
                <c:pt idx="12">
                  <c:v>0.28999999999999998</c:v>
                </c:pt>
                <c:pt idx="13">
                  <c:v>0.28000000000000003</c:v>
                </c:pt>
                <c:pt idx="14">
                  <c:v>0.28000000000000003</c:v>
                </c:pt>
              </c:numCache>
            </c:numRef>
          </c:val>
          <c:extLst>
            <c:ext xmlns:c16="http://schemas.microsoft.com/office/drawing/2014/chart" uri="{C3380CC4-5D6E-409C-BE32-E72D297353CC}">
              <c16:uniqueId val="{0000003B-72DF-41BF-AE93-699CADD47B16}"/>
            </c:ext>
          </c:extLst>
        </c:ser>
        <c:ser>
          <c:idx val="4"/>
          <c:order val="4"/>
          <c:tx>
            <c:strRef>
              <c:f>'Landfill vs. Recovery of UTs'!$D$10</c:f>
              <c:strCache>
                <c:ptCount val="1"/>
                <c:pt idx="0">
                  <c:v>Landfill/Unknown</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Lbls>
            <c:dLbl>
              <c:idx val="0"/>
              <c:layout>
                <c:manualLayout>
                  <c:x val="2.0418580908626843E-2"/>
                  <c:y val="-7.42804085422475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C-72DF-41BF-AE93-699CADD47B16}"/>
                </c:ext>
              </c:extLst>
            </c:dLbl>
            <c:dLbl>
              <c:idx val="1"/>
              <c:delete val="1"/>
              <c:extLst>
                <c:ext xmlns:c15="http://schemas.microsoft.com/office/drawing/2012/chart" uri="{CE6537A1-D6FC-4f65-9D91-7224C49458BB}"/>
                <c:ext xmlns:c16="http://schemas.microsoft.com/office/drawing/2014/chart" uri="{C3380CC4-5D6E-409C-BE32-E72D297353CC}">
                  <c16:uniqueId val="{0000003D-72DF-41BF-AE93-699CADD47B16}"/>
                </c:ext>
              </c:extLst>
            </c:dLbl>
            <c:dLbl>
              <c:idx val="2"/>
              <c:delete val="1"/>
              <c:extLst>
                <c:ext xmlns:c15="http://schemas.microsoft.com/office/drawing/2012/chart" uri="{CE6537A1-D6FC-4f65-9D91-7224C49458BB}"/>
                <c:ext xmlns:c16="http://schemas.microsoft.com/office/drawing/2014/chart" uri="{C3380CC4-5D6E-409C-BE32-E72D297353CC}">
                  <c16:uniqueId val="{0000003E-72DF-41BF-AE93-699CADD47B16}"/>
                </c:ext>
              </c:extLst>
            </c:dLbl>
            <c:dLbl>
              <c:idx val="3"/>
              <c:delete val="1"/>
              <c:extLst>
                <c:ext xmlns:c15="http://schemas.microsoft.com/office/drawing/2012/chart" uri="{CE6537A1-D6FC-4f65-9D91-7224C49458BB}"/>
                <c:ext xmlns:c16="http://schemas.microsoft.com/office/drawing/2014/chart" uri="{C3380CC4-5D6E-409C-BE32-E72D297353CC}">
                  <c16:uniqueId val="{0000003F-72DF-41BF-AE93-699CADD47B16}"/>
                </c:ext>
              </c:extLst>
            </c:dLbl>
            <c:dLbl>
              <c:idx val="4"/>
              <c:delete val="1"/>
              <c:extLst>
                <c:ext xmlns:c15="http://schemas.microsoft.com/office/drawing/2012/chart" uri="{CE6537A1-D6FC-4f65-9D91-7224C49458BB}"/>
                <c:ext xmlns:c16="http://schemas.microsoft.com/office/drawing/2014/chart" uri="{C3380CC4-5D6E-409C-BE32-E72D297353CC}">
                  <c16:uniqueId val="{00000040-72DF-41BF-AE93-699CADD47B16}"/>
                </c:ext>
              </c:extLst>
            </c:dLbl>
            <c:dLbl>
              <c:idx val="5"/>
              <c:delete val="1"/>
              <c:extLst>
                <c:ext xmlns:c15="http://schemas.microsoft.com/office/drawing/2012/chart" uri="{CE6537A1-D6FC-4f65-9D91-7224C49458BB}"/>
                <c:ext xmlns:c16="http://schemas.microsoft.com/office/drawing/2014/chart" uri="{C3380CC4-5D6E-409C-BE32-E72D297353CC}">
                  <c16:uniqueId val="{00000041-72DF-41BF-AE93-699CADD47B16}"/>
                </c:ext>
              </c:extLst>
            </c:dLbl>
            <c:dLbl>
              <c:idx val="6"/>
              <c:delete val="1"/>
              <c:extLst>
                <c:ext xmlns:c15="http://schemas.microsoft.com/office/drawing/2012/chart" uri="{CE6537A1-D6FC-4f65-9D91-7224C49458BB}"/>
                <c:ext xmlns:c16="http://schemas.microsoft.com/office/drawing/2014/chart" uri="{C3380CC4-5D6E-409C-BE32-E72D297353CC}">
                  <c16:uniqueId val="{00000042-72DF-41BF-AE93-699CADD47B16}"/>
                </c:ext>
              </c:extLst>
            </c:dLbl>
            <c:dLbl>
              <c:idx val="7"/>
              <c:delete val="1"/>
              <c:extLst>
                <c:ext xmlns:c15="http://schemas.microsoft.com/office/drawing/2012/chart" uri="{CE6537A1-D6FC-4f65-9D91-7224C49458BB}"/>
                <c:ext xmlns:c16="http://schemas.microsoft.com/office/drawing/2014/chart" uri="{C3380CC4-5D6E-409C-BE32-E72D297353CC}">
                  <c16:uniqueId val="{00000043-72DF-41BF-AE93-699CADD47B16}"/>
                </c:ext>
              </c:extLst>
            </c:dLbl>
            <c:dLbl>
              <c:idx val="8"/>
              <c:delete val="1"/>
              <c:extLst>
                <c:ext xmlns:c15="http://schemas.microsoft.com/office/drawing/2012/chart" uri="{CE6537A1-D6FC-4f65-9D91-7224C49458BB}"/>
                <c:ext xmlns:c16="http://schemas.microsoft.com/office/drawing/2014/chart" uri="{C3380CC4-5D6E-409C-BE32-E72D297353CC}">
                  <c16:uniqueId val="{00000044-72DF-41BF-AE93-699CADD47B16}"/>
                </c:ext>
              </c:extLst>
            </c:dLbl>
            <c:dLbl>
              <c:idx val="9"/>
              <c:delete val="1"/>
              <c:extLst>
                <c:ext xmlns:c15="http://schemas.microsoft.com/office/drawing/2012/chart" uri="{CE6537A1-D6FC-4f65-9D91-7224C49458BB}"/>
                <c:ext xmlns:c16="http://schemas.microsoft.com/office/drawing/2014/chart" uri="{C3380CC4-5D6E-409C-BE32-E72D297353CC}">
                  <c16:uniqueId val="{00000045-72DF-41BF-AE93-699CADD47B16}"/>
                </c:ext>
              </c:extLst>
            </c:dLbl>
            <c:dLbl>
              <c:idx val="10"/>
              <c:delete val="1"/>
              <c:extLst>
                <c:ext xmlns:c15="http://schemas.microsoft.com/office/drawing/2012/chart" uri="{CE6537A1-D6FC-4f65-9D91-7224C49458BB}"/>
                <c:ext xmlns:c16="http://schemas.microsoft.com/office/drawing/2014/chart" uri="{C3380CC4-5D6E-409C-BE32-E72D297353CC}">
                  <c16:uniqueId val="{00000046-72DF-41BF-AE93-699CADD47B16}"/>
                </c:ext>
              </c:extLst>
            </c:dLbl>
            <c:dLbl>
              <c:idx val="11"/>
              <c:delete val="1"/>
              <c:extLst>
                <c:ext xmlns:c15="http://schemas.microsoft.com/office/drawing/2012/chart" uri="{CE6537A1-D6FC-4f65-9D91-7224C49458BB}"/>
                <c:ext xmlns:c16="http://schemas.microsoft.com/office/drawing/2014/chart" uri="{C3380CC4-5D6E-409C-BE32-E72D297353CC}">
                  <c16:uniqueId val="{00000047-72DF-41BF-AE93-699CADD47B16}"/>
                </c:ext>
              </c:extLst>
            </c:dLbl>
            <c:dLbl>
              <c:idx val="12"/>
              <c:delete val="1"/>
              <c:extLst>
                <c:ext xmlns:c15="http://schemas.microsoft.com/office/drawing/2012/chart" uri="{CE6537A1-D6FC-4f65-9D91-7224C49458BB}"/>
                <c:ext xmlns:c16="http://schemas.microsoft.com/office/drawing/2014/chart" uri="{C3380CC4-5D6E-409C-BE32-E72D297353CC}">
                  <c16:uniqueId val="{00000048-72DF-41BF-AE93-699CADD47B16}"/>
                </c:ext>
              </c:extLst>
            </c:dLbl>
            <c:dLbl>
              <c:idx val="13"/>
              <c:delete val="1"/>
              <c:extLst>
                <c:ext xmlns:c15="http://schemas.microsoft.com/office/drawing/2012/chart" uri="{CE6537A1-D6FC-4f65-9D91-7224C49458BB}"/>
                <c:ext xmlns:c16="http://schemas.microsoft.com/office/drawing/2014/chart" uri="{C3380CC4-5D6E-409C-BE32-E72D297353CC}">
                  <c16:uniqueId val="{00000049-72DF-41BF-AE93-699CADD47B1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'Landfill vs. Recovery of UTs'!$F$5:$T$5</c:f>
              <c:numCache>
                <c:formatCode>General</c:formatCode>
                <c:ptCount val="15"/>
                <c:pt idx="0">
                  <c:v>1996</c:v>
                </c:pt>
                <c:pt idx="1">
                  <c:v>1998</c:v>
                </c:pt>
                <c:pt idx="2">
                  <c:v>2000</c:v>
                </c:pt>
                <c:pt idx="3">
                  <c:v>2002</c:v>
                </c:pt>
                <c:pt idx="4">
                  <c:v>2004</c:v>
                </c:pt>
                <c:pt idx="5">
                  <c:v>2006</c:v>
                </c:pt>
                <c:pt idx="6">
                  <c:v>2008</c:v>
                </c:pt>
                <c:pt idx="7">
                  <c:v>2009</c:v>
                </c:pt>
                <c:pt idx="8">
                  <c:v>2010</c:v>
                </c:pt>
                <c:pt idx="9">
                  <c:v>2011</c:v>
                </c:pt>
                <c:pt idx="10">
                  <c:v>2012</c:v>
                </c:pt>
                <c:pt idx="11">
                  <c:v>2013</c:v>
                </c:pt>
                <c:pt idx="12">
                  <c:v>2014</c:v>
                </c:pt>
                <c:pt idx="13">
                  <c:v>2015</c:v>
                </c:pt>
                <c:pt idx="14">
                  <c:v>2016</c:v>
                </c:pt>
              </c:numCache>
            </c:numRef>
          </c:cat>
          <c:val>
            <c:numRef>
              <c:f>'Landfill vs. Recovery of UTs'!$F$10:$T$10</c:f>
              <c:numCache>
                <c:formatCode>0%</c:formatCode>
                <c:ptCount val="15"/>
                <c:pt idx="0">
                  <c:v>0.49</c:v>
                </c:pt>
                <c:pt idx="1">
                  <c:v>0.4</c:v>
                </c:pt>
                <c:pt idx="2">
                  <c:v>0.39</c:v>
                </c:pt>
                <c:pt idx="3">
                  <c:v>0.26</c:v>
                </c:pt>
                <c:pt idx="4">
                  <c:v>0.2</c:v>
                </c:pt>
                <c:pt idx="5">
                  <c:v>0.13</c:v>
                </c:pt>
                <c:pt idx="6">
                  <c:v>0.06</c:v>
                </c:pt>
                <c:pt idx="7">
                  <c:v>0.04</c:v>
                </c:pt>
                <c:pt idx="8">
                  <c:v>0.04</c:v>
                </c:pt>
                <c:pt idx="9">
                  <c:v>0.05</c:v>
                </c:pt>
                <c:pt idx="10">
                  <c:v>0.05</c:v>
                </c:pt>
                <c:pt idx="11">
                  <c:v>0.05</c:v>
                </c:pt>
                <c:pt idx="12">
                  <c:v>0.06</c:v>
                </c:pt>
                <c:pt idx="13">
                  <c:v>0.08</c:v>
                </c:pt>
                <c:pt idx="14">
                  <c:v>0.06</c:v>
                </c:pt>
              </c:numCache>
            </c:numRef>
          </c:val>
          <c:extLst>
            <c:ext xmlns:c16="http://schemas.microsoft.com/office/drawing/2014/chart" uri="{C3380CC4-5D6E-409C-BE32-E72D297353CC}">
              <c16:uniqueId val="{0000004A-72DF-41BF-AE93-699CADD47B16}"/>
            </c:ext>
          </c:extLst>
        </c:ser>
        <c:dLbls>
          <c:showLegendKey val="0"/>
          <c:showVal val="0"/>
          <c:showCatName val="0"/>
          <c:showSerName val="0"/>
          <c:showPercent val="0"/>
          <c:showBubbleSize val="0"/>
        </c:dLbls>
        <c:axId val="132363776"/>
        <c:axId val="132365312"/>
        <c:axId val="0"/>
      </c:area3DChart>
      <c:catAx>
        <c:axId val="132363776"/>
        <c:scaling>
          <c:orientation val="minMax"/>
        </c:scaling>
        <c:delete val="0"/>
        <c:axPos val="b"/>
        <c:numFmt formatCode="General" sourceLinked="1"/>
        <c:majorTickMark val="out"/>
        <c:minorTickMark val="none"/>
        <c:tickLblPos val="nextTo"/>
        <c:spPr>
          <a:noFill/>
          <a:ln w="9525" cap="flat" cmpd="sng" algn="ctr">
            <a:solidFill>
              <a:schemeClr val="dk1">
                <a:lumMod val="50000"/>
                <a:lumOff val="50000"/>
              </a:schemeClr>
            </a:solidFill>
            <a:round/>
          </a:ln>
          <a:effectLst/>
        </c:spPr>
        <c:txPr>
          <a:bodyPr rot="0" spcFirstLastPara="1" vertOverflow="ellipsis"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32365312"/>
        <c:crosses val="autoZero"/>
        <c:auto val="1"/>
        <c:lblAlgn val="ctr"/>
        <c:lblOffset val="100"/>
        <c:noMultiLvlLbl val="0"/>
      </c:catAx>
      <c:valAx>
        <c:axId val="132365312"/>
        <c:scaling>
          <c:orientation val="minMax"/>
        </c:scaling>
        <c:delete val="0"/>
        <c:axPos val="l"/>
        <c:majorGridlines>
          <c:spPr>
            <a:ln w="9525" cap="flat" cmpd="sng" algn="ctr">
              <a:solidFill>
                <a:schemeClr val="dk1">
                  <a:lumMod val="50000"/>
                  <a:lumOff val="50000"/>
                </a:schemeClr>
              </a:solidFill>
              <a:round/>
            </a:ln>
            <a:effectLst/>
          </c:spPr>
        </c:majorGridlines>
        <c:numFmt formatCode="0%" sourceLinked="1"/>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3236377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zero"/>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EU!$C$83</c:f>
              <c:strCache>
                <c:ptCount val="1"/>
                <c:pt idx="0">
                  <c:v>ELT Arisings (kt)</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EU!$A$88:$A$100</c:f>
              <c:numCache>
                <c:formatCode>General</c:formatCode>
                <c:ptCount val="13"/>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numCache>
            </c:numRef>
          </c:cat>
          <c:val>
            <c:numRef>
              <c:f>EU!$C$88:$C$100</c:f>
              <c:numCache>
                <c:formatCode>#,##0</c:formatCode>
                <c:ptCount val="13"/>
                <c:pt idx="0">
                  <c:v>2488</c:v>
                </c:pt>
                <c:pt idx="1">
                  <c:v>2492.3860000000004</c:v>
                </c:pt>
                <c:pt idx="2">
                  <c:v>2564.0499999999997</c:v>
                </c:pt>
                <c:pt idx="3">
                  <c:v>2690</c:v>
                </c:pt>
                <c:pt idx="4">
                  <c:v>2649.7</c:v>
                </c:pt>
                <c:pt idx="5">
                  <c:v>2621.0189999999998</c:v>
                </c:pt>
                <c:pt idx="6">
                  <c:v>2699</c:v>
                </c:pt>
                <c:pt idx="7">
                  <c:v>2645</c:v>
                </c:pt>
                <c:pt idx="8">
                  <c:v>2765</c:v>
                </c:pt>
                <c:pt idx="9">
                  <c:v>2883</c:v>
                </c:pt>
                <c:pt idx="10">
                  <c:v>3088</c:v>
                </c:pt>
                <c:pt idx="11">
                  <c:v>3191</c:v>
                </c:pt>
                <c:pt idx="12">
                  <c:v>3288</c:v>
                </c:pt>
              </c:numCache>
            </c:numRef>
          </c:val>
          <c:extLst>
            <c:ext xmlns:c16="http://schemas.microsoft.com/office/drawing/2014/chart" uri="{C3380CC4-5D6E-409C-BE32-E72D297353CC}">
              <c16:uniqueId val="{00000000-E5F1-42D2-B051-FB8FC4865A56}"/>
            </c:ext>
          </c:extLst>
        </c:ser>
        <c:dLbls>
          <c:showLegendKey val="0"/>
          <c:showVal val="0"/>
          <c:showCatName val="0"/>
          <c:showSerName val="0"/>
          <c:showPercent val="0"/>
          <c:showBubbleSize val="0"/>
        </c:dLbls>
        <c:gapWidth val="150"/>
        <c:shape val="cylinder"/>
        <c:axId val="97612160"/>
        <c:axId val="97613696"/>
        <c:axId val="0"/>
      </c:bar3DChart>
      <c:catAx>
        <c:axId val="97612160"/>
        <c:scaling>
          <c:orientation val="minMax"/>
        </c:scaling>
        <c:delete val="0"/>
        <c:axPos val="b"/>
        <c:numFmt formatCode="General" sourceLinked="1"/>
        <c:majorTickMark val="out"/>
        <c:minorTickMark val="none"/>
        <c:tickLblPos val="nextTo"/>
        <c:crossAx val="97613696"/>
        <c:crosses val="autoZero"/>
        <c:auto val="1"/>
        <c:lblAlgn val="ctr"/>
        <c:lblOffset val="100"/>
        <c:noMultiLvlLbl val="0"/>
      </c:catAx>
      <c:valAx>
        <c:axId val="97613696"/>
        <c:scaling>
          <c:orientation val="minMax"/>
          <c:min val="2000"/>
        </c:scaling>
        <c:delete val="0"/>
        <c:axPos val="l"/>
        <c:majorGridlines/>
        <c:numFmt formatCode="#,##0" sourceLinked="1"/>
        <c:majorTickMark val="out"/>
        <c:minorTickMark val="none"/>
        <c:tickLblPos val="nextTo"/>
        <c:crossAx val="97612160"/>
        <c:crosses val="autoZero"/>
        <c:crossBetween val="between"/>
        <c:majorUnit val="500"/>
      </c:valAx>
    </c:plotArea>
    <c:plotVisOnly val="1"/>
    <c:dispBlanksAs val="gap"/>
    <c:showDLblsOverMax val="0"/>
  </c:chart>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en-US" sz="1800" kern="1200" dirty="0">
                <a:solidFill>
                  <a:schemeClr val="tx2"/>
                </a:solidFill>
                <a:latin typeface="+mn-lt"/>
                <a:ea typeface="+mn-ea"/>
                <a:cs typeface="+mn-cs"/>
              </a:rPr>
              <a:t>ELTs sent to Energy Recovery (2016) – in quantity (t)</a:t>
            </a:r>
          </a:p>
        </c:rich>
      </c:tx>
      <c:layout>
        <c:manualLayout>
          <c:xMode val="edge"/>
          <c:yMode val="edge"/>
          <c:x val="0.13767576862748046"/>
          <c:y val="1.3191273816567893E-2"/>
        </c:manualLayout>
      </c:layout>
      <c:overlay val="0"/>
    </c:title>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invertIfNegative val="0"/>
          <c:cat>
            <c:strRef>
              <c:f>'2016'!$A$3:$A$34</c:f>
              <c:strCache>
                <c:ptCount val="32"/>
                <c:pt idx="0">
                  <c:v>Luxembourg</c:v>
                </c:pt>
                <c:pt idx="1">
                  <c:v>Denmark </c:v>
                </c:pt>
                <c:pt idx="2">
                  <c:v>Lithuania </c:v>
                </c:pt>
                <c:pt idx="3">
                  <c:v>Malta </c:v>
                </c:pt>
                <c:pt idx="4">
                  <c:v>Slovak Rep.</c:v>
                </c:pt>
                <c:pt idx="5">
                  <c:v>Bulgaria </c:v>
                </c:pt>
                <c:pt idx="6">
                  <c:v>Croatia </c:v>
                </c:pt>
                <c:pt idx="7">
                  <c:v>Latvia </c:v>
                </c:pt>
                <c:pt idx="8">
                  <c:v>Estonia </c:v>
                </c:pt>
                <c:pt idx="9">
                  <c:v>Slovenia </c:v>
                </c:pt>
                <c:pt idx="10">
                  <c:v>Cyprus </c:v>
                </c:pt>
                <c:pt idx="11">
                  <c:v>Hungary </c:v>
                </c:pt>
                <c:pt idx="12">
                  <c:v>Finland</c:v>
                </c:pt>
                <c:pt idx="13">
                  <c:v>Serbia </c:v>
                </c:pt>
                <c:pt idx="14">
                  <c:v>Greece</c:v>
                </c:pt>
                <c:pt idx="15">
                  <c:v>Ireland </c:v>
                </c:pt>
                <c:pt idx="16">
                  <c:v>Belgium</c:v>
                </c:pt>
                <c:pt idx="17">
                  <c:v>Netherlands</c:v>
                </c:pt>
                <c:pt idx="18">
                  <c:v>Portugal </c:v>
                </c:pt>
                <c:pt idx="19">
                  <c:v>Czech Rep. </c:v>
                </c:pt>
                <c:pt idx="20">
                  <c:v>Norway </c:v>
                </c:pt>
                <c:pt idx="21">
                  <c:v>Romania </c:v>
                </c:pt>
                <c:pt idx="22">
                  <c:v>Switzerland </c:v>
                </c:pt>
                <c:pt idx="23">
                  <c:v>Austria </c:v>
                </c:pt>
                <c:pt idx="24">
                  <c:v>Sweden</c:v>
                </c:pt>
                <c:pt idx="25">
                  <c:v>Turkey </c:v>
                </c:pt>
                <c:pt idx="26">
                  <c:v>Spain </c:v>
                </c:pt>
                <c:pt idx="27">
                  <c:v>Poland </c:v>
                </c:pt>
                <c:pt idx="28">
                  <c:v>Italy </c:v>
                </c:pt>
                <c:pt idx="29">
                  <c:v>France </c:v>
                </c:pt>
                <c:pt idx="30">
                  <c:v>Germany</c:v>
                </c:pt>
                <c:pt idx="31">
                  <c:v>UK  </c:v>
                </c:pt>
              </c:strCache>
            </c:strRef>
          </c:cat>
          <c:val>
            <c:numRef>
              <c:f>'2016'!$B$3:$B$34</c:f>
              <c:numCache>
                <c:formatCode>#,##0</c:formatCode>
                <c:ptCount val="32"/>
                <c:pt idx="0">
                  <c:v>0</c:v>
                </c:pt>
                <c:pt idx="1">
                  <c:v>0</c:v>
                </c:pt>
                <c:pt idx="2">
                  <c:v>0</c:v>
                </c:pt>
                <c:pt idx="3">
                  <c:v>0</c:v>
                </c:pt>
                <c:pt idx="4">
                  <c:v>1684</c:v>
                </c:pt>
                <c:pt idx="5">
                  <c:v>2000</c:v>
                </c:pt>
                <c:pt idx="6">
                  <c:v>3000</c:v>
                </c:pt>
                <c:pt idx="7">
                  <c:v>3566</c:v>
                </c:pt>
                <c:pt idx="8">
                  <c:v>4090</c:v>
                </c:pt>
                <c:pt idx="9">
                  <c:v>6162</c:v>
                </c:pt>
                <c:pt idx="10">
                  <c:v>7000</c:v>
                </c:pt>
                <c:pt idx="11">
                  <c:v>7829</c:v>
                </c:pt>
                <c:pt idx="12">
                  <c:v>8495</c:v>
                </c:pt>
                <c:pt idx="13">
                  <c:v>8700</c:v>
                </c:pt>
                <c:pt idx="14">
                  <c:v>8747</c:v>
                </c:pt>
                <c:pt idx="15">
                  <c:v>11000</c:v>
                </c:pt>
                <c:pt idx="16">
                  <c:v>12000</c:v>
                </c:pt>
                <c:pt idx="17">
                  <c:v>15000</c:v>
                </c:pt>
                <c:pt idx="18">
                  <c:v>23000</c:v>
                </c:pt>
                <c:pt idx="19">
                  <c:v>29000</c:v>
                </c:pt>
                <c:pt idx="20">
                  <c:v>31570</c:v>
                </c:pt>
                <c:pt idx="21">
                  <c:v>31928</c:v>
                </c:pt>
                <c:pt idx="22">
                  <c:v>33000</c:v>
                </c:pt>
                <c:pt idx="23">
                  <c:v>35000</c:v>
                </c:pt>
                <c:pt idx="24">
                  <c:v>42731</c:v>
                </c:pt>
                <c:pt idx="25">
                  <c:v>61000</c:v>
                </c:pt>
                <c:pt idx="26">
                  <c:v>100410</c:v>
                </c:pt>
                <c:pt idx="27">
                  <c:v>114215</c:v>
                </c:pt>
                <c:pt idx="28">
                  <c:v>162000</c:v>
                </c:pt>
                <c:pt idx="29">
                  <c:v>196443</c:v>
                </c:pt>
                <c:pt idx="30">
                  <c:v>211000</c:v>
                </c:pt>
                <c:pt idx="31">
                  <c:v>223274</c:v>
                </c:pt>
              </c:numCache>
            </c:numRef>
          </c:val>
          <c:extLst>
            <c:ext xmlns:c16="http://schemas.microsoft.com/office/drawing/2014/chart" uri="{C3380CC4-5D6E-409C-BE32-E72D297353CC}">
              <c16:uniqueId val="{00000000-F05C-4E4F-9F02-695D91161574}"/>
            </c:ext>
          </c:extLst>
        </c:ser>
        <c:dLbls>
          <c:showLegendKey val="0"/>
          <c:showVal val="0"/>
          <c:showCatName val="0"/>
          <c:showSerName val="0"/>
          <c:showPercent val="0"/>
          <c:showBubbleSize val="0"/>
        </c:dLbls>
        <c:gapWidth val="150"/>
        <c:shape val="cylinder"/>
        <c:axId val="82408576"/>
        <c:axId val="82410112"/>
        <c:axId val="0"/>
      </c:bar3DChart>
      <c:catAx>
        <c:axId val="82408576"/>
        <c:scaling>
          <c:orientation val="minMax"/>
        </c:scaling>
        <c:delete val="0"/>
        <c:axPos val="l"/>
        <c:numFmt formatCode="General" sourceLinked="1"/>
        <c:majorTickMark val="out"/>
        <c:minorTickMark val="none"/>
        <c:tickLblPos val="nextTo"/>
        <c:crossAx val="82410112"/>
        <c:crosses val="autoZero"/>
        <c:auto val="1"/>
        <c:lblAlgn val="ctr"/>
        <c:lblOffset val="100"/>
        <c:tickLblSkip val="1"/>
        <c:noMultiLvlLbl val="0"/>
      </c:catAx>
      <c:valAx>
        <c:axId val="82410112"/>
        <c:scaling>
          <c:orientation val="minMax"/>
        </c:scaling>
        <c:delete val="0"/>
        <c:axPos val="b"/>
        <c:majorGridlines/>
        <c:numFmt formatCode="#,##0" sourceLinked="1"/>
        <c:majorTickMark val="out"/>
        <c:minorTickMark val="none"/>
        <c:tickLblPos val="nextTo"/>
        <c:crossAx val="82408576"/>
        <c:crosses val="autoZero"/>
        <c:crossBetween val="between"/>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b="1" i="0" u="none" strike="noStrike" kern="1200" baseline="0" dirty="0">
                <a:solidFill>
                  <a:schemeClr val="tx2"/>
                </a:solidFill>
                <a:latin typeface="+mn-lt"/>
                <a:ea typeface="+mn-ea"/>
                <a:cs typeface="+mn-cs"/>
              </a:rPr>
              <a:t>ELTs sent to Energy Recovery (2016) - in % of UT arisings</a:t>
            </a:r>
          </a:p>
        </c:rich>
      </c:tx>
      <c:layout>
        <c:manualLayout>
          <c:xMode val="edge"/>
          <c:yMode val="edge"/>
          <c:x val="0.12578426827383712"/>
          <c:y val="1.309016097462261E-2"/>
        </c:manualLayout>
      </c:layout>
      <c:overlay val="0"/>
    </c:title>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invertIfNegative val="0"/>
          <c:dPt>
            <c:idx val="19"/>
            <c:invertIfNegative val="0"/>
            <c:bubble3D val="0"/>
            <c:spPr>
              <a:solidFill>
                <a:schemeClr val="accent4"/>
              </a:solidFill>
            </c:spPr>
            <c:extLst>
              <c:ext xmlns:c16="http://schemas.microsoft.com/office/drawing/2014/chart" uri="{C3380CC4-5D6E-409C-BE32-E72D297353CC}">
                <c16:uniqueId val="{00000001-4B04-46C4-A443-20DB626E26FA}"/>
              </c:ext>
            </c:extLst>
          </c:dPt>
          <c:dLbls>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B04-46C4-A443-20DB626E26FA}"/>
                </c:ext>
              </c:extLst>
            </c:dLbl>
            <c:dLbl>
              <c:idx val="1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B04-46C4-A443-20DB626E26FA}"/>
                </c:ext>
              </c:extLst>
            </c:dLbl>
            <c:dLbl>
              <c:idx val="3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B04-46C4-A443-20DB626E26F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'2016'!$R$3:$R$35</c:f>
              <c:strCache>
                <c:ptCount val="33"/>
                <c:pt idx="0">
                  <c:v>Denmark </c:v>
                </c:pt>
                <c:pt idx="1">
                  <c:v>Lithuania </c:v>
                </c:pt>
                <c:pt idx="2">
                  <c:v>Malta </c:v>
                </c:pt>
                <c:pt idx="3">
                  <c:v>Luxembourg</c:v>
                </c:pt>
                <c:pt idx="4">
                  <c:v>Bulgaria </c:v>
                </c:pt>
                <c:pt idx="5">
                  <c:v>Slovak Rep. </c:v>
                </c:pt>
                <c:pt idx="6">
                  <c:v>Croatia</c:v>
                </c:pt>
                <c:pt idx="7">
                  <c:v>Netherlands </c:v>
                </c:pt>
                <c:pt idx="8">
                  <c:v>Belgium</c:v>
                </c:pt>
                <c:pt idx="9">
                  <c:v>Finland</c:v>
                </c:pt>
                <c:pt idx="10">
                  <c:v>Hungary </c:v>
                </c:pt>
                <c:pt idx="11">
                  <c:v>Greece</c:v>
                </c:pt>
                <c:pt idx="12">
                  <c:v>Latvia </c:v>
                </c:pt>
                <c:pt idx="13">
                  <c:v>Turkey</c:v>
                </c:pt>
                <c:pt idx="14">
                  <c:v>Portugal </c:v>
                </c:pt>
                <c:pt idx="15">
                  <c:v>Serbia</c:v>
                </c:pt>
                <c:pt idx="16">
                  <c:v>Spain</c:v>
                </c:pt>
                <c:pt idx="17">
                  <c:v>Slovenia </c:v>
                </c:pt>
                <c:pt idx="18">
                  <c:v>Ireland </c:v>
                </c:pt>
                <c:pt idx="19">
                  <c:v>EU28</c:v>
                </c:pt>
                <c:pt idx="20">
                  <c:v>Germany</c:v>
                </c:pt>
                <c:pt idx="21">
                  <c:v>Italy </c:v>
                </c:pt>
                <c:pt idx="22">
                  <c:v>Poland</c:v>
                </c:pt>
                <c:pt idx="23">
                  <c:v>Switzerland</c:v>
                </c:pt>
                <c:pt idx="24">
                  <c:v>France </c:v>
                </c:pt>
                <c:pt idx="25">
                  <c:v>Czech Rep. </c:v>
                </c:pt>
                <c:pt idx="26">
                  <c:v>UK </c:v>
                </c:pt>
                <c:pt idx="27">
                  <c:v>Estonia </c:v>
                </c:pt>
                <c:pt idx="28">
                  <c:v>Sweden</c:v>
                </c:pt>
                <c:pt idx="29">
                  <c:v>Austria </c:v>
                </c:pt>
                <c:pt idx="30">
                  <c:v>Norway </c:v>
                </c:pt>
                <c:pt idx="31">
                  <c:v>Romania </c:v>
                </c:pt>
                <c:pt idx="32">
                  <c:v>Cyprus </c:v>
                </c:pt>
              </c:strCache>
            </c:strRef>
          </c:cat>
          <c:val>
            <c:numRef>
              <c:f>'2016'!$S$3:$S$34</c:f>
              <c:numCache>
                <c:formatCode>0%</c:formatCode>
                <c:ptCount val="32"/>
                <c:pt idx="0">
                  <c:v>0</c:v>
                </c:pt>
                <c:pt idx="1">
                  <c:v>0</c:v>
                </c:pt>
                <c:pt idx="2">
                  <c:v>0</c:v>
                </c:pt>
                <c:pt idx="3">
                  <c:v>0</c:v>
                </c:pt>
                <c:pt idx="4">
                  <c:v>0.05</c:v>
                </c:pt>
                <c:pt idx="5">
                  <c:v>8.8222967309304276E-2</c:v>
                </c:pt>
                <c:pt idx="6">
                  <c:v>0.12</c:v>
                </c:pt>
                <c:pt idx="7">
                  <c:v>0.14285714285714285</c:v>
                </c:pt>
                <c:pt idx="8">
                  <c:v>0.14457831325301204</c:v>
                </c:pt>
                <c:pt idx="9">
                  <c:v>0.15868420069488548</c:v>
                </c:pt>
                <c:pt idx="10">
                  <c:v>0.17272647045845652</c:v>
                </c:pt>
                <c:pt idx="11">
                  <c:v>0.19812004530011326</c:v>
                </c:pt>
                <c:pt idx="12">
                  <c:v>0.23768579617409852</c:v>
                </c:pt>
                <c:pt idx="13">
                  <c:v>0.2428343949044586</c:v>
                </c:pt>
                <c:pt idx="14">
                  <c:v>0.25830506951775567</c:v>
                </c:pt>
                <c:pt idx="15">
                  <c:v>0.28064516129032258</c:v>
                </c:pt>
                <c:pt idx="16">
                  <c:v>0.3330403489278429</c:v>
                </c:pt>
                <c:pt idx="17">
                  <c:v>0.33792157938031259</c:v>
                </c:pt>
                <c:pt idx="18">
                  <c:v>0.34629308987879742</c:v>
                </c:pt>
                <c:pt idx="19">
                  <c:v>0.35845905414374529</c:v>
                </c:pt>
                <c:pt idx="20">
                  <c:v>0.36568457538994803</c:v>
                </c:pt>
                <c:pt idx="21">
                  <c:v>0.38942307692307693</c:v>
                </c:pt>
                <c:pt idx="22">
                  <c:v>0.40421217290364592</c:v>
                </c:pt>
                <c:pt idx="23">
                  <c:v>0.40426313855200297</c:v>
                </c:pt>
                <c:pt idx="24">
                  <c:v>0.40509474543801077</c:v>
                </c:pt>
                <c:pt idx="25">
                  <c:v>0.41428571428571431</c:v>
                </c:pt>
                <c:pt idx="26">
                  <c:v>0.41656529623797545</c:v>
                </c:pt>
                <c:pt idx="27">
                  <c:v>0.45444444444444443</c:v>
                </c:pt>
                <c:pt idx="28">
                  <c:v>0.49116091954022989</c:v>
                </c:pt>
                <c:pt idx="29">
                  <c:v>0.52238805970149249</c:v>
                </c:pt>
                <c:pt idx="30">
                  <c:v>0.57783472133247915</c:v>
                </c:pt>
                <c:pt idx="31">
                  <c:v>0.78829896499960495</c:v>
                </c:pt>
              </c:numCache>
            </c:numRef>
          </c:val>
          <c:extLst>
            <c:ext xmlns:c16="http://schemas.microsoft.com/office/drawing/2014/chart" uri="{C3380CC4-5D6E-409C-BE32-E72D297353CC}">
              <c16:uniqueId val="{00000004-4B04-46C4-A443-20DB626E26FA}"/>
            </c:ext>
          </c:extLst>
        </c:ser>
        <c:dLbls>
          <c:showLegendKey val="0"/>
          <c:showVal val="0"/>
          <c:showCatName val="0"/>
          <c:showSerName val="0"/>
          <c:showPercent val="0"/>
          <c:showBubbleSize val="0"/>
        </c:dLbls>
        <c:gapWidth val="150"/>
        <c:shape val="cylinder"/>
        <c:axId val="82408576"/>
        <c:axId val="82410112"/>
        <c:axId val="0"/>
      </c:bar3DChart>
      <c:catAx>
        <c:axId val="82408576"/>
        <c:scaling>
          <c:orientation val="minMax"/>
        </c:scaling>
        <c:delete val="0"/>
        <c:axPos val="l"/>
        <c:numFmt formatCode="General" sourceLinked="1"/>
        <c:majorTickMark val="out"/>
        <c:minorTickMark val="none"/>
        <c:tickLblPos val="nextTo"/>
        <c:crossAx val="82410112"/>
        <c:crosses val="autoZero"/>
        <c:auto val="1"/>
        <c:lblAlgn val="ctr"/>
        <c:lblOffset val="100"/>
        <c:tickLblSkip val="1"/>
        <c:noMultiLvlLbl val="0"/>
      </c:catAx>
      <c:valAx>
        <c:axId val="82410112"/>
        <c:scaling>
          <c:orientation val="minMax"/>
        </c:scaling>
        <c:delete val="0"/>
        <c:axPos val="b"/>
        <c:majorGridlines/>
        <c:numFmt formatCode="0%" sourceLinked="1"/>
        <c:majorTickMark val="out"/>
        <c:minorTickMark val="none"/>
        <c:tickLblPos val="nextTo"/>
        <c:crossAx val="82408576"/>
        <c:crosses val="autoZero"/>
        <c:crossBetween val="between"/>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b="1" i="0" u="none" strike="noStrike" kern="1200" baseline="0" dirty="0">
                <a:solidFill>
                  <a:schemeClr val="tx2"/>
                </a:solidFill>
                <a:latin typeface="+mn-lt"/>
                <a:ea typeface="+mn-ea"/>
                <a:cs typeface="+mn-cs"/>
              </a:rPr>
              <a:t>ELTs sent to Granulation (2016) – in </a:t>
            </a:r>
            <a:r>
              <a:rPr lang="en-US" sz="1800" b="1" i="0" u="none" strike="noStrike" kern="1200" baseline="0" dirty="0" err="1">
                <a:solidFill>
                  <a:schemeClr val="tx2"/>
                </a:solidFill>
                <a:latin typeface="+mn-lt"/>
                <a:ea typeface="+mn-ea"/>
                <a:cs typeface="+mn-cs"/>
              </a:rPr>
              <a:t>tonnes</a:t>
            </a:r>
            <a:endParaRPr lang="en-US" sz="1800" b="1" i="0" u="none" strike="noStrike" kern="1200" baseline="0" dirty="0">
              <a:solidFill>
                <a:schemeClr val="tx2"/>
              </a:solidFill>
              <a:latin typeface="+mn-lt"/>
              <a:ea typeface="+mn-ea"/>
              <a:cs typeface="+mn-cs"/>
            </a:endParaRPr>
          </a:p>
        </c:rich>
      </c:tx>
      <c:overlay val="0"/>
    </c:title>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tx>
            <c:v>ELTs sent to Granulation</c:v>
          </c:tx>
          <c:invertIfNegative val="0"/>
          <c:cat>
            <c:strRef>
              <c:f>'2016'!$A$3:$A$34</c:f>
              <c:strCache>
                <c:ptCount val="32"/>
                <c:pt idx="0">
                  <c:v>Luxembourg</c:v>
                </c:pt>
                <c:pt idx="1">
                  <c:v>Cyprus </c:v>
                </c:pt>
                <c:pt idx="2">
                  <c:v>Malta </c:v>
                </c:pt>
                <c:pt idx="3">
                  <c:v>Estonia </c:v>
                </c:pt>
                <c:pt idx="4">
                  <c:v>Finland</c:v>
                </c:pt>
                <c:pt idx="5">
                  <c:v>Latvia </c:v>
                </c:pt>
                <c:pt idx="6">
                  <c:v>Ireland </c:v>
                </c:pt>
                <c:pt idx="7">
                  <c:v>Romania </c:v>
                </c:pt>
                <c:pt idx="8">
                  <c:v>Slovak Rep</c:v>
                </c:pt>
                <c:pt idx="9">
                  <c:v>Slovenia </c:v>
                </c:pt>
                <c:pt idx="10">
                  <c:v>Lithuania </c:v>
                </c:pt>
                <c:pt idx="11">
                  <c:v>Switzerland </c:v>
                </c:pt>
                <c:pt idx="12">
                  <c:v>Norway </c:v>
                </c:pt>
                <c:pt idx="13">
                  <c:v>Croatia</c:v>
                </c:pt>
                <c:pt idx="14">
                  <c:v>Serbia </c:v>
                </c:pt>
                <c:pt idx="15">
                  <c:v>Czech Rep</c:v>
                </c:pt>
                <c:pt idx="16">
                  <c:v>Austria </c:v>
                </c:pt>
                <c:pt idx="17">
                  <c:v>Bulgaria </c:v>
                </c:pt>
                <c:pt idx="18">
                  <c:v>Sweden</c:v>
                </c:pt>
                <c:pt idx="19">
                  <c:v>Greece</c:v>
                </c:pt>
                <c:pt idx="20">
                  <c:v>Hungary </c:v>
                </c:pt>
                <c:pt idx="21">
                  <c:v>Denmark </c:v>
                </c:pt>
                <c:pt idx="22">
                  <c:v>Portugal </c:v>
                </c:pt>
                <c:pt idx="23">
                  <c:v>Belgium</c:v>
                </c:pt>
                <c:pt idx="24">
                  <c:v>Netherlands</c:v>
                </c:pt>
                <c:pt idx="25">
                  <c:v>Poland </c:v>
                </c:pt>
                <c:pt idx="26">
                  <c:v>Turkey </c:v>
                </c:pt>
                <c:pt idx="27">
                  <c:v>France </c:v>
                </c:pt>
                <c:pt idx="28">
                  <c:v>Spain </c:v>
                </c:pt>
                <c:pt idx="29">
                  <c:v>UK  </c:v>
                </c:pt>
                <c:pt idx="30">
                  <c:v>Italy </c:v>
                </c:pt>
                <c:pt idx="31">
                  <c:v>Germany</c:v>
                </c:pt>
              </c:strCache>
            </c:strRef>
          </c:cat>
          <c:val>
            <c:numRef>
              <c:f>'2016'!$B$3:$B$34</c:f>
              <c:numCache>
                <c:formatCode>#,##0</c:formatCode>
                <c:ptCount val="32"/>
                <c:pt idx="0">
                  <c:v>0</c:v>
                </c:pt>
                <c:pt idx="1">
                  <c:v>0</c:v>
                </c:pt>
                <c:pt idx="2">
                  <c:v>2148</c:v>
                </c:pt>
                <c:pt idx="3">
                  <c:v>2199</c:v>
                </c:pt>
                <c:pt idx="4">
                  <c:v>3790</c:v>
                </c:pt>
                <c:pt idx="5">
                  <c:v>5424</c:v>
                </c:pt>
                <c:pt idx="6">
                  <c:v>8000</c:v>
                </c:pt>
                <c:pt idx="7">
                  <c:v>8552</c:v>
                </c:pt>
                <c:pt idx="8">
                  <c:v>8983</c:v>
                </c:pt>
                <c:pt idx="9">
                  <c:v>10955</c:v>
                </c:pt>
                <c:pt idx="10">
                  <c:v>11684</c:v>
                </c:pt>
                <c:pt idx="11">
                  <c:v>11900</c:v>
                </c:pt>
                <c:pt idx="12">
                  <c:v>12494</c:v>
                </c:pt>
                <c:pt idx="13">
                  <c:v>15000</c:v>
                </c:pt>
                <c:pt idx="14">
                  <c:v>20300</c:v>
                </c:pt>
                <c:pt idx="15">
                  <c:v>21000</c:v>
                </c:pt>
                <c:pt idx="16">
                  <c:v>26000</c:v>
                </c:pt>
                <c:pt idx="17">
                  <c:v>26000</c:v>
                </c:pt>
                <c:pt idx="18">
                  <c:v>26774</c:v>
                </c:pt>
                <c:pt idx="19">
                  <c:v>29180</c:v>
                </c:pt>
                <c:pt idx="20">
                  <c:v>29893</c:v>
                </c:pt>
                <c:pt idx="21">
                  <c:v>41000</c:v>
                </c:pt>
                <c:pt idx="22">
                  <c:v>47000</c:v>
                </c:pt>
                <c:pt idx="23">
                  <c:v>58000</c:v>
                </c:pt>
                <c:pt idx="24">
                  <c:v>65000</c:v>
                </c:pt>
                <c:pt idx="25">
                  <c:v>69890</c:v>
                </c:pt>
                <c:pt idx="26">
                  <c:v>70000</c:v>
                </c:pt>
                <c:pt idx="27">
                  <c:v>105724</c:v>
                </c:pt>
                <c:pt idx="28">
                  <c:v>125299</c:v>
                </c:pt>
                <c:pt idx="29">
                  <c:v>151090</c:v>
                </c:pt>
                <c:pt idx="30">
                  <c:v>180000</c:v>
                </c:pt>
                <c:pt idx="31">
                  <c:v>231000</c:v>
                </c:pt>
              </c:numCache>
            </c:numRef>
          </c:val>
          <c:extLst>
            <c:ext xmlns:c16="http://schemas.microsoft.com/office/drawing/2014/chart" uri="{C3380CC4-5D6E-409C-BE32-E72D297353CC}">
              <c16:uniqueId val="{00000000-FAE3-4F49-B48B-3EFE147EF95B}"/>
            </c:ext>
          </c:extLst>
        </c:ser>
        <c:dLbls>
          <c:showLegendKey val="0"/>
          <c:showVal val="0"/>
          <c:showCatName val="0"/>
          <c:showSerName val="0"/>
          <c:showPercent val="0"/>
          <c:showBubbleSize val="0"/>
        </c:dLbls>
        <c:gapWidth val="150"/>
        <c:shape val="cylinder"/>
        <c:axId val="105406848"/>
        <c:axId val="105408384"/>
        <c:axId val="0"/>
      </c:bar3DChart>
      <c:catAx>
        <c:axId val="105406848"/>
        <c:scaling>
          <c:orientation val="minMax"/>
        </c:scaling>
        <c:delete val="0"/>
        <c:axPos val="l"/>
        <c:numFmt formatCode="General" sourceLinked="0"/>
        <c:majorTickMark val="out"/>
        <c:minorTickMark val="none"/>
        <c:tickLblPos val="nextTo"/>
        <c:crossAx val="105408384"/>
        <c:crosses val="autoZero"/>
        <c:auto val="1"/>
        <c:lblAlgn val="ctr"/>
        <c:lblOffset val="100"/>
        <c:tickLblSkip val="1"/>
        <c:noMultiLvlLbl val="0"/>
      </c:catAx>
      <c:valAx>
        <c:axId val="105408384"/>
        <c:scaling>
          <c:orientation val="minMax"/>
        </c:scaling>
        <c:delete val="0"/>
        <c:axPos val="b"/>
        <c:majorGridlines/>
        <c:numFmt formatCode="#,##0" sourceLinked="1"/>
        <c:majorTickMark val="out"/>
        <c:minorTickMark val="none"/>
        <c:tickLblPos val="nextTo"/>
        <c:crossAx val="105406848"/>
        <c:crosses val="autoZero"/>
        <c:crossBetween val="between"/>
      </c:valAx>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rtl="0">
              <a:defRPr sz="1800" b="1" i="0" u="none" strike="noStrike" kern="1200" baseline="0">
                <a:solidFill>
                  <a:prstClr val="black"/>
                </a:solidFill>
                <a:latin typeface="+mn-lt"/>
                <a:ea typeface="+mn-ea"/>
                <a:cs typeface="+mn-cs"/>
              </a:defRPr>
            </a:pPr>
            <a:r>
              <a:rPr lang="en-US" sz="1800" b="1" i="0" u="none" strike="noStrike" kern="1200" baseline="0" dirty="0">
                <a:solidFill>
                  <a:schemeClr val="tx2"/>
                </a:solidFill>
                <a:latin typeface="+mn-lt"/>
                <a:ea typeface="+mn-ea"/>
                <a:cs typeface="+mn-cs"/>
              </a:rPr>
              <a:t>ELTs sent to Granulation vs. UT arisings (2016)</a:t>
            </a:r>
          </a:p>
        </c:rich>
      </c:tx>
      <c:layout>
        <c:manualLayout>
          <c:xMode val="edge"/>
          <c:yMode val="edge"/>
          <c:x val="0.26759691261830915"/>
          <c:y val="1.6774030366938517E-2"/>
        </c:manualLayout>
      </c:layout>
      <c:overlay val="0"/>
    </c:title>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invertIfNegative val="0"/>
          <c:dPt>
            <c:idx val="15"/>
            <c:invertIfNegative val="0"/>
            <c:bubble3D val="0"/>
            <c:spPr>
              <a:solidFill>
                <a:schemeClr val="accent4"/>
              </a:solidFill>
            </c:spPr>
            <c:extLst>
              <c:ext xmlns:c16="http://schemas.microsoft.com/office/drawing/2014/chart" uri="{C3380CC4-5D6E-409C-BE32-E72D297353CC}">
                <c16:uniqueId val="{00000001-4BEC-4280-AE5F-BD4861C53784}"/>
              </c:ext>
            </c:extLst>
          </c:dPt>
          <c:dLbls>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BEC-4280-AE5F-BD4861C53784}"/>
                </c:ext>
              </c:extLst>
            </c:dLbl>
            <c:dLbl>
              <c:idx val="1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BEC-4280-AE5F-BD4861C53784}"/>
                </c:ext>
              </c:extLst>
            </c:dLbl>
            <c:dLbl>
              <c:idx val="3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BEC-4280-AE5F-BD4861C5378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'2016'!$R$2:$R$34</c:f>
              <c:strCache>
                <c:ptCount val="33"/>
                <c:pt idx="0">
                  <c:v>Luxembourg</c:v>
                </c:pt>
                <c:pt idx="1">
                  <c:v>Cyprus </c:v>
                </c:pt>
                <c:pt idx="2">
                  <c:v>Finland</c:v>
                </c:pt>
                <c:pt idx="3">
                  <c:v>Switzerland</c:v>
                </c:pt>
                <c:pt idx="4">
                  <c:v>Romania </c:v>
                </c:pt>
                <c:pt idx="5">
                  <c:v>France </c:v>
                </c:pt>
                <c:pt idx="6">
                  <c:v>Norway </c:v>
                </c:pt>
                <c:pt idx="7">
                  <c:v>Estonia</c:v>
                </c:pt>
                <c:pt idx="8">
                  <c:v>Poland</c:v>
                </c:pt>
                <c:pt idx="9">
                  <c:v>Ireland </c:v>
                </c:pt>
                <c:pt idx="10">
                  <c:v>Turkey</c:v>
                </c:pt>
                <c:pt idx="11">
                  <c:v>UK </c:v>
                </c:pt>
                <c:pt idx="12">
                  <c:v>Czech Rep. </c:v>
                </c:pt>
                <c:pt idx="13">
                  <c:v>Sweden</c:v>
                </c:pt>
                <c:pt idx="14">
                  <c:v>Latvia </c:v>
                </c:pt>
                <c:pt idx="15">
                  <c:v>EU28</c:v>
                </c:pt>
                <c:pt idx="16">
                  <c:v>Austria </c:v>
                </c:pt>
                <c:pt idx="17">
                  <c:v>Germany</c:v>
                </c:pt>
                <c:pt idx="18">
                  <c:v>Spain</c:v>
                </c:pt>
                <c:pt idx="19">
                  <c:v>Italy </c:v>
                </c:pt>
                <c:pt idx="20">
                  <c:v>Slovak Rep. </c:v>
                </c:pt>
                <c:pt idx="21">
                  <c:v>Portugal </c:v>
                </c:pt>
                <c:pt idx="22">
                  <c:v>Lithuania </c:v>
                </c:pt>
                <c:pt idx="23">
                  <c:v>Croatia</c:v>
                </c:pt>
                <c:pt idx="24">
                  <c:v>Slovenia </c:v>
                </c:pt>
                <c:pt idx="25">
                  <c:v>Netherlands </c:v>
                </c:pt>
                <c:pt idx="26">
                  <c:v>Bulgaria </c:v>
                </c:pt>
                <c:pt idx="27">
                  <c:v>Serbia</c:v>
                </c:pt>
                <c:pt idx="28">
                  <c:v>Hungary </c:v>
                </c:pt>
                <c:pt idx="29">
                  <c:v>Greece</c:v>
                </c:pt>
                <c:pt idx="30">
                  <c:v>Belgium</c:v>
                </c:pt>
                <c:pt idx="31">
                  <c:v>Malta </c:v>
                </c:pt>
                <c:pt idx="32">
                  <c:v>Denmark </c:v>
                </c:pt>
              </c:strCache>
            </c:strRef>
          </c:cat>
          <c:val>
            <c:numRef>
              <c:f>'2016'!$S$2:$S$34</c:f>
              <c:numCache>
                <c:formatCode>0%</c:formatCode>
                <c:ptCount val="33"/>
                <c:pt idx="0">
                  <c:v>0</c:v>
                </c:pt>
                <c:pt idx="1">
                  <c:v>0</c:v>
                </c:pt>
                <c:pt idx="2">
                  <c:v>7.0796129562521015E-2</c:v>
                </c:pt>
                <c:pt idx="3">
                  <c:v>0.14577973784147985</c:v>
                </c:pt>
                <c:pt idx="4">
                  <c:v>0.21114798135419136</c:v>
                </c:pt>
                <c:pt idx="5">
                  <c:v>0.2180186459516921</c:v>
                </c:pt>
                <c:pt idx="6">
                  <c:v>0.228681248284067</c:v>
                </c:pt>
                <c:pt idx="7">
                  <c:v>0.24433333333333335</c:v>
                </c:pt>
                <c:pt idx="8">
                  <c:v>0.24734394575349836</c:v>
                </c:pt>
                <c:pt idx="9">
                  <c:v>0.25184951991185267</c:v>
                </c:pt>
                <c:pt idx="10">
                  <c:v>0.2786624203821656</c:v>
                </c:pt>
                <c:pt idx="11">
                  <c:v>0.28189063934267183</c:v>
                </c:pt>
                <c:pt idx="12">
                  <c:v>0.3</c:v>
                </c:pt>
                <c:pt idx="13">
                  <c:v>0.30774712643678159</c:v>
                </c:pt>
                <c:pt idx="14">
                  <c:v>0.36152769446110777</c:v>
                </c:pt>
                <c:pt idx="15">
                  <c:v>0.37269156113164981</c:v>
                </c:pt>
                <c:pt idx="16">
                  <c:v>0.38805970149253732</c:v>
                </c:pt>
                <c:pt idx="17">
                  <c:v>0.40034662045060659</c:v>
                </c:pt>
                <c:pt idx="18">
                  <c:v>0.41559229837974093</c:v>
                </c:pt>
                <c:pt idx="19">
                  <c:v>0.43269230769230771</c:v>
                </c:pt>
                <c:pt idx="20">
                  <c:v>0.47060980720871753</c:v>
                </c:pt>
                <c:pt idx="21">
                  <c:v>0.52784079423193553</c:v>
                </c:pt>
                <c:pt idx="22">
                  <c:v>0.56959001608735926</c:v>
                </c:pt>
                <c:pt idx="23">
                  <c:v>0.6</c:v>
                </c:pt>
                <c:pt idx="24">
                  <c:v>0.60076775431861806</c:v>
                </c:pt>
                <c:pt idx="25">
                  <c:v>0.61904761904761907</c:v>
                </c:pt>
                <c:pt idx="26">
                  <c:v>0.65</c:v>
                </c:pt>
                <c:pt idx="27">
                  <c:v>0.65483870967741931</c:v>
                </c:pt>
                <c:pt idx="28">
                  <c:v>0.6595110973834003</c:v>
                </c:pt>
                <c:pt idx="29">
                  <c:v>0.66092865232163078</c:v>
                </c:pt>
                <c:pt idx="30">
                  <c:v>0.6987951807228916</c:v>
                </c:pt>
                <c:pt idx="31">
                  <c:v>0.78883584282041863</c:v>
                </c:pt>
                <c:pt idx="32">
                  <c:v>0.95348837209302328</c:v>
                </c:pt>
              </c:numCache>
            </c:numRef>
          </c:val>
          <c:extLst>
            <c:ext xmlns:c16="http://schemas.microsoft.com/office/drawing/2014/chart" uri="{C3380CC4-5D6E-409C-BE32-E72D297353CC}">
              <c16:uniqueId val="{00000004-4BEC-4280-AE5F-BD4861C53784}"/>
            </c:ext>
          </c:extLst>
        </c:ser>
        <c:dLbls>
          <c:showLegendKey val="0"/>
          <c:showVal val="0"/>
          <c:showCatName val="0"/>
          <c:showSerName val="0"/>
          <c:showPercent val="0"/>
          <c:showBubbleSize val="0"/>
        </c:dLbls>
        <c:gapWidth val="150"/>
        <c:shape val="cylinder"/>
        <c:axId val="105406848"/>
        <c:axId val="105408384"/>
        <c:axId val="0"/>
      </c:bar3DChart>
      <c:catAx>
        <c:axId val="105406848"/>
        <c:scaling>
          <c:orientation val="minMax"/>
        </c:scaling>
        <c:delete val="0"/>
        <c:axPos val="l"/>
        <c:numFmt formatCode="General" sourceLinked="0"/>
        <c:majorTickMark val="out"/>
        <c:minorTickMark val="none"/>
        <c:tickLblPos val="nextTo"/>
        <c:crossAx val="105408384"/>
        <c:crosses val="autoZero"/>
        <c:auto val="1"/>
        <c:lblAlgn val="ctr"/>
        <c:lblOffset val="100"/>
        <c:tickLblSkip val="1"/>
        <c:noMultiLvlLbl val="0"/>
      </c:catAx>
      <c:valAx>
        <c:axId val="105408384"/>
        <c:scaling>
          <c:orientation val="minMax"/>
        </c:scaling>
        <c:delete val="0"/>
        <c:axPos val="b"/>
        <c:majorGridlines/>
        <c:numFmt formatCode="0%" sourceLinked="1"/>
        <c:majorTickMark val="out"/>
        <c:minorTickMark val="none"/>
        <c:tickLblPos val="nextTo"/>
        <c:crossAx val="105406848"/>
        <c:crosses val="autoZero"/>
        <c:crossBetween val="between"/>
      </c:valAx>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5">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9525" cap="flat" cmpd="sng" algn="ctr">
        <a:solidFill>
          <a:schemeClr val="dk1">
            <a:lumMod val="50000"/>
            <a:lumOff val="50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spPr>
      <a:ln w="9525" cap="flat" cmpd="sng" algn="ctr">
        <a:solidFill>
          <a:schemeClr val="dk1">
            <a:lumMod val="50000"/>
            <a:lumOff val="50000"/>
          </a:schemeClr>
        </a:solidFill>
        <a:round/>
      </a:ln>
    </cs:spPr>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9525" cap="flat" cmpd="sng" algn="ctr">
        <a:solidFill>
          <a:schemeClr val="dk1">
            <a:lumMod val="50000"/>
            <a:lumOff val="50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77">
  <cs:axisTitle>
    <cs:lnRef idx="0"/>
    <cs:fillRef idx="0"/>
    <cs:effectRef idx="0"/>
    <cs:fontRef idx="minor">
      <a:schemeClr val="lt1">
        <a:lumMod val="85000"/>
      </a:schemeClr>
    </cs:fontRef>
    <cs:defRPr sz="900" kern="1200"/>
  </cs:axisTitle>
  <cs:categoryAxis>
    <cs:lnRef idx="0"/>
    <cs:fillRef idx="0"/>
    <cs:effectRef idx="0"/>
    <cs:fontRef idx="minor">
      <a:schemeClr val="lt1">
        <a:lumMod val="85000"/>
      </a:schemeClr>
    </cs:fontRef>
    <cs:spPr>
      <a:ln w="9575" cap="flat" cmpd="sng" algn="ctr">
        <a:solidFill>
          <a:schemeClr val="lt1">
            <a:lumMod val="75000"/>
          </a:schemeClr>
        </a:solidFill>
        <a:round/>
        <a:headEnd type="none" w="sm" len="sm"/>
        <a:tailEnd type="none" w="sm" len="sm"/>
      </a:ln>
    </cs:spPr>
    <cs:defRPr sz="900" b="1" kern="1200" cap="all" baseline="0"/>
  </cs:categoryAxis>
  <cs:chartArea>
    <cs:lnRef idx="0"/>
    <cs:fillRef idx="0"/>
    <cs:effectRef idx="0"/>
    <cs:fontRef idx="minor">
      <a:schemeClr val="dk1"/>
    </cs:fontRef>
    <cs:spPr>
      <a:solidFill>
        <a:schemeClr val="dk1">
          <a:lumMod val="75000"/>
          <a:lumOff val="25000"/>
        </a:schemeClr>
      </a:solidFill>
      <a:ln w="9525" cap="flat" cmpd="sng" algn="ctr">
        <a:solidFill>
          <a:schemeClr val="lt1">
            <a:lumMod val="75000"/>
          </a:schemeClr>
        </a:solidFill>
        <a:round/>
      </a:ln>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lt1">
        <a:lumMod val="85000"/>
      </a:schemeClr>
    </cs:fontRef>
    <cs:spPr>
      <a:solidFill>
        <a:schemeClr val="dk1">
          <a:lumMod val="65000"/>
          <a:lumOff val="35000"/>
        </a:schemeClr>
      </a:solidFill>
      <a:ln>
        <a:solidFill>
          <a:schemeClr val="lt1">
            <a:lumMod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a:gsLst>
          <a:gs pos="100000">
            <a:schemeClr val="phClr"/>
          </a:gs>
          <a:gs pos="0">
            <a:schemeClr val="phClr">
              <a:lumMod val="75000"/>
            </a:schemeClr>
          </a:gs>
        </a:gsLst>
        <a:lin ang="0" scaled="1"/>
      </a:gradFill>
      <a:effectLst>
        <a:innerShdw dist="12700" dir="16200000">
          <a:schemeClr val="lt1">
            <a:alpha val="75000"/>
          </a:schemeClr>
        </a:innerShdw>
      </a:effectLst>
    </cs:spPr>
  </cs:dataPoint>
  <cs:dataPoint3D>
    <cs:lnRef idx="0"/>
    <cs:fillRef idx="0">
      <cs:styleClr val="auto"/>
    </cs:fillRef>
    <cs:effectRef idx="0"/>
    <cs:fontRef idx="minor">
      <a:schemeClr val="dk1"/>
    </cs:fontRef>
    <cs:spPr>
      <a:gradFill>
        <a:gsLst>
          <a:gs pos="100000">
            <a:schemeClr val="phClr"/>
          </a:gs>
          <a:gs pos="0">
            <a:schemeClr val="phClr">
              <a:lumMod val="75000"/>
            </a:schemeClr>
          </a:gs>
        </a:gsLst>
        <a:lin ang="0" scaled="1"/>
      </a:gradFill>
      <a:effectLst>
        <a:innerShdw dist="12700" dir="16200000">
          <a:schemeClr val="lt1">
            <a:alpha val="75000"/>
          </a:schemeClr>
        </a:innerShdw>
      </a:effectLst>
    </cs:spPr>
  </cs:dataPoint3D>
  <cs:dataPointLine>
    <cs:lnRef idx="0">
      <cs:styleClr val="auto"/>
    </cs:lnRef>
    <cs:fillRef idx="0"/>
    <cs:effectRef idx="0"/>
    <cs:fontRef idx="minor">
      <a:schemeClr val="dk1"/>
    </cs:fontRef>
    <cs:spPr>
      <a:ln w="25400"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50000"/>
      </a:schemeClr>
    </cs:fontRef>
    <cs:spPr>
      <a:ln w="9525">
        <a:solidFill>
          <a:schemeClr val="lt1">
            <a:lumMod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cap="flat" cmpd="sng" algn="ctr">
        <a:solidFill>
          <a:schemeClr val="lt1">
            <a:alpha val="40000"/>
          </a:schemeClr>
        </a:solidFill>
        <a:round/>
      </a:ln>
    </cs:spPr>
  </cs:dropLine>
  <cs:errorBar>
    <cs:lnRef idx="0"/>
    <cs:fillRef idx="0"/>
    <cs:effectRef idx="0"/>
    <cs:fontRef idx="minor">
      <a:schemeClr val="dk1"/>
    </cs:fontRef>
    <cs:spPr>
      <a:ln w="9525" cap="flat" cmpd="sng" algn="ctr">
        <a:solidFill>
          <a:schemeClr val="lt1">
            <a:alpha val="4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prstDash val="sysDot"/>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65000"/>
                <a:alpha val="36000"/>
              </a:schemeClr>
            </a:gs>
          </a:gsLst>
          <a:lin ang="5400000" scaled="0"/>
        </a:gra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8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bg1">
        <a:lumMod val="85000"/>
      </a:schemeClr>
    </cs:fontRef>
    <cs:spPr>
      <a:ln w="19050" cap="flat" cmpd="sng" algn="ctr">
        <a:solidFill>
          <a:schemeClr val="bg1">
            <a:lumMod val="85000"/>
          </a:schemeClr>
        </a:solidFill>
        <a:round/>
        <a:headEnd type="none" w="sm" len="sm"/>
        <a:tailEnd type="none" w="sm" len="sm"/>
      </a:ln>
    </cs:spPr>
    <cs:defRPr sz="900" b="1"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ajor">
      <a:schemeClr val="lt1">
        <a:lumMod val="85000"/>
      </a:schemeClr>
    </cs:fontRef>
    <cs:defRPr sz="1800" b="1" kern="1200"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0.195</cdr:x>
      <cdr:y>0.52626</cdr:y>
    </cdr:from>
    <cdr:to>
      <cdr:x>0.45467</cdr:x>
      <cdr:y>0.60612</cdr:y>
    </cdr:to>
    <cdr:sp macro="" textlink="">
      <cdr:nvSpPr>
        <cdr:cNvPr id="2" name="TextBox 1"/>
        <cdr:cNvSpPr txBox="1"/>
      </cdr:nvSpPr>
      <cdr:spPr>
        <a:xfrm xmlns:a="http://schemas.openxmlformats.org/drawingml/2006/main">
          <a:off x="849899" y="1568330"/>
          <a:ext cx="1131762" cy="23799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fr-BE" sz="1100" dirty="0"/>
            <a:t>1.9 </a:t>
          </a:r>
          <a:r>
            <a:rPr lang="fr-BE" sz="1100" dirty="0" err="1"/>
            <a:t>Mio</a:t>
          </a:r>
          <a:r>
            <a:rPr lang="fr-BE" sz="1100" dirty="0"/>
            <a:t> tonnes</a:t>
          </a:r>
        </a:p>
      </cdr:txBody>
    </cdr:sp>
  </cdr:relSizeAnchor>
  <cdr:relSizeAnchor xmlns:cdr="http://schemas.openxmlformats.org/drawingml/2006/chartDrawing">
    <cdr:from>
      <cdr:x>0.0123</cdr:x>
      <cdr:y>0.91292</cdr:y>
    </cdr:from>
    <cdr:to>
      <cdr:x>0.45927</cdr:x>
      <cdr:y>0.98595</cdr:y>
    </cdr:to>
    <cdr:sp macro="" textlink="">
      <cdr:nvSpPr>
        <cdr:cNvPr id="3" name="TextBox 1"/>
        <cdr:cNvSpPr txBox="1"/>
      </cdr:nvSpPr>
      <cdr:spPr>
        <a:xfrm xmlns:a="http://schemas.openxmlformats.org/drawingml/2006/main">
          <a:off x="53609" y="2720628"/>
          <a:ext cx="1948106" cy="217639"/>
        </a:xfrm>
        <a:prstGeom xmlns:a="http://schemas.openxmlformats.org/drawingml/2006/main" prst="rect">
          <a:avLst/>
        </a:prstGeom>
      </cdr:spPr>
      <cdr:txBody>
        <a:bodyPr xmlns:a="http://schemas.openxmlformats.org/drawingml/2006/main" wrap="square" rtlCol="0" anchor="ct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fr-BE" sz="1100" dirty="0"/>
            <a:t>EU28+CH+Serbia+NO+TR</a:t>
          </a:r>
        </a:p>
      </cdr:txBody>
    </cdr:sp>
  </cdr:relSizeAnchor>
</c:userShapes>
</file>

<file path=ppt/drawings/drawing2.xml><?xml version="1.0" encoding="utf-8"?>
<c:userShapes xmlns:c="http://schemas.openxmlformats.org/drawingml/2006/chart">
  <cdr:relSizeAnchor xmlns:cdr="http://schemas.openxmlformats.org/drawingml/2006/chartDrawing">
    <cdr:from>
      <cdr:x>0.2175</cdr:x>
      <cdr:y>0.52751</cdr:y>
    </cdr:from>
    <cdr:to>
      <cdr:x>0.4784</cdr:x>
      <cdr:y>0.61276</cdr:y>
    </cdr:to>
    <cdr:sp macro="" textlink="">
      <cdr:nvSpPr>
        <cdr:cNvPr id="2" name="TextBox 1"/>
        <cdr:cNvSpPr txBox="1"/>
      </cdr:nvSpPr>
      <cdr:spPr>
        <a:xfrm xmlns:a="http://schemas.openxmlformats.org/drawingml/2006/main">
          <a:off x="963808" y="1482946"/>
          <a:ext cx="1156132" cy="23963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fr-BE" sz="1100" dirty="0"/>
            <a:t>1.1 </a:t>
          </a:r>
          <a:r>
            <a:rPr lang="fr-BE" sz="1100" dirty="0" err="1"/>
            <a:t>Mio</a:t>
          </a:r>
          <a:r>
            <a:rPr lang="fr-BE" sz="1100" dirty="0"/>
            <a:t>. tonnes</a:t>
          </a:r>
        </a:p>
      </cdr:txBody>
    </cdr:sp>
  </cdr:relSizeAnchor>
  <cdr:relSizeAnchor xmlns:cdr="http://schemas.openxmlformats.org/drawingml/2006/chartDrawing">
    <cdr:from>
      <cdr:x>0.01748</cdr:x>
      <cdr:y>0.9089</cdr:y>
    </cdr:from>
    <cdr:to>
      <cdr:x>0.35224</cdr:x>
      <cdr:y>0.97469</cdr:y>
    </cdr:to>
    <cdr:sp macro="" textlink="">
      <cdr:nvSpPr>
        <cdr:cNvPr id="3" name="TextBox 2"/>
        <cdr:cNvSpPr txBox="1"/>
      </cdr:nvSpPr>
      <cdr:spPr>
        <a:xfrm xmlns:a="http://schemas.openxmlformats.org/drawingml/2006/main">
          <a:off x="86910" y="3114662"/>
          <a:ext cx="1665689" cy="219087"/>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fr-BE" sz="1100"/>
            <a:t>EU28+CH+Serbia+NO+TR</a:t>
          </a:r>
        </a:p>
      </cdr:txBody>
    </cdr:sp>
  </cdr:relSizeAnchor>
</c:userShapes>
</file>

<file path=ppt/drawings/drawing3.xml><?xml version="1.0" encoding="utf-8"?>
<c:userShapes xmlns:c="http://schemas.openxmlformats.org/drawingml/2006/chart">
  <cdr:relSizeAnchor xmlns:cdr="http://schemas.openxmlformats.org/drawingml/2006/chartDrawing">
    <cdr:from>
      <cdr:x>0.04792</cdr:x>
      <cdr:y>0.25271</cdr:y>
    </cdr:from>
    <cdr:to>
      <cdr:x>0.14583</cdr:x>
      <cdr:y>0.31769</cdr:y>
    </cdr:to>
    <cdr:sp macro="" textlink="">
      <cdr:nvSpPr>
        <cdr:cNvPr id="2" name="TextBox 1"/>
        <cdr:cNvSpPr txBox="1"/>
      </cdr:nvSpPr>
      <cdr:spPr>
        <a:xfrm xmlns:a="http://schemas.openxmlformats.org/drawingml/2006/main">
          <a:off x="219075" y="666750"/>
          <a:ext cx="447675" cy="1714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fr-BE" sz="1100" dirty="0" err="1"/>
            <a:t>kt</a:t>
          </a:r>
          <a:endParaRPr lang="fr-BE" sz="1100" dirty="0"/>
        </a:p>
      </cdr:txBody>
    </cdr:sp>
  </cdr:relSizeAnchor>
</c:userShapes>
</file>

<file path=ppt/drawings/drawing4.xml><?xml version="1.0" encoding="utf-8"?>
<c:userShapes xmlns:c="http://schemas.openxmlformats.org/drawingml/2006/chart">
  <cdr:relSizeAnchor xmlns:cdr="http://schemas.openxmlformats.org/drawingml/2006/chartDrawing">
    <cdr:from>
      <cdr:x>0.195</cdr:x>
      <cdr:y>0.52626</cdr:y>
    </cdr:from>
    <cdr:to>
      <cdr:x>0.45467</cdr:x>
      <cdr:y>0.60612</cdr:y>
    </cdr:to>
    <cdr:sp macro="" textlink="">
      <cdr:nvSpPr>
        <cdr:cNvPr id="2" name="TextBox 1"/>
        <cdr:cNvSpPr txBox="1"/>
      </cdr:nvSpPr>
      <cdr:spPr>
        <a:xfrm xmlns:a="http://schemas.openxmlformats.org/drawingml/2006/main">
          <a:off x="849899" y="1568330"/>
          <a:ext cx="1131762" cy="23799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fr-BE" sz="1100" dirty="0"/>
            <a:t>1.9 </a:t>
          </a:r>
          <a:r>
            <a:rPr lang="fr-BE" sz="1100" dirty="0" err="1"/>
            <a:t>Mio</a:t>
          </a:r>
          <a:r>
            <a:rPr lang="fr-BE" sz="1100" dirty="0"/>
            <a:t> tonnes</a:t>
          </a:r>
        </a:p>
      </cdr:txBody>
    </cdr:sp>
  </cdr:relSizeAnchor>
  <cdr:relSizeAnchor xmlns:cdr="http://schemas.openxmlformats.org/drawingml/2006/chartDrawing">
    <cdr:from>
      <cdr:x>0.0123</cdr:x>
      <cdr:y>0.91292</cdr:y>
    </cdr:from>
    <cdr:to>
      <cdr:x>0.45927</cdr:x>
      <cdr:y>0.98595</cdr:y>
    </cdr:to>
    <cdr:sp macro="" textlink="">
      <cdr:nvSpPr>
        <cdr:cNvPr id="3" name="TextBox 1"/>
        <cdr:cNvSpPr txBox="1"/>
      </cdr:nvSpPr>
      <cdr:spPr>
        <a:xfrm xmlns:a="http://schemas.openxmlformats.org/drawingml/2006/main">
          <a:off x="53609" y="2720628"/>
          <a:ext cx="1948106" cy="217639"/>
        </a:xfrm>
        <a:prstGeom xmlns:a="http://schemas.openxmlformats.org/drawingml/2006/main" prst="rect">
          <a:avLst/>
        </a:prstGeom>
      </cdr:spPr>
      <cdr:txBody>
        <a:bodyPr xmlns:a="http://schemas.openxmlformats.org/drawingml/2006/main" wrap="square" rtlCol="0" anchor="ct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fr-BE" sz="1100" dirty="0"/>
            <a:t>EU28+CH+Serbia+NO+TR</a:t>
          </a:r>
        </a:p>
      </cdr:txBody>
    </cdr:sp>
  </cdr:relSizeAnchor>
</c:userShapes>
</file>

<file path=ppt/drawings/drawing5.xml><?xml version="1.0" encoding="utf-8"?>
<c:userShapes xmlns:c="http://schemas.openxmlformats.org/drawingml/2006/chart">
  <cdr:relSizeAnchor xmlns:cdr="http://schemas.openxmlformats.org/drawingml/2006/chartDrawing">
    <cdr:from>
      <cdr:x>0.2175</cdr:x>
      <cdr:y>0.52751</cdr:y>
    </cdr:from>
    <cdr:to>
      <cdr:x>0.4784</cdr:x>
      <cdr:y>0.61276</cdr:y>
    </cdr:to>
    <cdr:sp macro="" textlink="">
      <cdr:nvSpPr>
        <cdr:cNvPr id="2" name="TextBox 1"/>
        <cdr:cNvSpPr txBox="1"/>
      </cdr:nvSpPr>
      <cdr:spPr>
        <a:xfrm xmlns:a="http://schemas.openxmlformats.org/drawingml/2006/main">
          <a:off x="963808" y="1482946"/>
          <a:ext cx="1156132" cy="23963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fr-BE" sz="1100" dirty="0"/>
            <a:t>1.1 </a:t>
          </a:r>
          <a:r>
            <a:rPr lang="fr-BE" sz="1100" dirty="0" err="1"/>
            <a:t>Mio</a:t>
          </a:r>
          <a:r>
            <a:rPr lang="fr-BE" sz="1100" dirty="0"/>
            <a:t>. tonnes</a:t>
          </a:r>
        </a:p>
      </cdr:txBody>
    </cdr:sp>
  </cdr:relSizeAnchor>
  <cdr:relSizeAnchor xmlns:cdr="http://schemas.openxmlformats.org/drawingml/2006/chartDrawing">
    <cdr:from>
      <cdr:x>0.01748</cdr:x>
      <cdr:y>0.9089</cdr:y>
    </cdr:from>
    <cdr:to>
      <cdr:x>0.35224</cdr:x>
      <cdr:y>0.97469</cdr:y>
    </cdr:to>
    <cdr:sp macro="" textlink="">
      <cdr:nvSpPr>
        <cdr:cNvPr id="3" name="TextBox 2"/>
        <cdr:cNvSpPr txBox="1"/>
      </cdr:nvSpPr>
      <cdr:spPr>
        <a:xfrm xmlns:a="http://schemas.openxmlformats.org/drawingml/2006/main">
          <a:off x="86910" y="3114662"/>
          <a:ext cx="1665689" cy="219087"/>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fr-BE" sz="1100"/>
            <a:t>EU28+CH+Serbia+NO+TR</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EDECE93-3FC1-4D76-B1CF-EC0C427BABA8}" type="datetimeFigureOut">
              <a:rPr lang="fr-BE" smtClean="0"/>
              <a:t>24-05-18</a:t>
            </a:fld>
            <a:endParaRPr lang="fr-BE"/>
          </a:p>
        </p:txBody>
      </p:sp>
      <p:sp>
        <p:nvSpPr>
          <p:cNvPr id="4" name="Slide Image Placeholder 3"/>
          <p:cNvSpPr>
            <a:spLocks noGrp="1" noRot="1" noChangeAspect="1"/>
          </p:cNvSpPr>
          <p:nvPr>
            <p:ph type="sldImg" idx="2"/>
          </p:nvPr>
        </p:nvSpPr>
        <p:spPr>
          <a:xfrm>
            <a:off x="981075" y="1241425"/>
            <a:ext cx="4835525" cy="3349625"/>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49292BF-1265-4975-B01E-206E29286A21}" type="slidenum">
              <a:rPr lang="fr-BE" smtClean="0"/>
              <a:t>‹#›</a:t>
            </a:fld>
            <a:endParaRPr lang="fr-BE"/>
          </a:p>
        </p:txBody>
      </p:sp>
    </p:spTree>
    <p:extLst>
      <p:ext uri="{BB962C8B-B14F-4D97-AF65-F5344CB8AC3E}">
        <p14:creationId xmlns:p14="http://schemas.microsoft.com/office/powerpoint/2010/main" val="4114115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3 new EPR countries: </a:t>
            </a:r>
          </a:p>
          <a:p>
            <a:r>
              <a:rPr lang="fr-BE" dirty="0"/>
              <a:t>- 2016 – SK &amp; CZ </a:t>
            </a:r>
            <a:r>
              <a:rPr lang="fr-BE" dirty="0" err="1"/>
              <a:t>Republic</a:t>
            </a:r>
            <a:br>
              <a:rPr lang="fr-BE" dirty="0"/>
            </a:br>
            <a:r>
              <a:rPr lang="fr-BE" dirty="0"/>
              <a:t>-</a:t>
            </a:r>
            <a:r>
              <a:rPr lang="fr-BE" baseline="0" dirty="0"/>
              <a:t> 2017 – Ireland (</a:t>
            </a:r>
            <a:r>
              <a:rPr lang="fr-BE" baseline="0" dirty="0" err="1"/>
              <a:t>limited</a:t>
            </a:r>
            <a:r>
              <a:rPr lang="fr-BE" baseline="0" dirty="0"/>
              <a:t> scope – PC tyre &amp; </a:t>
            </a:r>
            <a:r>
              <a:rPr lang="fr-BE" baseline="0" dirty="0" err="1"/>
              <a:t>motorcycles</a:t>
            </a:r>
            <a:r>
              <a:rPr lang="fr-BE" baseline="0" dirty="0"/>
              <a:t>)</a:t>
            </a:r>
            <a:br>
              <a:rPr lang="fr-BE" baseline="0" dirty="0"/>
            </a:br>
            <a:r>
              <a:rPr lang="fr-BE" baseline="0" dirty="0"/>
              <a:t>- discussions </a:t>
            </a:r>
            <a:r>
              <a:rPr lang="fr-BE" baseline="0" dirty="0" err="1"/>
              <a:t>kicked</a:t>
            </a:r>
            <a:r>
              <a:rPr lang="fr-BE" baseline="0" dirty="0"/>
              <a:t> off in 2018 at UK </a:t>
            </a:r>
            <a:r>
              <a:rPr lang="fr-BE" baseline="0" dirty="0" err="1"/>
              <a:t>level</a:t>
            </a:r>
            <a:r>
              <a:rPr lang="fr-BE" baseline="0" dirty="0"/>
              <a:t> (</a:t>
            </a:r>
            <a:r>
              <a:rPr lang="fr-BE" baseline="0" dirty="0" err="1"/>
              <a:t>exploratory</a:t>
            </a:r>
            <a:r>
              <a:rPr lang="fr-BE" baseline="0" dirty="0"/>
              <a:t> phase)</a:t>
            </a:r>
            <a:endParaRPr lang="fr-BE" dirty="0"/>
          </a:p>
          <a:p>
            <a:endParaRPr lang="fr-BE" dirty="0"/>
          </a:p>
        </p:txBody>
      </p:sp>
      <p:sp>
        <p:nvSpPr>
          <p:cNvPr id="4" name="Slide Number Placeholder 3"/>
          <p:cNvSpPr>
            <a:spLocks noGrp="1"/>
          </p:cNvSpPr>
          <p:nvPr>
            <p:ph type="sldNum" sz="quarter" idx="10"/>
          </p:nvPr>
        </p:nvSpPr>
        <p:spPr/>
        <p:txBody>
          <a:bodyPr/>
          <a:lstStyle/>
          <a:p>
            <a:fld id="{749292BF-1265-4975-B01E-206E29286A21}" type="slidenum">
              <a:rPr lang="fr-BE" smtClean="0"/>
              <a:t>4</a:t>
            </a:fld>
            <a:endParaRPr lang="fr-BE"/>
          </a:p>
        </p:txBody>
      </p:sp>
    </p:spTree>
    <p:extLst>
      <p:ext uri="{BB962C8B-B14F-4D97-AF65-F5344CB8AC3E}">
        <p14:creationId xmlns:p14="http://schemas.microsoft.com/office/powerpoint/2010/main" val="3707739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ABC3742C-28C1-4CEA-9F93-45113489F88D}" type="slidenum">
              <a:rPr lang="es-ES_tradnl" smtClean="0"/>
              <a:pPr/>
              <a:t>17</a:t>
            </a:fld>
            <a:endParaRPr lang="es-ES_tradnl"/>
          </a:p>
        </p:txBody>
      </p:sp>
      <p:sp>
        <p:nvSpPr>
          <p:cNvPr id="53251" name="Rectangle 2"/>
          <p:cNvSpPr>
            <a:spLocks noGrp="1" noRot="1" noChangeAspect="1" noChangeArrowheads="1" noTextEdit="1"/>
          </p:cNvSpPr>
          <p:nvPr>
            <p:ph type="sldImg"/>
          </p:nvPr>
        </p:nvSpPr>
        <p:spPr>
          <a:xfrm>
            <a:off x="396875" y="806450"/>
            <a:ext cx="5818188" cy="4027488"/>
          </a:xfrm>
          <a:prstGeom prst="rect">
            <a:avLst/>
          </a:prstGeom>
          <a:ln/>
        </p:spPr>
      </p:sp>
      <p:sp>
        <p:nvSpPr>
          <p:cNvPr id="53252" name="Rectangle 3"/>
          <p:cNvSpPr>
            <a:spLocks noGrp="1" noChangeArrowheads="1"/>
          </p:cNvSpPr>
          <p:nvPr>
            <p:ph type="body" idx="1"/>
          </p:nvPr>
        </p:nvSpPr>
        <p:spPr>
          <a:xfrm>
            <a:off x="660735" y="5102871"/>
            <a:ext cx="5288957" cy="4834840"/>
          </a:xfrm>
          <a:noFill/>
          <a:ln/>
        </p:spPr>
        <p:txBody>
          <a:bodyPr/>
          <a:lstStyle/>
          <a:p>
            <a:pPr eaLnBrk="1" hangingPunct="1"/>
            <a:endParaRPr lang="es-ES" dirty="0"/>
          </a:p>
        </p:txBody>
      </p:sp>
    </p:spTree>
    <p:extLst>
      <p:ext uri="{BB962C8B-B14F-4D97-AF65-F5344CB8AC3E}">
        <p14:creationId xmlns:p14="http://schemas.microsoft.com/office/powerpoint/2010/main" val="1891485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4813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fr-BE"/>
              <a:t>Présentation d’images sans Titres</a:t>
            </a:r>
          </a:p>
        </p:txBody>
      </p:sp>
      <p:sp>
        <p:nvSpPr>
          <p:cNvPr id="4" name="Espace réservé du numéro de diapositive 3"/>
          <p:cNvSpPr>
            <a:spLocks noGrp="1"/>
          </p:cNvSpPr>
          <p:nvPr>
            <p:ph type="sldNum" sz="quarter" idx="5"/>
          </p:nvPr>
        </p:nvSpPr>
        <p:spPr/>
        <p:txBody>
          <a:bodyPr/>
          <a:lstStyle/>
          <a:p>
            <a:pPr>
              <a:defRPr/>
            </a:pPr>
            <a:fld id="{2854A679-B09B-4053-8D22-992F0EA953F6}" type="slidenum">
              <a:rPr lang="fr-BE" smtClean="0"/>
              <a:pPr>
                <a:defRPr/>
              </a:pPr>
              <a:t>18</a:t>
            </a:fld>
            <a:endParaRPr lang="fr-BE"/>
          </a:p>
        </p:txBody>
      </p:sp>
    </p:spTree>
    <p:extLst>
      <p:ext uri="{BB962C8B-B14F-4D97-AF65-F5344CB8AC3E}">
        <p14:creationId xmlns:p14="http://schemas.microsoft.com/office/powerpoint/2010/main" val="2311733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4403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fr-BE"/>
              <a:t>Présentation d’images sans Titres</a:t>
            </a:r>
          </a:p>
        </p:txBody>
      </p:sp>
      <p:sp>
        <p:nvSpPr>
          <p:cNvPr id="4" name="Espace réservé du numéro de diapositive 3"/>
          <p:cNvSpPr>
            <a:spLocks noGrp="1"/>
          </p:cNvSpPr>
          <p:nvPr>
            <p:ph type="sldNum" sz="quarter" idx="5"/>
          </p:nvPr>
        </p:nvSpPr>
        <p:spPr/>
        <p:txBody>
          <a:bodyPr/>
          <a:lstStyle/>
          <a:p>
            <a:pPr>
              <a:defRPr/>
            </a:pPr>
            <a:fld id="{607AD738-12E3-4703-A0E6-FDC3ACEC36D6}" type="slidenum">
              <a:rPr lang="fr-BE" smtClean="0"/>
              <a:pPr>
                <a:defRPr/>
              </a:pPr>
              <a:t>19</a:t>
            </a:fld>
            <a:endParaRPr lang="fr-BE"/>
          </a:p>
        </p:txBody>
      </p:sp>
    </p:spTree>
    <p:extLst>
      <p:ext uri="{BB962C8B-B14F-4D97-AF65-F5344CB8AC3E}">
        <p14:creationId xmlns:p14="http://schemas.microsoft.com/office/powerpoint/2010/main" val="3995883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4403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fr-BE"/>
              <a:t>Présentation d’images sans Titres</a:t>
            </a:r>
          </a:p>
        </p:txBody>
      </p:sp>
      <p:sp>
        <p:nvSpPr>
          <p:cNvPr id="4" name="Espace réservé du numéro de diapositive 3"/>
          <p:cNvSpPr>
            <a:spLocks noGrp="1"/>
          </p:cNvSpPr>
          <p:nvPr>
            <p:ph type="sldNum" sz="quarter" idx="5"/>
          </p:nvPr>
        </p:nvSpPr>
        <p:spPr/>
        <p:txBody>
          <a:bodyPr/>
          <a:lstStyle/>
          <a:p>
            <a:pPr>
              <a:defRPr/>
            </a:pPr>
            <a:fld id="{607AD738-12E3-4703-A0E6-FDC3ACEC36D6}" type="slidenum">
              <a:rPr lang="fr-BE" smtClean="0"/>
              <a:pPr>
                <a:defRPr/>
              </a:pPr>
              <a:t>20</a:t>
            </a:fld>
            <a:endParaRPr lang="fr-BE"/>
          </a:p>
        </p:txBody>
      </p:sp>
    </p:spTree>
    <p:extLst>
      <p:ext uri="{BB962C8B-B14F-4D97-AF65-F5344CB8AC3E}">
        <p14:creationId xmlns:p14="http://schemas.microsoft.com/office/powerpoint/2010/main" val="1811024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4403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fr-BE"/>
              <a:t>Présentation d’images sans Titres</a:t>
            </a:r>
          </a:p>
        </p:txBody>
      </p:sp>
      <p:sp>
        <p:nvSpPr>
          <p:cNvPr id="4" name="Espace réservé du numéro de diapositive 3"/>
          <p:cNvSpPr>
            <a:spLocks noGrp="1"/>
          </p:cNvSpPr>
          <p:nvPr>
            <p:ph type="sldNum" sz="quarter" idx="5"/>
          </p:nvPr>
        </p:nvSpPr>
        <p:spPr/>
        <p:txBody>
          <a:bodyPr/>
          <a:lstStyle/>
          <a:p>
            <a:pPr>
              <a:defRPr/>
            </a:pPr>
            <a:fld id="{607AD738-12E3-4703-A0E6-FDC3ACEC36D6}" type="slidenum">
              <a:rPr lang="fr-BE" smtClean="0"/>
              <a:pPr>
                <a:defRPr/>
              </a:pPr>
              <a:t>21</a:t>
            </a:fld>
            <a:endParaRPr lang="fr-BE"/>
          </a:p>
        </p:txBody>
      </p:sp>
    </p:spTree>
    <p:extLst>
      <p:ext uri="{BB962C8B-B14F-4D97-AF65-F5344CB8AC3E}">
        <p14:creationId xmlns:p14="http://schemas.microsoft.com/office/powerpoint/2010/main" val="1431519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4403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fr-BE"/>
              <a:t>Présentation d’images sans Titres</a:t>
            </a:r>
          </a:p>
        </p:txBody>
      </p:sp>
      <p:sp>
        <p:nvSpPr>
          <p:cNvPr id="4" name="Espace réservé du numéro de diapositive 3"/>
          <p:cNvSpPr>
            <a:spLocks noGrp="1"/>
          </p:cNvSpPr>
          <p:nvPr>
            <p:ph type="sldNum" sz="quarter" idx="5"/>
          </p:nvPr>
        </p:nvSpPr>
        <p:spPr/>
        <p:txBody>
          <a:bodyPr/>
          <a:lstStyle/>
          <a:p>
            <a:pPr>
              <a:defRPr/>
            </a:pPr>
            <a:fld id="{607AD738-12E3-4703-A0E6-FDC3ACEC36D6}" type="slidenum">
              <a:rPr lang="fr-BE" smtClean="0"/>
              <a:pPr>
                <a:defRPr/>
              </a:pPr>
              <a:t>22</a:t>
            </a:fld>
            <a:endParaRPr lang="fr-BE"/>
          </a:p>
        </p:txBody>
      </p:sp>
    </p:spTree>
    <p:extLst>
      <p:ext uri="{BB962C8B-B14F-4D97-AF65-F5344CB8AC3E}">
        <p14:creationId xmlns:p14="http://schemas.microsoft.com/office/powerpoint/2010/main" val="1816584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ABC3742C-28C1-4CEA-9F93-45113489F88D}" type="slidenum">
              <a:rPr lang="es-ES_tradnl" smtClean="0"/>
              <a:pPr/>
              <a:t>23</a:t>
            </a:fld>
            <a:endParaRPr lang="es-ES_tradnl"/>
          </a:p>
        </p:txBody>
      </p:sp>
      <p:sp>
        <p:nvSpPr>
          <p:cNvPr id="53251" name="Rectangle 2"/>
          <p:cNvSpPr>
            <a:spLocks noGrp="1" noRot="1" noChangeAspect="1" noChangeArrowheads="1" noTextEdit="1"/>
          </p:cNvSpPr>
          <p:nvPr>
            <p:ph type="sldImg"/>
          </p:nvPr>
        </p:nvSpPr>
        <p:spPr>
          <a:xfrm>
            <a:off x="396875" y="806450"/>
            <a:ext cx="5818188" cy="4027488"/>
          </a:xfrm>
          <a:prstGeom prst="rect">
            <a:avLst/>
          </a:prstGeom>
          <a:ln/>
        </p:spPr>
      </p:sp>
      <p:sp>
        <p:nvSpPr>
          <p:cNvPr id="53252" name="Rectangle 3"/>
          <p:cNvSpPr>
            <a:spLocks noGrp="1" noChangeArrowheads="1"/>
          </p:cNvSpPr>
          <p:nvPr>
            <p:ph type="body" idx="1"/>
          </p:nvPr>
        </p:nvSpPr>
        <p:spPr>
          <a:xfrm>
            <a:off x="660735" y="5102871"/>
            <a:ext cx="5288957" cy="4834840"/>
          </a:xfrm>
          <a:noFill/>
          <a:ln/>
        </p:spPr>
        <p:txBody>
          <a:bodyPr/>
          <a:lstStyle/>
          <a:p>
            <a:pPr eaLnBrk="1" hangingPunct="1"/>
            <a:endParaRPr lang="es-ES" dirty="0"/>
          </a:p>
        </p:txBody>
      </p:sp>
    </p:spTree>
    <p:extLst>
      <p:ext uri="{BB962C8B-B14F-4D97-AF65-F5344CB8AC3E}">
        <p14:creationId xmlns:p14="http://schemas.microsoft.com/office/powerpoint/2010/main" val="979455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4403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fr-BE"/>
              <a:t>Présentation d’images sans Titres</a:t>
            </a:r>
          </a:p>
        </p:txBody>
      </p:sp>
      <p:sp>
        <p:nvSpPr>
          <p:cNvPr id="4" name="Espace réservé du numéro de diapositive 3"/>
          <p:cNvSpPr>
            <a:spLocks noGrp="1"/>
          </p:cNvSpPr>
          <p:nvPr>
            <p:ph type="sldNum" sz="quarter" idx="5"/>
          </p:nvPr>
        </p:nvSpPr>
        <p:spPr/>
        <p:txBody>
          <a:bodyPr/>
          <a:lstStyle/>
          <a:p>
            <a:pPr>
              <a:defRPr/>
            </a:pPr>
            <a:fld id="{607AD738-12E3-4703-A0E6-FDC3ACEC36D6}" type="slidenum">
              <a:rPr lang="fr-BE" smtClean="0"/>
              <a:pPr>
                <a:defRPr/>
              </a:pPr>
              <a:t>6</a:t>
            </a:fld>
            <a:endParaRPr lang="fr-BE"/>
          </a:p>
        </p:txBody>
      </p:sp>
    </p:spTree>
    <p:extLst>
      <p:ext uri="{BB962C8B-B14F-4D97-AF65-F5344CB8AC3E}">
        <p14:creationId xmlns:p14="http://schemas.microsoft.com/office/powerpoint/2010/main" val="2300382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4403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fr-BE"/>
              <a:t>Présentation d’images sans Titres</a:t>
            </a:r>
          </a:p>
        </p:txBody>
      </p:sp>
      <p:sp>
        <p:nvSpPr>
          <p:cNvPr id="4" name="Espace réservé du numéro de diapositive 3"/>
          <p:cNvSpPr>
            <a:spLocks noGrp="1"/>
          </p:cNvSpPr>
          <p:nvPr>
            <p:ph type="sldNum" sz="quarter" idx="5"/>
          </p:nvPr>
        </p:nvSpPr>
        <p:spPr/>
        <p:txBody>
          <a:bodyPr/>
          <a:lstStyle/>
          <a:p>
            <a:pPr>
              <a:defRPr/>
            </a:pPr>
            <a:fld id="{607AD738-12E3-4703-A0E6-FDC3ACEC36D6}" type="slidenum">
              <a:rPr lang="fr-BE" smtClean="0"/>
              <a:pPr>
                <a:defRPr/>
              </a:pPr>
              <a:t>9</a:t>
            </a:fld>
            <a:endParaRPr lang="fr-BE"/>
          </a:p>
        </p:txBody>
      </p:sp>
    </p:spTree>
    <p:extLst>
      <p:ext uri="{BB962C8B-B14F-4D97-AF65-F5344CB8AC3E}">
        <p14:creationId xmlns:p14="http://schemas.microsoft.com/office/powerpoint/2010/main" val="16661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4403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fr-BE"/>
              <a:t>Présentation d’images sans Titres</a:t>
            </a:r>
          </a:p>
        </p:txBody>
      </p:sp>
      <p:sp>
        <p:nvSpPr>
          <p:cNvPr id="4" name="Espace réservé du numéro de diapositive 3"/>
          <p:cNvSpPr>
            <a:spLocks noGrp="1"/>
          </p:cNvSpPr>
          <p:nvPr>
            <p:ph type="sldNum" sz="quarter" idx="5"/>
          </p:nvPr>
        </p:nvSpPr>
        <p:spPr/>
        <p:txBody>
          <a:bodyPr/>
          <a:lstStyle/>
          <a:p>
            <a:pPr>
              <a:defRPr/>
            </a:pPr>
            <a:fld id="{607AD738-12E3-4703-A0E6-FDC3ACEC36D6}" type="slidenum">
              <a:rPr lang="fr-BE" smtClean="0"/>
              <a:pPr>
                <a:defRPr/>
              </a:pPr>
              <a:t>10</a:t>
            </a:fld>
            <a:endParaRPr lang="fr-BE"/>
          </a:p>
        </p:txBody>
      </p:sp>
    </p:spTree>
    <p:extLst>
      <p:ext uri="{BB962C8B-B14F-4D97-AF65-F5344CB8AC3E}">
        <p14:creationId xmlns:p14="http://schemas.microsoft.com/office/powerpoint/2010/main" val="2241926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4403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fr-BE"/>
              <a:t>Présentation d’images sans Titres</a:t>
            </a:r>
          </a:p>
        </p:txBody>
      </p:sp>
      <p:sp>
        <p:nvSpPr>
          <p:cNvPr id="4" name="Espace réservé du numéro de diapositive 3"/>
          <p:cNvSpPr>
            <a:spLocks noGrp="1"/>
          </p:cNvSpPr>
          <p:nvPr>
            <p:ph type="sldNum" sz="quarter" idx="5"/>
          </p:nvPr>
        </p:nvSpPr>
        <p:spPr/>
        <p:txBody>
          <a:bodyPr/>
          <a:lstStyle/>
          <a:p>
            <a:pPr>
              <a:defRPr/>
            </a:pPr>
            <a:fld id="{607AD738-12E3-4703-A0E6-FDC3ACEC36D6}" type="slidenum">
              <a:rPr lang="fr-BE" smtClean="0"/>
              <a:pPr>
                <a:defRPr/>
              </a:pPr>
              <a:t>11</a:t>
            </a:fld>
            <a:endParaRPr lang="fr-BE"/>
          </a:p>
        </p:txBody>
      </p:sp>
    </p:spTree>
    <p:extLst>
      <p:ext uri="{BB962C8B-B14F-4D97-AF65-F5344CB8AC3E}">
        <p14:creationId xmlns:p14="http://schemas.microsoft.com/office/powerpoint/2010/main" val="3874079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4403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fr-BE"/>
              <a:t>Présentation d’images sans Titres</a:t>
            </a:r>
          </a:p>
        </p:txBody>
      </p:sp>
      <p:sp>
        <p:nvSpPr>
          <p:cNvPr id="4" name="Espace réservé du numéro de diapositive 3"/>
          <p:cNvSpPr>
            <a:spLocks noGrp="1"/>
          </p:cNvSpPr>
          <p:nvPr>
            <p:ph type="sldNum" sz="quarter" idx="5"/>
          </p:nvPr>
        </p:nvSpPr>
        <p:spPr/>
        <p:txBody>
          <a:bodyPr/>
          <a:lstStyle/>
          <a:p>
            <a:pPr>
              <a:defRPr/>
            </a:pPr>
            <a:fld id="{607AD738-12E3-4703-A0E6-FDC3ACEC36D6}" type="slidenum">
              <a:rPr lang="fr-BE" smtClean="0"/>
              <a:pPr>
                <a:defRPr/>
              </a:pPr>
              <a:t>12</a:t>
            </a:fld>
            <a:endParaRPr lang="fr-BE"/>
          </a:p>
        </p:txBody>
      </p:sp>
    </p:spTree>
    <p:extLst>
      <p:ext uri="{BB962C8B-B14F-4D97-AF65-F5344CB8AC3E}">
        <p14:creationId xmlns:p14="http://schemas.microsoft.com/office/powerpoint/2010/main" val="3456670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4403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fr-BE" dirty="0"/>
              <a:t>Présentation d’images sans Titres</a:t>
            </a:r>
          </a:p>
        </p:txBody>
      </p:sp>
      <p:sp>
        <p:nvSpPr>
          <p:cNvPr id="4" name="Espace réservé du numéro de diapositive 3"/>
          <p:cNvSpPr>
            <a:spLocks noGrp="1"/>
          </p:cNvSpPr>
          <p:nvPr>
            <p:ph type="sldNum" sz="quarter" idx="5"/>
          </p:nvPr>
        </p:nvSpPr>
        <p:spPr/>
        <p:txBody>
          <a:bodyPr/>
          <a:lstStyle/>
          <a:p>
            <a:pPr>
              <a:defRPr/>
            </a:pPr>
            <a:fld id="{607AD738-12E3-4703-A0E6-FDC3ACEC36D6}" type="slidenum">
              <a:rPr lang="fr-BE" smtClean="0"/>
              <a:pPr>
                <a:defRPr/>
              </a:pPr>
              <a:t>13</a:t>
            </a:fld>
            <a:endParaRPr lang="fr-BE"/>
          </a:p>
        </p:txBody>
      </p:sp>
    </p:spTree>
    <p:extLst>
      <p:ext uri="{BB962C8B-B14F-4D97-AF65-F5344CB8AC3E}">
        <p14:creationId xmlns:p14="http://schemas.microsoft.com/office/powerpoint/2010/main" val="3545241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4403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BE" sz="1200" b="1" dirty="0"/>
              <a:t>Restrictions of use (</a:t>
            </a:r>
            <a:r>
              <a:rPr lang="fr-BE" sz="1200" b="1" dirty="0" err="1"/>
              <a:t>whole</a:t>
            </a:r>
            <a:r>
              <a:rPr lang="fr-BE" sz="1200" b="1" dirty="0"/>
              <a:t> &amp; </a:t>
            </a:r>
            <a:r>
              <a:rPr lang="fr-BE" sz="1200" b="1" dirty="0" err="1"/>
              <a:t>shreds</a:t>
            </a:r>
            <a:r>
              <a:rPr lang="fr-BE" sz="1200" b="1" dirty="0"/>
              <a:t>)</a:t>
            </a:r>
          </a:p>
          <a:p>
            <a:pPr marL="285750" indent="-285750">
              <a:buFont typeface="Arial" panose="020B0604020202020204" pitchFamily="34" charset="0"/>
              <a:buChar char="•"/>
            </a:pPr>
            <a:r>
              <a:rPr lang="fr-BE" sz="1200" dirty="0"/>
              <a:t>SF / </a:t>
            </a:r>
            <a:r>
              <a:rPr lang="en-US" sz="1200" dirty="0"/>
              <a:t>prohibits use of the ELTs in landfill internal structures as from 1/1/2016 (Decree on Landfills 331/2013)</a:t>
            </a:r>
          </a:p>
          <a:p>
            <a:pPr marL="285750" indent="-285750">
              <a:buFont typeface="Arial" panose="020B0604020202020204" pitchFamily="34" charset="0"/>
              <a:buChar char="•"/>
            </a:pPr>
            <a:r>
              <a:rPr lang="en-US" sz="1200" dirty="0"/>
              <a:t>IT / use of whole or shredded tyres for road embankments is forbidden + other restrictions</a:t>
            </a:r>
          </a:p>
          <a:p>
            <a:pPr marL="285750" indent="-285750">
              <a:buFont typeface="Arial" panose="020B0604020202020204" pitchFamily="34" charset="0"/>
              <a:buChar char="•"/>
            </a:pPr>
            <a:r>
              <a:rPr lang="en-US" sz="1200" dirty="0"/>
              <a:t>DE / total ban of civil engineering in land sites</a:t>
            </a:r>
          </a:p>
          <a:p>
            <a:pPr marL="285750" indent="-285750">
              <a:buFont typeface="Arial" panose="020B0604020202020204" pitchFamily="34" charset="0"/>
              <a:buChar char="•"/>
            </a:pPr>
            <a:r>
              <a:rPr lang="en-US" sz="1200" dirty="0"/>
              <a:t>BE / forbidden in drainage basins </a:t>
            </a:r>
          </a:p>
          <a:p>
            <a:pPr marL="285750" indent="-285750">
              <a:buFont typeface="Arial" panose="020B0604020202020204" pitchFamily="34" charset="0"/>
              <a:buChar char="•"/>
            </a:pPr>
            <a:r>
              <a:rPr lang="en-US" sz="1200" dirty="0"/>
              <a:t>TR / backfilling is prohibited</a:t>
            </a:r>
            <a:br>
              <a:rPr lang="en-US" sz="1200" dirty="0"/>
            </a:br>
            <a:endParaRPr lang="en-US" sz="1200" dirty="0"/>
          </a:p>
          <a:p>
            <a:pPr marL="285750" indent="-285750">
              <a:buFont typeface="Arial" panose="020B0604020202020204" pitchFamily="34" charset="0"/>
              <a:buChar char="•"/>
            </a:pPr>
            <a:r>
              <a:rPr lang="en-US" sz="1200" dirty="0"/>
              <a:t>UK / use of </a:t>
            </a:r>
            <a:r>
              <a:rPr lang="en-US" sz="1200" u="sng" dirty="0"/>
              <a:t>tyre bales </a:t>
            </a:r>
            <a:r>
              <a:rPr lang="en-US" sz="1200" dirty="0"/>
              <a:t>in civil engineering projects and landfill infrastructure works is strictly regulated (RPS 085)</a:t>
            </a:r>
          </a:p>
          <a:p>
            <a:endParaRPr lang="en-US" sz="1200" dirty="0"/>
          </a:p>
          <a:p>
            <a:r>
              <a:rPr lang="en-US" sz="1200" b="1" dirty="0"/>
              <a:t>Elsewhere</a:t>
            </a:r>
          </a:p>
          <a:p>
            <a:pPr marL="171450" indent="-171450">
              <a:buFont typeface="Arial" panose="020B0604020202020204" pitchFamily="34" charset="0"/>
              <a:buChar char="•"/>
            </a:pPr>
            <a:r>
              <a:rPr lang="en-US" sz="1200" dirty="0"/>
              <a:t>No known restriction</a:t>
            </a:r>
            <a:endParaRPr lang="fr-BE" sz="1200" dirty="0"/>
          </a:p>
        </p:txBody>
      </p:sp>
      <p:sp>
        <p:nvSpPr>
          <p:cNvPr id="4" name="Espace réservé du numéro de diapositive 3"/>
          <p:cNvSpPr>
            <a:spLocks noGrp="1"/>
          </p:cNvSpPr>
          <p:nvPr>
            <p:ph type="sldNum" sz="quarter" idx="5"/>
          </p:nvPr>
        </p:nvSpPr>
        <p:spPr/>
        <p:txBody>
          <a:bodyPr/>
          <a:lstStyle/>
          <a:p>
            <a:pPr>
              <a:defRPr/>
            </a:pPr>
            <a:fld id="{607AD738-12E3-4703-A0E6-FDC3ACEC36D6}" type="slidenum">
              <a:rPr lang="fr-BE" smtClean="0"/>
              <a:pPr>
                <a:defRPr/>
              </a:pPr>
              <a:t>14</a:t>
            </a:fld>
            <a:endParaRPr lang="fr-BE"/>
          </a:p>
        </p:txBody>
      </p:sp>
    </p:spTree>
    <p:extLst>
      <p:ext uri="{BB962C8B-B14F-4D97-AF65-F5344CB8AC3E}">
        <p14:creationId xmlns:p14="http://schemas.microsoft.com/office/powerpoint/2010/main" val="2767816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4403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fr-BE"/>
              <a:t>Présentation d’images sans Titres</a:t>
            </a:r>
          </a:p>
        </p:txBody>
      </p:sp>
      <p:sp>
        <p:nvSpPr>
          <p:cNvPr id="4" name="Espace réservé du numéro de diapositive 3"/>
          <p:cNvSpPr>
            <a:spLocks noGrp="1"/>
          </p:cNvSpPr>
          <p:nvPr>
            <p:ph type="sldNum" sz="quarter" idx="5"/>
          </p:nvPr>
        </p:nvSpPr>
        <p:spPr/>
        <p:txBody>
          <a:bodyPr/>
          <a:lstStyle/>
          <a:p>
            <a:pPr>
              <a:defRPr/>
            </a:pPr>
            <a:fld id="{607AD738-12E3-4703-A0E6-FDC3ACEC36D6}" type="slidenum">
              <a:rPr lang="fr-BE" smtClean="0"/>
              <a:pPr>
                <a:defRPr/>
              </a:pPr>
              <a:t>15</a:t>
            </a:fld>
            <a:endParaRPr lang="fr-BE"/>
          </a:p>
        </p:txBody>
      </p:sp>
    </p:spTree>
    <p:extLst>
      <p:ext uri="{BB962C8B-B14F-4D97-AF65-F5344CB8AC3E}">
        <p14:creationId xmlns:p14="http://schemas.microsoft.com/office/powerpoint/2010/main" val="32272689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8.emf"/><Relationship Id="rId4" Type="http://schemas.openxmlformats.org/officeDocument/2006/relationships/image" Target="../media/image7.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stretch>
            <a:fillRect/>
          </a:stretch>
        </p:blipFill>
        <p:spPr>
          <a:xfrm>
            <a:off x="5929078" y="0"/>
            <a:ext cx="3711388" cy="6858000"/>
          </a:xfrm>
          <a:prstGeom prst="rect">
            <a:avLst/>
          </a:prstGeom>
        </p:spPr>
      </p:pic>
      <p:sp>
        <p:nvSpPr>
          <p:cNvPr id="10" name="Espace réservé du contenu 9"/>
          <p:cNvSpPr>
            <a:spLocks noGrp="1"/>
          </p:cNvSpPr>
          <p:nvPr>
            <p:ph sz="quarter" idx="10" hasCustomPrompt="1"/>
          </p:nvPr>
        </p:nvSpPr>
        <p:spPr>
          <a:xfrm>
            <a:off x="116057" y="1060061"/>
            <a:ext cx="4335462" cy="815742"/>
          </a:xfrm>
          <a:prstGeom prst="rect">
            <a:avLst/>
          </a:prstGeom>
        </p:spPr>
        <p:txBody>
          <a:bodyPr vert="horz"/>
          <a:lstStyle>
            <a:lvl1pPr marL="0" indent="0">
              <a:buNone/>
              <a:defRPr sz="5600" b="0" i="0">
                <a:solidFill>
                  <a:srgbClr val="192A4D"/>
                </a:solidFill>
                <a:latin typeface="Montserrat Medium"/>
                <a:cs typeface="Montserrat Medium"/>
              </a:defRPr>
            </a:lvl1pPr>
          </a:lstStyle>
          <a:p>
            <a:pPr lvl="0"/>
            <a:r>
              <a:rPr lang="nl-BE" dirty="0"/>
              <a:t>TITLE</a:t>
            </a:r>
          </a:p>
        </p:txBody>
      </p:sp>
      <p:sp>
        <p:nvSpPr>
          <p:cNvPr id="12" name="Espace réservé du contenu 11"/>
          <p:cNvSpPr>
            <a:spLocks noGrp="1"/>
          </p:cNvSpPr>
          <p:nvPr>
            <p:ph sz="quarter" idx="11" hasCustomPrompt="1"/>
          </p:nvPr>
        </p:nvSpPr>
        <p:spPr>
          <a:xfrm>
            <a:off x="121882" y="1888148"/>
            <a:ext cx="4335462" cy="61118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700" b="0" i="0">
                <a:solidFill>
                  <a:srgbClr val="192A4D"/>
                </a:solidFill>
                <a:latin typeface="Montserrat Medium"/>
                <a:cs typeface="Montserrat Medium"/>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FR" dirty="0"/>
              <a:t>DATE-PLACE</a:t>
            </a:r>
          </a:p>
          <a:p>
            <a:pPr lvl="0"/>
            <a:endParaRPr lang="fr-FR" dirty="0"/>
          </a:p>
        </p:txBody>
      </p:sp>
      <p:pic>
        <p:nvPicPr>
          <p:cNvPr id="5" name="Image 4" descr="Logo.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29693" y="2499335"/>
            <a:ext cx="2501900" cy="2501900"/>
          </a:xfrm>
          <a:prstGeom prst="ellipse">
            <a:avLst/>
          </a:prstGeom>
        </p:spPr>
      </p:pic>
    </p:spTree>
    <p:extLst>
      <p:ext uri="{BB962C8B-B14F-4D97-AF65-F5344CB8AC3E}">
        <p14:creationId xmlns:p14="http://schemas.microsoft.com/office/powerpoint/2010/main" val="1703852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2">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6196945" y="0"/>
            <a:ext cx="3446289" cy="6858000"/>
          </a:xfrm>
          <a:prstGeom prst="rect">
            <a:avLst/>
          </a:prstGeom>
        </p:spPr>
      </p:pic>
      <p:pic>
        <p:nvPicPr>
          <p:cNvPr id="8" name="Image 7"/>
          <p:cNvPicPr>
            <a:picLocks noChangeAspect="1"/>
          </p:cNvPicPr>
          <p:nvPr userDrawn="1"/>
        </p:nvPicPr>
        <p:blipFill>
          <a:blip r:embed="rId3"/>
          <a:stretch>
            <a:fillRect/>
          </a:stretch>
        </p:blipFill>
        <p:spPr>
          <a:xfrm>
            <a:off x="2431088" y="3068332"/>
            <a:ext cx="1577043" cy="1520315"/>
          </a:xfrm>
          <a:prstGeom prst="rect">
            <a:avLst/>
          </a:prstGeom>
        </p:spPr>
      </p:pic>
      <p:pic>
        <p:nvPicPr>
          <p:cNvPr id="9" name="Image 8"/>
          <p:cNvPicPr>
            <a:picLocks noChangeAspect="1"/>
          </p:cNvPicPr>
          <p:nvPr userDrawn="1"/>
        </p:nvPicPr>
        <p:blipFill>
          <a:blip r:embed="rId4"/>
          <a:stretch>
            <a:fillRect/>
          </a:stretch>
        </p:blipFill>
        <p:spPr>
          <a:xfrm>
            <a:off x="258076" y="3022950"/>
            <a:ext cx="1577043" cy="1565697"/>
          </a:xfrm>
          <a:prstGeom prst="rect">
            <a:avLst/>
          </a:prstGeom>
        </p:spPr>
      </p:pic>
      <p:pic>
        <p:nvPicPr>
          <p:cNvPr id="10" name="Image 9"/>
          <p:cNvPicPr>
            <a:picLocks noChangeAspect="1"/>
          </p:cNvPicPr>
          <p:nvPr userDrawn="1"/>
        </p:nvPicPr>
        <p:blipFill>
          <a:blip r:embed="rId5"/>
          <a:stretch>
            <a:fillRect/>
          </a:stretch>
        </p:blipFill>
        <p:spPr>
          <a:xfrm>
            <a:off x="7435428" y="3011604"/>
            <a:ext cx="1577043" cy="1577043"/>
          </a:xfrm>
          <a:prstGeom prst="rect">
            <a:avLst/>
          </a:prstGeom>
        </p:spPr>
      </p:pic>
      <p:sp>
        <p:nvSpPr>
          <p:cNvPr id="11" name="Espace réservé du contenu 9"/>
          <p:cNvSpPr>
            <a:spLocks noGrp="1"/>
          </p:cNvSpPr>
          <p:nvPr>
            <p:ph sz="quarter" idx="10" hasCustomPrompt="1"/>
          </p:nvPr>
        </p:nvSpPr>
        <p:spPr>
          <a:xfrm>
            <a:off x="116057" y="1060061"/>
            <a:ext cx="4335462" cy="815742"/>
          </a:xfrm>
          <a:prstGeom prst="rect">
            <a:avLst/>
          </a:prstGeom>
        </p:spPr>
        <p:txBody>
          <a:bodyPr vert="horz"/>
          <a:lstStyle>
            <a:lvl1pPr marL="0" indent="0">
              <a:buNone/>
              <a:defRPr sz="5600" b="0" i="0">
                <a:solidFill>
                  <a:srgbClr val="192A4D"/>
                </a:solidFill>
                <a:latin typeface="Montserrat Medium"/>
                <a:cs typeface="Montserrat Medium"/>
              </a:defRPr>
            </a:lvl1pPr>
          </a:lstStyle>
          <a:p>
            <a:pPr lvl="0"/>
            <a:r>
              <a:rPr lang="nl-BE" dirty="0"/>
              <a:t>TITLE</a:t>
            </a:r>
          </a:p>
        </p:txBody>
      </p:sp>
      <p:sp>
        <p:nvSpPr>
          <p:cNvPr id="12" name="Espace réservé du contenu 11"/>
          <p:cNvSpPr>
            <a:spLocks noGrp="1"/>
          </p:cNvSpPr>
          <p:nvPr>
            <p:ph sz="quarter" idx="11" hasCustomPrompt="1"/>
          </p:nvPr>
        </p:nvSpPr>
        <p:spPr>
          <a:xfrm>
            <a:off x="121882" y="1888148"/>
            <a:ext cx="4335462" cy="61118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700" b="0" i="0">
                <a:solidFill>
                  <a:srgbClr val="192A4D"/>
                </a:solidFill>
                <a:latin typeface="Montserrat Medium"/>
                <a:cs typeface="Montserrat Medium"/>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FR" dirty="0"/>
              <a:t>DATE-PLACE</a:t>
            </a:r>
          </a:p>
          <a:p>
            <a:pPr lvl="0"/>
            <a:endParaRPr lang="fr-FR" dirty="0"/>
          </a:p>
        </p:txBody>
      </p:sp>
      <p:pic>
        <p:nvPicPr>
          <p:cNvPr id="13" name="Image 12" descr="Logo.eps"/>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400618" y="2499335"/>
            <a:ext cx="2501900" cy="2501900"/>
          </a:xfrm>
          <a:prstGeom prst="ellipse">
            <a:avLst/>
          </a:prstGeom>
        </p:spPr>
      </p:pic>
    </p:spTree>
    <p:extLst>
      <p:ext uri="{BB962C8B-B14F-4D97-AF65-F5344CB8AC3E}">
        <p14:creationId xmlns:p14="http://schemas.microsoft.com/office/powerpoint/2010/main" val="833486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Speaker">
    <p:spTree>
      <p:nvGrpSpPr>
        <p:cNvPr id="1" name=""/>
        <p:cNvGrpSpPr/>
        <p:nvPr/>
      </p:nvGrpSpPr>
      <p:grpSpPr>
        <a:xfrm>
          <a:off x="0" y="0"/>
          <a:ext cx="0" cy="0"/>
          <a:chOff x="0" y="0"/>
          <a:chExt cx="0" cy="0"/>
        </a:xfrm>
      </p:grpSpPr>
      <p:sp>
        <p:nvSpPr>
          <p:cNvPr id="7" name="Espace réservé du contenu 9"/>
          <p:cNvSpPr>
            <a:spLocks noGrp="1"/>
          </p:cNvSpPr>
          <p:nvPr>
            <p:ph sz="quarter" idx="10" hasCustomPrompt="1"/>
          </p:nvPr>
        </p:nvSpPr>
        <p:spPr>
          <a:xfrm>
            <a:off x="361366" y="180421"/>
            <a:ext cx="7597268" cy="1736150"/>
          </a:xfrm>
          <a:prstGeom prst="rect">
            <a:avLst/>
          </a:prstGeom>
        </p:spPr>
        <p:txBody>
          <a:bodyPr vert="horz"/>
          <a:lstStyle>
            <a:lvl1pPr marL="0" indent="0">
              <a:buNone/>
              <a:defRPr sz="13200" b="0" i="0">
                <a:solidFill>
                  <a:srgbClr val="135E30"/>
                </a:solidFill>
                <a:latin typeface="Montserrat Medium"/>
                <a:cs typeface="Montserrat Medium"/>
              </a:defRPr>
            </a:lvl1pPr>
          </a:lstStyle>
          <a:p>
            <a:pPr lvl="0"/>
            <a:r>
              <a:rPr lang="nl-BE" dirty="0"/>
              <a:t>TITLE</a:t>
            </a:r>
          </a:p>
        </p:txBody>
      </p:sp>
      <p:sp>
        <p:nvSpPr>
          <p:cNvPr id="8" name="Espace réservé du contenu 11"/>
          <p:cNvSpPr>
            <a:spLocks noGrp="1"/>
          </p:cNvSpPr>
          <p:nvPr>
            <p:ph sz="quarter" idx="11" hasCustomPrompt="1"/>
          </p:nvPr>
        </p:nvSpPr>
        <p:spPr>
          <a:xfrm>
            <a:off x="361366" y="1748351"/>
            <a:ext cx="7597895" cy="1391576"/>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9400" b="0" i="0">
                <a:solidFill>
                  <a:srgbClr val="192A4D"/>
                </a:solidFill>
                <a:latin typeface="Montserrat Medium"/>
                <a:cs typeface="Montserrat Medium"/>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FR" dirty="0"/>
              <a:t>Speaker</a:t>
            </a:r>
          </a:p>
          <a:p>
            <a:pPr lvl="0"/>
            <a:endParaRPr lang="fr-FR" dirty="0"/>
          </a:p>
        </p:txBody>
      </p:sp>
    </p:spTree>
    <p:extLst>
      <p:ext uri="{BB962C8B-B14F-4D97-AF65-F5344CB8AC3E}">
        <p14:creationId xmlns:p14="http://schemas.microsoft.com/office/powerpoint/2010/main" val="18270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dy+Quote">
    <p:spTree>
      <p:nvGrpSpPr>
        <p:cNvPr id="1" name=""/>
        <p:cNvGrpSpPr/>
        <p:nvPr/>
      </p:nvGrpSpPr>
      <p:grpSpPr>
        <a:xfrm>
          <a:off x="0" y="0"/>
          <a:ext cx="0" cy="0"/>
          <a:chOff x="0" y="0"/>
          <a:chExt cx="0" cy="0"/>
        </a:xfrm>
      </p:grpSpPr>
      <p:sp>
        <p:nvSpPr>
          <p:cNvPr id="8" name="Espace réservé du contenu 7"/>
          <p:cNvSpPr>
            <a:spLocks noGrp="1"/>
          </p:cNvSpPr>
          <p:nvPr>
            <p:ph sz="quarter" idx="10" hasCustomPrompt="1"/>
          </p:nvPr>
        </p:nvSpPr>
        <p:spPr>
          <a:xfrm>
            <a:off x="693198" y="6415342"/>
            <a:ext cx="3740150" cy="284163"/>
          </a:xfrm>
          <a:prstGeom prst="rect">
            <a:avLst/>
          </a:prstGeom>
        </p:spPr>
        <p:txBody>
          <a:bodyPr vert="horz"/>
          <a:lstStyle>
            <a:lvl1pPr marL="0" indent="0">
              <a:buNone/>
              <a:defRPr sz="1400" b="0" i="0" baseline="0">
                <a:solidFill>
                  <a:srgbClr val="135E30"/>
                </a:solidFill>
                <a:latin typeface="Montserrat Medium"/>
                <a:cs typeface="Montserrat Medium"/>
              </a:defRPr>
            </a:lvl1pPr>
          </a:lstStyle>
          <a:p>
            <a:pPr lvl="0"/>
            <a:r>
              <a:rPr lang="fr-FR" dirty="0" err="1"/>
              <a:t>Title</a:t>
            </a:r>
            <a:r>
              <a:rPr lang="fr-FR" dirty="0"/>
              <a:t> - Date - Place </a:t>
            </a:r>
          </a:p>
        </p:txBody>
      </p:sp>
      <p:sp>
        <p:nvSpPr>
          <p:cNvPr id="10" name="Espace réservé du contenu 9"/>
          <p:cNvSpPr>
            <a:spLocks noGrp="1"/>
          </p:cNvSpPr>
          <p:nvPr>
            <p:ph sz="quarter" idx="11" hasCustomPrompt="1"/>
          </p:nvPr>
        </p:nvSpPr>
        <p:spPr>
          <a:xfrm>
            <a:off x="8535074" y="349534"/>
            <a:ext cx="483923" cy="454701"/>
          </a:xfrm>
          <a:prstGeom prst="rect">
            <a:avLst/>
          </a:prstGeom>
        </p:spPr>
        <p:txBody>
          <a:bodyPr vert="horz"/>
          <a:lstStyle>
            <a:lvl1pPr marL="0" indent="0">
              <a:buNone/>
              <a:defRPr b="0" i="0">
                <a:solidFill>
                  <a:schemeClr val="bg1"/>
                </a:solidFill>
                <a:latin typeface="Montserrat-Regular"/>
                <a:cs typeface="Montserrat-Regular"/>
              </a:defRPr>
            </a:lvl1pPr>
          </a:lstStyle>
          <a:p>
            <a:pPr lvl="0"/>
            <a:r>
              <a:rPr lang="fr-FR" dirty="0"/>
              <a:t>1</a:t>
            </a:r>
          </a:p>
        </p:txBody>
      </p:sp>
      <p:sp>
        <p:nvSpPr>
          <p:cNvPr id="12" name="Espace réservé du contenu 11"/>
          <p:cNvSpPr>
            <a:spLocks noGrp="1"/>
          </p:cNvSpPr>
          <p:nvPr>
            <p:ph sz="quarter" idx="12" hasCustomPrompt="1"/>
          </p:nvPr>
        </p:nvSpPr>
        <p:spPr>
          <a:xfrm>
            <a:off x="7772058" y="110588"/>
            <a:ext cx="1939925" cy="227012"/>
          </a:xfrm>
          <a:prstGeom prst="rect">
            <a:avLst/>
          </a:prstGeom>
        </p:spPr>
        <p:txBody>
          <a:bodyPr vert="horz"/>
          <a:lstStyle>
            <a:lvl1pPr marL="0" indent="0" algn="ctr">
              <a:buNone/>
              <a:defRPr sz="900" b="0" i="0">
                <a:solidFill>
                  <a:srgbClr val="192A4D"/>
                </a:solidFill>
                <a:latin typeface="Montserrat Light"/>
                <a:cs typeface="Montserrat Light"/>
              </a:defRPr>
            </a:lvl1pPr>
          </a:lstStyle>
          <a:p>
            <a:pPr lvl="0"/>
            <a:r>
              <a:rPr lang="fr-FR" b="0" i="0" dirty="0" err="1">
                <a:latin typeface="Montserrat Light"/>
                <a:cs typeface="Montserrat Light"/>
              </a:rPr>
              <a:t>Sustainable</a:t>
            </a:r>
            <a:r>
              <a:rPr lang="fr-FR" b="0" i="0" dirty="0">
                <a:latin typeface="Montserrat Light"/>
                <a:cs typeface="Montserrat Light"/>
              </a:rPr>
              <a:t> </a:t>
            </a:r>
            <a:r>
              <a:rPr lang="fr-FR" b="0" i="0" dirty="0" err="1">
                <a:latin typeface="Montserrat Light"/>
                <a:cs typeface="Montserrat Light"/>
              </a:rPr>
              <a:t>Resources</a:t>
            </a:r>
            <a:endParaRPr lang="fr-FR" dirty="0"/>
          </a:p>
        </p:txBody>
      </p:sp>
      <p:sp>
        <p:nvSpPr>
          <p:cNvPr id="14" name="Espace réservé du contenu 13"/>
          <p:cNvSpPr>
            <a:spLocks noGrp="1"/>
          </p:cNvSpPr>
          <p:nvPr>
            <p:ph sz="quarter" idx="13" hasCustomPrompt="1"/>
          </p:nvPr>
        </p:nvSpPr>
        <p:spPr>
          <a:xfrm>
            <a:off x="383755" y="338139"/>
            <a:ext cx="7912100" cy="908506"/>
          </a:xfrm>
          <a:prstGeom prst="rect">
            <a:avLst/>
          </a:prstGeom>
        </p:spPr>
        <p:txBody>
          <a:bodyPr vert="horz"/>
          <a:lstStyle>
            <a:lvl1pPr marL="0" indent="0">
              <a:buNone/>
              <a:defRPr sz="2400" b="0" i="0">
                <a:solidFill>
                  <a:srgbClr val="192A4D"/>
                </a:solidFill>
                <a:latin typeface="Montserrat Medium"/>
                <a:cs typeface="Montserrat Medium"/>
              </a:defRPr>
            </a:lvl1pPr>
          </a:lstStyle>
          <a:p>
            <a:pPr lvl="0"/>
            <a:r>
              <a:rPr lang="fr-FR" dirty="0"/>
              <a:t>TITLE</a:t>
            </a:r>
          </a:p>
        </p:txBody>
      </p:sp>
      <p:sp>
        <p:nvSpPr>
          <p:cNvPr id="16" name="Espace réservé du contenu 15"/>
          <p:cNvSpPr>
            <a:spLocks noGrp="1"/>
          </p:cNvSpPr>
          <p:nvPr>
            <p:ph sz="quarter" idx="14" hasCustomPrompt="1"/>
          </p:nvPr>
        </p:nvSpPr>
        <p:spPr>
          <a:xfrm>
            <a:off x="384175" y="1304926"/>
            <a:ext cx="8872538" cy="2895218"/>
          </a:xfrm>
          <a:prstGeom prst="rect">
            <a:avLst/>
          </a:prstGeom>
        </p:spPr>
        <p:txBody>
          <a:bodyPr vert="horz"/>
          <a:lstStyle>
            <a:lvl1pPr marL="0" indent="0">
              <a:buNone/>
              <a:defRPr sz="1800">
                <a:solidFill>
                  <a:srgbClr val="00160A"/>
                </a:solidFill>
              </a:defRPr>
            </a:lvl1pPr>
          </a:lstStyle>
          <a:p>
            <a:pPr lvl="0"/>
            <a:r>
              <a:rPr lang="fr-FR" dirty="0"/>
              <a:t>Body</a:t>
            </a:r>
          </a:p>
        </p:txBody>
      </p:sp>
      <p:sp>
        <p:nvSpPr>
          <p:cNvPr id="17" name="Rectangle 16"/>
          <p:cNvSpPr/>
          <p:nvPr userDrawn="1"/>
        </p:nvSpPr>
        <p:spPr>
          <a:xfrm>
            <a:off x="383755" y="4363255"/>
            <a:ext cx="8872958" cy="1485487"/>
          </a:xfrm>
          <a:prstGeom prst="rect">
            <a:avLst/>
          </a:prstGeom>
          <a:solidFill>
            <a:srgbClr val="192A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Espace réservé du contenu 18"/>
          <p:cNvSpPr>
            <a:spLocks noGrp="1"/>
          </p:cNvSpPr>
          <p:nvPr>
            <p:ph sz="quarter" idx="15" hasCustomPrompt="1"/>
          </p:nvPr>
        </p:nvSpPr>
        <p:spPr>
          <a:xfrm>
            <a:off x="582613" y="4543425"/>
            <a:ext cx="8505825" cy="1130300"/>
          </a:xfrm>
          <a:prstGeom prst="rect">
            <a:avLst/>
          </a:prstGeom>
        </p:spPr>
        <p:txBody>
          <a:bodyPr vert="horz"/>
          <a:lstStyle>
            <a:lvl1pPr marL="0" indent="0">
              <a:buNone/>
              <a:defRPr sz="2400" b="0" i="0">
                <a:solidFill>
                  <a:schemeClr val="bg1"/>
                </a:solidFill>
                <a:latin typeface="Montserrat-Regular"/>
                <a:cs typeface="Montserrat-Regular"/>
              </a:defRPr>
            </a:lvl1pPr>
          </a:lstStyle>
          <a:p>
            <a:pPr lvl="0"/>
            <a:r>
              <a:rPr lang="fr-FR" dirty="0" err="1"/>
              <a:t>Quote</a:t>
            </a:r>
            <a:endParaRPr lang="fr-FR" dirty="0"/>
          </a:p>
        </p:txBody>
      </p:sp>
    </p:spTree>
    <p:extLst>
      <p:ext uri="{BB962C8B-B14F-4D97-AF65-F5344CB8AC3E}">
        <p14:creationId xmlns:p14="http://schemas.microsoft.com/office/powerpoint/2010/main" val="1858788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dy">
    <p:spTree>
      <p:nvGrpSpPr>
        <p:cNvPr id="1" name=""/>
        <p:cNvGrpSpPr/>
        <p:nvPr/>
      </p:nvGrpSpPr>
      <p:grpSpPr>
        <a:xfrm>
          <a:off x="0" y="0"/>
          <a:ext cx="0" cy="0"/>
          <a:chOff x="0" y="0"/>
          <a:chExt cx="0" cy="0"/>
        </a:xfrm>
      </p:grpSpPr>
      <p:sp>
        <p:nvSpPr>
          <p:cNvPr id="3" name="Espace réservé du contenu 7"/>
          <p:cNvSpPr>
            <a:spLocks noGrp="1"/>
          </p:cNvSpPr>
          <p:nvPr>
            <p:ph sz="quarter" idx="10" hasCustomPrompt="1"/>
          </p:nvPr>
        </p:nvSpPr>
        <p:spPr>
          <a:xfrm>
            <a:off x="693198" y="6415342"/>
            <a:ext cx="3740150" cy="284163"/>
          </a:xfrm>
          <a:prstGeom prst="rect">
            <a:avLst/>
          </a:prstGeom>
        </p:spPr>
        <p:txBody>
          <a:bodyPr vert="horz"/>
          <a:lstStyle>
            <a:lvl1pPr marL="0" indent="0">
              <a:buNone/>
              <a:defRPr sz="1400" b="0" i="0" baseline="0">
                <a:solidFill>
                  <a:srgbClr val="135E30"/>
                </a:solidFill>
                <a:latin typeface="Montserrat Medium"/>
                <a:cs typeface="Montserrat Medium"/>
              </a:defRPr>
            </a:lvl1pPr>
          </a:lstStyle>
          <a:p>
            <a:pPr lvl="0"/>
            <a:r>
              <a:rPr lang="fr-FR" dirty="0" err="1"/>
              <a:t>Title</a:t>
            </a:r>
            <a:r>
              <a:rPr lang="fr-FR" dirty="0"/>
              <a:t> - Date - Place </a:t>
            </a:r>
          </a:p>
        </p:txBody>
      </p:sp>
      <p:sp>
        <p:nvSpPr>
          <p:cNvPr id="4" name="Espace réservé du contenu 9"/>
          <p:cNvSpPr>
            <a:spLocks noGrp="1"/>
          </p:cNvSpPr>
          <p:nvPr>
            <p:ph sz="quarter" idx="11" hasCustomPrompt="1"/>
          </p:nvPr>
        </p:nvSpPr>
        <p:spPr>
          <a:xfrm>
            <a:off x="8535074" y="349534"/>
            <a:ext cx="483923" cy="454701"/>
          </a:xfrm>
          <a:prstGeom prst="rect">
            <a:avLst/>
          </a:prstGeom>
        </p:spPr>
        <p:txBody>
          <a:bodyPr vert="horz"/>
          <a:lstStyle>
            <a:lvl1pPr marL="0" indent="0">
              <a:buNone/>
              <a:defRPr b="0" i="0">
                <a:solidFill>
                  <a:schemeClr val="bg1"/>
                </a:solidFill>
                <a:latin typeface="Montserrat-Regular"/>
                <a:cs typeface="Montserrat-Regular"/>
              </a:defRPr>
            </a:lvl1pPr>
          </a:lstStyle>
          <a:p>
            <a:pPr lvl="0"/>
            <a:r>
              <a:rPr lang="fr-FR" dirty="0"/>
              <a:t>1</a:t>
            </a:r>
          </a:p>
        </p:txBody>
      </p:sp>
      <p:sp>
        <p:nvSpPr>
          <p:cNvPr id="5" name="Espace réservé du contenu 11"/>
          <p:cNvSpPr>
            <a:spLocks noGrp="1"/>
          </p:cNvSpPr>
          <p:nvPr>
            <p:ph sz="quarter" idx="12" hasCustomPrompt="1"/>
          </p:nvPr>
        </p:nvSpPr>
        <p:spPr>
          <a:xfrm>
            <a:off x="7772058" y="110588"/>
            <a:ext cx="1939925" cy="227012"/>
          </a:xfrm>
          <a:prstGeom prst="rect">
            <a:avLst/>
          </a:prstGeom>
        </p:spPr>
        <p:txBody>
          <a:bodyPr vert="horz"/>
          <a:lstStyle>
            <a:lvl1pPr marL="0" indent="0" algn="ctr">
              <a:buNone/>
              <a:defRPr sz="900" b="0" i="0">
                <a:solidFill>
                  <a:srgbClr val="192A4D"/>
                </a:solidFill>
                <a:latin typeface="Montserrat Light"/>
                <a:cs typeface="Montserrat Light"/>
              </a:defRPr>
            </a:lvl1pPr>
          </a:lstStyle>
          <a:p>
            <a:pPr lvl="0"/>
            <a:r>
              <a:rPr lang="fr-FR" b="0" i="0" dirty="0" err="1">
                <a:latin typeface="Montserrat Light"/>
                <a:cs typeface="Montserrat Light"/>
              </a:rPr>
              <a:t>Sustainable</a:t>
            </a:r>
            <a:r>
              <a:rPr lang="fr-FR" b="0" i="0" dirty="0">
                <a:latin typeface="Montserrat Light"/>
                <a:cs typeface="Montserrat Light"/>
              </a:rPr>
              <a:t> </a:t>
            </a:r>
            <a:r>
              <a:rPr lang="fr-FR" b="0" i="0" dirty="0" err="1">
                <a:latin typeface="Montserrat Light"/>
                <a:cs typeface="Montserrat Light"/>
              </a:rPr>
              <a:t>Resources</a:t>
            </a:r>
            <a:endParaRPr lang="fr-FR" dirty="0"/>
          </a:p>
        </p:txBody>
      </p:sp>
      <p:sp>
        <p:nvSpPr>
          <p:cNvPr id="6" name="Espace réservé du contenu 13"/>
          <p:cNvSpPr>
            <a:spLocks noGrp="1"/>
          </p:cNvSpPr>
          <p:nvPr>
            <p:ph sz="quarter" idx="13" hasCustomPrompt="1"/>
          </p:nvPr>
        </p:nvSpPr>
        <p:spPr>
          <a:xfrm>
            <a:off x="383755" y="338139"/>
            <a:ext cx="7912100" cy="908506"/>
          </a:xfrm>
          <a:prstGeom prst="rect">
            <a:avLst/>
          </a:prstGeom>
        </p:spPr>
        <p:txBody>
          <a:bodyPr vert="horz"/>
          <a:lstStyle>
            <a:lvl1pPr marL="0" indent="0">
              <a:buNone/>
              <a:defRPr sz="2400" b="0" i="0">
                <a:solidFill>
                  <a:srgbClr val="192A4D"/>
                </a:solidFill>
                <a:latin typeface="Montserrat Medium"/>
                <a:cs typeface="Montserrat Medium"/>
              </a:defRPr>
            </a:lvl1pPr>
          </a:lstStyle>
          <a:p>
            <a:pPr lvl="0"/>
            <a:r>
              <a:rPr lang="fr-FR" dirty="0"/>
              <a:t>TITLE</a:t>
            </a:r>
          </a:p>
        </p:txBody>
      </p:sp>
      <p:sp>
        <p:nvSpPr>
          <p:cNvPr id="7" name="Espace réservé du contenu 15"/>
          <p:cNvSpPr>
            <a:spLocks noGrp="1"/>
          </p:cNvSpPr>
          <p:nvPr>
            <p:ph sz="quarter" idx="14" hasCustomPrompt="1"/>
          </p:nvPr>
        </p:nvSpPr>
        <p:spPr>
          <a:xfrm>
            <a:off x="384175" y="1974824"/>
            <a:ext cx="8872538" cy="3763234"/>
          </a:xfrm>
          <a:prstGeom prst="rect">
            <a:avLst/>
          </a:prstGeom>
        </p:spPr>
        <p:txBody>
          <a:bodyPr vert="horz"/>
          <a:lstStyle>
            <a:lvl1pPr marL="0" indent="0">
              <a:buNone/>
              <a:defRPr sz="1800">
                <a:solidFill>
                  <a:srgbClr val="192A4D"/>
                </a:solidFill>
              </a:defRPr>
            </a:lvl1pPr>
          </a:lstStyle>
          <a:p>
            <a:pPr lvl="0"/>
            <a:r>
              <a:rPr lang="fr-FR" dirty="0"/>
              <a:t>Body</a:t>
            </a:r>
          </a:p>
        </p:txBody>
      </p:sp>
      <p:sp>
        <p:nvSpPr>
          <p:cNvPr id="10" name="Espace réservé du contenu 9"/>
          <p:cNvSpPr>
            <a:spLocks noGrp="1"/>
          </p:cNvSpPr>
          <p:nvPr>
            <p:ph sz="quarter" idx="15" hasCustomPrompt="1"/>
          </p:nvPr>
        </p:nvSpPr>
        <p:spPr>
          <a:xfrm>
            <a:off x="384175" y="1350962"/>
            <a:ext cx="8872538" cy="623861"/>
          </a:xfrm>
          <a:prstGeom prst="rect">
            <a:avLst/>
          </a:prstGeom>
        </p:spPr>
        <p:txBody>
          <a:bodyPr vert="horz"/>
          <a:lstStyle>
            <a:lvl1pPr marL="0" indent="0">
              <a:buNone/>
              <a:defRPr sz="1800" b="0" i="0">
                <a:solidFill>
                  <a:srgbClr val="135E30"/>
                </a:solidFill>
                <a:latin typeface="Montserrat-Regular"/>
                <a:cs typeface="Montserrat-Regular"/>
              </a:defRPr>
            </a:lvl1pPr>
          </a:lstStyle>
          <a:p>
            <a:pPr lvl="0"/>
            <a:r>
              <a:rPr lang="fr-FR" dirty="0"/>
              <a:t>SUBTITLE</a:t>
            </a:r>
          </a:p>
        </p:txBody>
      </p:sp>
    </p:spTree>
    <p:extLst>
      <p:ext uri="{BB962C8B-B14F-4D97-AF65-F5344CB8AC3E}">
        <p14:creationId xmlns:p14="http://schemas.microsoft.com/office/powerpoint/2010/main" val="1053484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dy+Img">
    <p:spTree>
      <p:nvGrpSpPr>
        <p:cNvPr id="1" name=""/>
        <p:cNvGrpSpPr/>
        <p:nvPr/>
      </p:nvGrpSpPr>
      <p:grpSpPr>
        <a:xfrm>
          <a:off x="0" y="0"/>
          <a:ext cx="0" cy="0"/>
          <a:chOff x="0" y="0"/>
          <a:chExt cx="0" cy="0"/>
        </a:xfrm>
      </p:grpSpPr>
      <p:sp>
        <p:nvSpPr>
          <p:cNvPr id="3" name="Espace réservé du contenu 9"/>
          <p:cNvSpPr>
            <a:spLocks noGrp="1"/>
          </p:cNvSpPr>
          <p:nvPr>
            <p:ph sz="quarter" idx="11" hasCustomPrompt="1"/>
          </p:nvPr>
        </p:nvSpPr>
        <p:spPr>
          <a:xfrm>
            <a:off x="8535074" y="349534"/>
            <a:ext cx="483923" cy="454701"/>
          </a:xfrm>
          <a:prstGeom prst="rect">
            <a:avLst/>
          </a:prstGeom>
        </p:spPr>
        <p:txBody>
          <a:bodyPr vert="horz"/>
          <a:lstStyle>
            <a:lvl1pPr marL="0" indent="0">
              <a:buNone/>
              <a:defRPr b="0" i="0">
                <a:solidFill>
                  <a:schemeClr val="bg1"/>
                </a:solidFill>
                <a:latin typeface="Montserrat-Regular"/>
                <a:cs typeface="Montserrat-Regular"/>
              </a:defRPr>
            </a:lvl1pPr>
          </a:lstStyle>
          <a:p>
            <a:pPr lvl="0"/>
            <a:r>
              <a:rPr lang="fr-FR" dirty="0"/>
              <a:t>1</a:t>
            </a:r>
          </a:p>
        </p:txBody>
      </p:sp>
      <p:sp>
        <p:nvSpPr>
          <p:cNvPr id="4" name="Espace réservé du contenu 11"/>
          <p:cNvSpPr>
            <a:spLocks noGrp="1"/>
          </p:cNvSpPr>
          <p:nvPr>
            <p:ph sz="quarter" idx="12" hasCustomPrompt="1"/>
          </p:nvPr>
        </p:nvSpPr>
        <p:spPr>
          <a:xfrm>
            <a:off x="7772058" y="110588"/>
            <a:ext cx="1939925" cy="227012"/>
          </a:xfrm>
          <a:prstGeom prst="rect">
            <a:avLst/>
          </a:prstGeom>
        </p:spPr>
        <p:txBody>
          <a:bodyPr vert="horz"/>
          <a:lstStyle>
            <a:lvl1pPr marL="0" indent="0" algn="ctr">
              <a:buNone/>
              <a:defRPr sz="900" b="0" i="0">
                <a:solidFill>
                  <a:srgbClr val="192A4D"/>
                </a:solidFill>
                <a:latin typeface="Montserrat Light"/>
                <a:cs typeface="Montserrat Light"/>
              </a:defRPr>
            </a:lvl1pPr>
          </a:lstStyle>
          <a:p>
            <a:pPr lvl="0"/>
            <a:r>
              <a:rPr lang="fr-FR" b="0" i="0" dirty="0" err="1">
                <a:latin typeface="Montserrat Light"/>
                <a:cs typeface="Montserrat Light"/>
              </a:rPr>
              <a:t>Sustainable</a:t>
            </a:r>
            <a:r>
              <a:rPr lang="fr-FR" b="0" i="0" dirty="0">
                <a:latin typeface="Montserrat Light"/>
                <a:cs typeface="Montserrat Light"/>
              </a:rPr>
              <a:t> </a:t>
            </a:r>
            <a:r>
              <a:rPr lang="fr-FR" b="0" i="0" dirty="0" err="1">
                <a:latin typeface="Montserrat Light"/>
                <a:cs typeface="Montserrat Light"/>
              </a:rPr>
              <a:t>Resources</a:t>
            </a:r>
            <a:endParaRPr lang="fr-FR" dirty="0"/>
          </a:p>
        </p:txBody>
      </p:sp>
      <p:sp>
        <p:nvSpPr>
          <p:cNvPr id="5" name="Espace réservé du contenu 13"/>
          <p:cNvSpPr>
            <a:spLocks noGrp="1"/>
          </p:cNvSpPr>
          <p:nvPr>
            <p:ph sz="quarter" idx="13" hasCustomPrompt="1"/>
          </p:nvPr>
        </p:nvSpPr>
        <p:spPr>
          <a:xfrm>
            <a:off x="383755" y="338139"/>
            <a:ext cx="7912100" cy="908506"/>
          </a:xfrm>
          <a:prstGeom prst="rect">
            <a:avLst/>
          </a:prstGeom>
        </p:spPr>
        <p:txBody>
          <a:bodyPr vert="horz"/>
          <a:lstStyle>
            <a:lvl1pPr marL="0" indent="0">
              <a:buNone/>
              <a:defRPr sz="2400" b="0" i="0">
                <a:solidFill>
                  <a:srgbClr val="192A4D"/>
                </a:solidFill>
                <a:latin typeface="Montserrat Medium"/>
                <a:cs typeface="Montserrat Medium"/>
              </a:defRPr>
            </a:lvl1pPr>
          </a:lstStyle>
          <a:p>
            <a:pPr lvl="0"/>
            <a:r>
              <a:rPr lang="fr-FR" dirty="0"/>
              <a:t>TITLE</a:t>
            </a:r>
          </a:p>
        </p:txBody>
      </p:sp>
      <p:sp>
        <p:nvSpPr>
          <p:cNvPr id="6" name="Espace réservé du contenu 9"/>
          <p:cNvSpPr>
            <a:spLocks noGrp="1"/>
          </p:cNvSpPr>
          <p:nvPr>
            <p:ph sz="quarter" idx="15" hasCustomPrompt="1"/>
          </p:nvPr>
        </p:nvSpPr>
        <p:spPr>
          <a:xfrm>
            <a:off x="384175" y="1350962"/>
            <a:ext cx="8872538" cy="833578"/>
          </a:xfrm>
          <a:prstGeom prst="rect">
            <a:avLst/>
          </a:prstGeom>
        </p:spPr>
        <p:txBody>
          <a:bodyPr vert="horz"/>
          <a:lstStyle>
            <a:lvl1pPr marL="0" indent="0">
              <a:buNone/>
              <a:defRPr sz="1800" b="0" i="0">
                <a:solidFill>
                  <a:srgbClr val="135E30"/>
                </a:solidFill>
                <a:latin typeface="Montserrat-Regular"/>
                <a:cs typeface="Montserrat-Regular"/>
              </a:defRPr>
            </a:lvl1pPr>
          </a:lstStyle>
          <a:p>
            <a:pPr lvl="0"/>
            <a:r>
              <a:rPr lang="fr-FR" dirty="0"/>
              <a:t>SUBTITLE</a:t>
            </a:r>
          </a:p>
        </p:txBody>
      </p:sp>
      <p:sp>
        <p:nvSpPr>
          <p:cNvPr id="7" name="Espace réservé du contenu 7"/>
          <p:cNvSpPr>
            <a:spLocks noGrp="1"/>
          </p:cNvSpPr>
          <p:nvPr>
            <p:ph sz="quarter" idx="10" hasCustomPrompt="1"/>
          </p:nvPr>
        </p:nvSpPr>
        <p:spPr>
          <a:xfrm>
            <a:off x="693198" y="6415342"/>
            <a:ext cx="3740150" cy="284163"/>
          </a:xfrm>
          <a:prstGeom prst="rect">
            <a:avLst/>
          </a:prstGeom>
        </p:spPr>
        <p:txBody>
          <a:bodyPr vert="horz"/>
          <a:lstStyle>
            <a:lvl1pPr marL="0" indent="0">
              <a:buNone/>
              <a:defRPr sz="1400" b="0" i="0" baseline="0">
                <a:solidFill>
                  <a:srgbClr val="135E30"/>
                </a:solidFill>
                <a:latin typeface="Montserrat Medium"/>
                <a:cs typeface="Montserrat Medium"/>
              </a:defRPr>
            </a:lvl1pPr>
          </a:lstStyle>
          <a:p>
            <a:pPr lvl="0"/>
            <a:r>
              <a:rPr lang="fr-FR" dirty="0" err="1"/>
              <a:t>Title</a:t>
            </a:r>
            <a:r>
              <a:rPr lang="fr-FR" dirty="0"/>
              <a:t> - Date - Place </a:t>
            </a:r>
          </a:p>
        </p:txBody>
      </p:sp>
      <p:sp>
        <p:nvSpPr>
          <p:cNvPr id="9" name="Espace réservé pour une image  8"/>
          <p:cNvSpPr>
            <a:spLocks noGrp="1"/>
          </p:cNvSpPr>
          <p:nvPr>
            <p:ph type="pic" sz="quarter" idx="16"/>
          </p:nvPr>
        </p:nvSpPr>
        <p:spPr>
          <a:xfrm>
            <a:off x="0" y="2184540"/>
            <a:ext cx="9256713" cy="3670160"/>
          </a:xfrm>
          <a:prstGeom prst="rect">
            <a:avLst/>
          </a:prstGeom>
        </p:spPr>
        <p:txBody>
          <a:bodyPr vert="horz"/>
          <a:lstStyle/>
          <a:p>
            <a:endParaRPr lang="fr-FR"/>
          </a:p>
        </p:txBody>
      </p:sp>
    </p:spTree>
    <p:extLst>
      <p:ext uri="{BB962C8B-B14F-4D97-AF65-F5344CB8AC3E}">
        <p14:creationId xmlns:p14="http://schemas.microsoft.com/office/powerpoint/2010/main" val="1806435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g+Img 2">
    <p:spTree>
      <p:nvGrpSpPr>
        <p:cNvPr id="1" name=""/>
        <p:cNvGrpSpPr/>
        <p:nvPr/>
      </p:nvGrpSpPr>
      <p:grpSpPr>
        <a:xfrm>
          <a:off x="0" y="0"/>
          <a:ext cx="0" cy="0"/>
          <a:chOff x="0" y="0"/>
          <a:chExt cx="0" cy="0"/>
        </a:xfrm>
      </p:grpSpPr>
      <p:sp>
        <p:nvSpPr>
          <p:cNvPr id="3" name="Espace réservé du contenu 9"/>
          <p:cNvSpPr>
            <a:spLocks noGrp="1"/>
          </p:cNvSpPr>
          <p:nvPr>
            <p:ph sz="quarter" idx="11" hasCustomPrompt="1"/>
          </p:nvPr>
        </p:nvSpPr>
        <p:spPr>
          <a:xfrm>
            <a:off x="8535074" y="349534"/>
            <a:ext cx="483923" cy="454701"/>
          </a:xfrm>
          <a:prstGeom prst="rect">
            <a:avLst/>
          </a:prstGeom>
        </p:spPr>
        <p:txBody>
          <a:bodyPr vert="horz"/>
          <a:lstStyle>
            <a:lvl1pPr marL="0" indent="0">
              <a:buNone/>
              <a:defRPr b="0" i="0">
                <a:solidFill>
                  <a:schemeClr val="bg1"/>
                </a:solidFill>
                <a:latin typeface="Montserrat-Regular"/>
                <a:cs typeface="Montserrat-Regular"/>
              </a:defRPr>
            </a:lvl1pPr>
          </a:lstStyle>
          <a:p>
            <a:pPr lvl="0"/>
            <a:r>
              <a:rPr lang="fr-FR" dirty="0"/>
              <a:t>1</a:t>
            </a:r>
          </a:p>
        </p:txBody>
      </p:sp>
      <p:sp>
        <p:nvSpPr>
          <p:cNvPr id="4" name="Espace réservé du contenu 11"/>
          <p:cNvSpPr>
            <a:spLocks noGrp="1"/>
          </p:cNvSpPr>
          <p:nvPr>
            <p:ph sz="quarter" idx="12" hasCustomPrompt="1"/>
          </p:nvPr>
        </p:nvSpPr>
        <p:spPr>
          <a:xfrm>
            <a:off x="7772058" y="110588"/>
            <a:ext cx="1939925" cy="227012"/>
          </a:xfrm>
          <a:prstGeom prst="rect">
            <a:avLst/>
          </a:prstGeom>
        </p:spPr>
        <p:txBody>
          <a:bodyPr vert="horz"/>
          <a:lstStyle>
            <a:lvl1pPr marL="0" indent="0" algn="ctr">
              <a:buNone/>
              <a:defRPr sz="900" b="0" i="0">
                <a:solidFill>
                  <a:srgbClr val="192A4D"/>
                </a:solidFill>
                <a:latin typeface="Montserrat Light"/>
                <a:cs typeface="Montserrat Light"/>
              </a:defRPr>
            </a:lvl1pPr>
          </a:lstStyle>
          <a:p>
            <a:pPr lvl="0"/>
            <a:r>
              <a:rPr lang="fr-FR" b="0" i="0" dirty="0" err="1">
                <a:latin typeface="Montserrat Light"/>
                <a:cs typeface="Montserrat Light"/>
              </a:rPr>
              <a:t>Sustainable</a:t>
            </a:r>
            <a:r>
              <a:rPr lang="fr-FR" b="0" i="0" dirty="0">
                <a:latin typeface="Montserrat Light"/>
                <a:cs typeface="Montserrat Light"/>
              </a:rPr>
              <a:t> </a:t>
            </a:r>
            <a:r>
              <a:rPr lang="fr-FR" b="0" i="0" dirty="0" err="1">
                <a:latin typeface="Montserrat Light"/>
                <a:cs typeface="Montserrat Light"/>
              </a:rPr>
              <a:t>Resources</a:t>
            </a:r>
            <a:endParaRPr lang="fr-FR" dirty="0"/>
          </a:p>
        </p:txBody>
      </p:sp>
      <p:sp>
        <p:nvSpPr>
          <p:cNvPr id="5" name="Espace réservé du contenu 13"/>
          <p:cNvSpPr>
            <a:spLocks noGrp="1"/>
          </p:cNvSpPr>
          <p:nvPr>
            <p:ph sz="quarter" idx="13" hasCustomPrompt="1"/>
          </p:nvPr>
        </p:nvSpPr>
        <p:spPr>
          <a:xfrm>
            <a:off x="383755" y="338139"/>
            <a:ext cx="7912100" cy="908506"/>
          </a:xfrm>
          <a:prstGeom prst="rect">
            <a:avLst/>
          </a:prstGeom>
        </p:spPr>
        <p:txBody>
          <a:bodyPr vert="horz"/>
          <a:lstStyle>
            <a:lvl1pPr marL="0" indent="0">
              <a:buNone/>
              <a:defRPr sz="2400" b="0" i="0">
                <a:solidFill>
                  <a:srgbClr val="192A4D"/>
                </a:solidFill>
                <a:latin typeface="Montserrat Medium"/>
                <a:cs typeface="Montserrat Medium"/>
              </a:defRPr>
            </a:lvl1pPr>
          </a:lstStyle>
          <a:p>
            <a:pPr lvl="0"/>
            <a:r>
              <a:rPr lang="fr-FR" dirty="0"/>
              <a:t>TITLE</a:t>
            </a:r>
          </a:p>
        </p:txBody>
      </p:sp>
      <p:sp>
        <p:nvSpPr>
          <p:cNvPr id="6" name="Espace réservé du contenu 9"/>
          <p:cNvSpPr>
            <a:spLocks noGrp="1"/>
          </p:cNvSpPr>
          <p:nvPr>
            <p:ph sz="quarter" idx="15" hasCustomPrompt="1"/>
          </p:nvPr>
        </p:nvSpPr>
        <p:spPr>
          <a:xfrm>
            <a:off x="4780929" y="1349226"/>
            <a:ext cx="4581629" cy="619773"/>
          </a:xfrm>
          <a:prstGeom prst="rect">
            <a:avLst/>
          </a:prstGeom>
        </p:spPr>
        <p:txBody>
          <a:bodyPr vert="horz"/>
          <a:lstStyle>
            <a:lvl1pPr marL="0" indent="0">
              <a:buNone/>
              <a:defRPr sz="1800" b="0" i="0">
                <a:solidFill>
                  <a:srgbClr val="135E30"/>
                </a:solidFill>
                <a:latin typeface="Montserrat-Regular"/>
                <a:cs typeface="Montserrat-Regular"/>
              </a:defRPr>
            </a:lvl1pPr>
          </a:lstStyle>
          <a:p>
            <a:pPr lvl="0"/>
            <a:r>
              <a:rPr lang="fr-FR" dirty="0"/>
              <a:t>SUBTITLE </a:t>
            </a:r>
          </a:p>
        </p:txBody>
      </p:sp>
      <p:sp>
        <p:nvSpPr>
          <p:cNvPr id="7" name="Espace réservé du contenu 7"/>
          <p:cNvSpPr>
            <a:spLocks noGrp="1"/>
          </p:cNvSpPr>
          <p:nvPr>
            <p:ph sz="quarter" idx="10" hasCustomPrompt="1"/>
          </p:nvPr>
        </p:nvSpPr>
        <p:spPr>
          <a:xfrm>
            <a:off x="693198" y="6415342"/>
            <a:ext cx="3740150" cy="284163"/>
          </a:xfrm>
          <a:prstGeom prst="rect">
            <a:avLst/>
          </a:prstGeom>
        </p:spPr>
        <p:txBody>
          <a:bodyPr vert="horz"/>
          <a:lstStyle>
            <a:lvl1pPr marL="0" indent="0">
              <a:buNone/>
              <a:defRPr sz="1400" b="0" i="0" baseline="0">
                <a:solidFill>
                  <a:srgbClr val="135E30"/>
                </a:solidFill>
                <a:latin typeface="Montserrat Medium"/>
                <a:cs typeface="Montserrat Medium"/>
              </a:defRPr>
            </a:lvl1pPr>
          </a:lstStyle>
          <a:p>
            <a:pPr lvl="0"/>
            <a:r>
              <a:rPr lang="fr-FR" dirty="0" err="1"/>
              <a:t>Title</a:t>
            </a:r>
            <a:r>
              <a:rPr lang="fr-FR" dirty="0"/>
              <a:t> - Date - Place </a:t>
            </a:r>
          </a:p>
        </p:txBody>
      </p:sp>
      <p:sp>
        <p:nvSpPr>
          <p:cNvPr id="8" name="Espace réservé pour une image  8"/>
          <p:cNvSpPr>
            <a:spLocks noGrp="1"/>
          </p:cNvSpPr>
          <p:nvPr>
            <p:ph type="pic" sz="quarter" idx="16"/>
          </p:nvPr>
        </p:nvSpPr>
        <p:spPr>
          <a:xfrm>
            <a:off x="383755" y="1349226"/>
            <a:ext cx="4241910" cy="4505474"/>
          </a:xfrm>
          <a:prstGeom prst="rect">
            <a:avLst/>
          </a:prstGeom>
        </p:spPr>
        <p:txBody>
          <a:bodyPr vert="horz"/>
          <a:lstStyle/>
          <a:p>
            <a:endParaRPr lang="fr-FR"/>
          </a:p>
        </p:txBody>
      </p:sp>
      <p:sp>
        <p:nvSpPr>
          <p:cNvPr id="9" name="Espace réservé du contenu 15"/>
          <p:cNvSpPr>
            <a:spLocks noGrp="1"/>
          </p:cNvSpPr>
          <p:nvPr>
            <p:ph sz="quarter" idx="14" hasCustomPrompt="1"/>
          </p:nvPr>
        </p:nvSpPr>
        <p:spPr>
          <a:xfrm>
            <a:off x="4777506" y="1968999"/>
            <a:ext cx="4585051" cy="3885701"/>
          </a:xfrm>
          <a:prstGeom prst="rect">
            <a:avLst/>
          </a:prstGeom>
        </p:spPr>
        <p:txBody>
          <a:bodyPr vert="horz"/>
          <a:lstStyle>
            <a:lvl1pPr marL="0" indent="0">
              <a:buNone/>
              <a:defRPr sz="1800">
                <a:solidFill>
                  <a:srgbClr val="192A4D"/>
                </a:solidFill>
              </a:defRPr>
            </a:lvl1pPr>
          </a:lstStyle>
          <a:p>
            <a:pPr lvl="0"/>
            <a:r>
              <a:rPr lang="fr-FR" dirty="0"/>
              <a:t>Body</a:t>
            </a:r>
          </a:p>
        </p:txBody>
      </p:sp>
    </p:spTree>
    <p:extLst>
      <p:ext uri="{BB962C8B-B14F-4D97-AF65-F5344CB8AC3E}">
        <p14:creationId xmlns:p14="http://schemas.microsoft.com/office/powerpoint/2010/main" val="1068904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p:txBody>
          <a:bodyPr/>
          <a:lstStyle/>
          <a:p>
            <a:fld id="{DE52E3F0-070F-43A7-BE91-1216E0FA78FC}" type="datetime1">
              <a:rPr lang="fr-BE" smtClean="0"/>
              <a:pPr/>
              <a:t>24-05-18</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DCD01E2B-EACC-466E-9501-DE109D6F8236}" type="slidenum">
              <a:rPr lang="fr-BE" smtClean="0"/>
              <a:pPr/>
              <a:t>‹#›</a:t>
            </a:fld>
            <a:endParaRPr lang="fr-BE"/>
          </a:p>
        </p:txBody>
      </p:sp>
    </p:spTree>
    <p:extLst>
      <p:ext uri="{BB962C8B-B14F-4D97-AF65-F5344CB8AC3E}">
        <p14:creationId xmlns:p14="http://schemas.microsoft.com/office/powerpoint/2010/main" val="1400404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3_En blanco">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Imagen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455745" y="685800"/>
            <a:ext cx="2971800" cy="61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Marcador de fecha"/>
          <p:cNvSpPr>
            <a:spLocks noGrp="1"/>
          </p:cNvSpPr>
          <p:nvPr>
            <p:ph type="dt" sz="half" idx="10"/>
          </p:nvPr>
        </p:nvSpPr>
        <p:spPr>
          <a:xfrm>
            <a:off x="742950" y="6248400"/>
            <a:ext cx="2063750" cy="457200"/>
          </a:xfrm>
          <a:prstGeom prst="rect">
            <a:avLst/>
          </a:prstGeom>
        </p:spPr>
        <p:txBody>
          <a:bodyPr lIns="68580" tIns="34290" rIns="68580" bIns="34290"/>
          <a:lstStyle>
            <a:lvl1pPr defTabSz="495276" eaLnBrk="0" hangingPunct="0">
              <a:defRPr sz="1192">
                <a:solidFill>
                  <a:prstClr val="black"/>
                </a:solidFill>
                <a:latin typeface="Arial" pitchFamily="34" charset="0"/>
                <a:ea typeface="ヒラギノ角ゴ Pro W3" pitchFamily="80" charset="-128"/>
                <a:cs typeface="+mn-cs"/>
              </a:defRPr>
            </a:lvl1pPr>
          </a:lstStyle>
          <a:p>
            <a:pPr>
              <a:defRPr/>
            </a:pPr>
            <a:endParaRPr lang="es-ES_tradnl"/>
          </a:p>
        </p:txBody>
      </p:sp>
      <p:sp>
        <p:nvSpPr>
          <p:cNvPr id="4" name="2 Marcador de pie de página"/>
          <p:cNvSpPr>
            <a:spLocks noGrp="1"/>
          </p:cNvSpPr>
          <p:nvPr>
            <p:ph type="ftr" sz="quarter" idx="11"/>
          </p:nvPr>
        </p:nvSpPr>
        <p:spPr>
          <a:xfrm>
            <a:off x="3384550" y="6248400"/>
            <a:ext cx="3136900" cy="457200"/>
          </a:xfrm>
          <a:prstGeom prst="rect">
            <a:avLst/>
          </a:prstGeom>
        </p:spPr>
        <p:txBody>
          <a:bodyPr lIns="68580" tIns="34290" rIns="68580" bIns="34290"/>
          <a:lstStyle>
            <a:lvl1pPr algn="ctr" defTabSz="495276" eaLnBrk="0" hangingPunct="0">
              <a:defRPr sz="1192">
                <a:solidFill>
                  <a:prstClr val="black"/>
                </a:solidFill>
                <a:latin typeface="Arial" pitchFamily="34" charset="0"/>
                <a:ea typeface="ヒラギノ角ゴ Pro W3" pitchFamily="80" charset="-128"/>
                <a:cs typeface="+mn-cs"/>
              </a:defRPr>
            </a:lvl1pPr>
          </a:lstStyle>
          <a:p>
            <a:pPr>
              <a:defRPr/>
            </a:pPr>
            <a:endParaRPr lang="es-ES_tradnl"/>
          </a:p>
        </p:txBody>
      </p:sp>
      <p:sp>
        <p:nvSpPr>
          <p:cNvPr id="5" name="Marcador de número de diapositiva 5"/>
          <p:cNvSpPr>
            <a:spLocks noGrp="1"/>
          </p:cNvSpPr>
          <p:nvPr>
            <p:ph type="sldNum" sz="quarter" idx="12"/>
          </p:nvPr>
        </p:nvSpPr>
        <p:spPr/>
        <p:txBody>
          <a:bodyPr/>
          <a:lstStyle>
            <a:lvl1pPr defTabSz="495288">
              <a:defRPr>
                <a:ea typeface="ヒラギノ角ゴ Pro W3"/>
                <a:cs typeface="ヒラギノ角ゴ Pro W3"/>
              </a:defRPr>
            </a:lvl1pPr>
          </a:lstStyle>
          <a:p>
            <a:pPr>
              <a:defRPr/>
            </a:pPr>
            <a:fld id="{E089A65C-3925-43E8-A657-476D3880E937}" type="slidenum">
              <a:rPr lang="es-ES" altLang="es-ES" smtClean="0"/>
              <a:pPr>
                <a:defRPr/>
              </a:pPr>
              <a:t>‹#›</a:t>
            </a:fld>
            <a:endParaRPr lang="es-ES" altLang="es-ES"/>
          </a:p>
        </p:txBody>
      </p:sp>
      <p:pic>
        <p:nvPicPr>
          <p:cNvPr id="6" name="Imagen 1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flipV="1">
            <a:off x="455745" y="685800"/>
            <a:ext cx="2971800" cy="61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0807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emf"/><Relationship Id="rId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slideLayout" Target="../slideLayouts/slideLayout6.xml"/><Relationship Id="rId7" Type="http://schemas.openxmlformats.org/officeDocument/2006/relationships/theme" Target="../theme/theme3.xml"/><Relationship Id="rId12" Type="http://schemas.openxmlformats.org/officeDocument/2006/relationships/image" Target="../media/image17.emf"/><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16.emf"/><Relationship Id="rId5" Type="http://schemas.openxmlformats.org/officeDocument/2006/relationships/slideLayout" Target="../slideLayouts/slideLayout8.xml"/><Relationship Id="rId10" Type="http://schemas.openxmlformats.org/officeDocument/2006/relationships/image" Target="../media/image15.emf"/><Relationship Id="rId4" Type="http://schemas.openxmlformats.org/officeDocument/2006/relationships/slideLayout" Target="../slideLayouts/slideLayout7.xml"/><Relationship Id="rId9" Type="http://schemas.openxmlformats.org/officeDocument/2006/relationships/image" Target="../media/image14.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4"/>
          <a:stretch>
            <a:fillRect/>
          </a:stretch>
        </p:blipFill>
        <p:spPr>
          <a:xfrm>
            <a:off x="0" y="3810905"/>
            <a:ext cx="9906000" cy="3047095"/>
          </a:xfrm>
          <a:prstGeom prst="rect">
            <a:avLst/>
          </a:prstGeom>
        </p:spPr>
      </p:pic>
      <p:pic>
        <p:nvPicPr>
          <p:cNvPr id="9" name="Image 8"/>
          <p:cNvPicPr>
            <a:picLocks noChangeAspect="1"/>
          </p:cNvPicPr>
          <p:nvPr userDrawn="1"/>
        </p:nvPicPr>
        <p:blipFill>
          <a:blip r:embed="rId5"/>
          <a:stretch>
            <a:fillRect/>
          </a:stretch>
        </p:blipFill>
        <p:spPr>
          <a:xfrm>
            <a:off x="9640901" y="0"/>
            <a:ext cx="265099" cy="6858000"/>
          </a:xfrm>
          <a:prstGeom prst="rect">
            <a:avLst/>
          </a:prstGeom>
        </p:spPr>
      </p:pic>
      <p:sp>
        <p:nvSpPr>
          <p:cNvPr id="10" name="ZoneTexte 9"/>
          <p:cNvSpPr txBox="1"/>
          <p:nvPr userDrawn="1"/>
        </p:nvSpPr>
        <p:spPr>
          <a:xfrm>
            <a:off x="0" y="0"/>
            <a:ext cx="5202416" cy="1308050"/>
          </a:xfrm>
          <a:prstGeom prst="rect">
            <a:avLst/>
          </a:prstGeom>
          <a:noFill/>
        </p:spPr>
        <p:txBody>
          <a:bodyPr wrap="square" rtlCol="0">
            <a:spAutoFit/>
          </a:bodyPr>
          <a:lstStyle/>
          <a:p>
            <a:r>
              <a:rPr lang="fr-FR" sz="7900" b="0" i="0" dirty="0">
                <a:solidFill>
                  <a:srgbClr val="135E30"/>
                </a:solidFill>
                <a:latin typeface="Montserrat-Regular"/>
                <a:cs typeface="Montserrat-Regular"/>
              </a:rPr>
              <a:t>ETR</a:t>
            </a:r>
            <a:r>
              <a:rPr lang="fr-FR" sz="7900" dirty="0">
                <a:solidFill>
                  <a:srgbClr val="135E30"/>
                </a:solidFill>
                <a:latin typeface="Montserrat-Regular"/>
                <a:cs typeface="Montserrat-Regular"/>
              </a:rPr>
              <a:t>MA</a:t>
            </a:r>
          </a:p>
        </p:txBody>
      </p:sp>
    </p:spTree>
    <p:extLst>
      <p:ext uri="{BB962C8B-B14F-4D97-AF65-F5344CB8AC3E}">
        <p14:creationId xmlns:p14="http://schemas.microsoft.com/office/powerpoint/2010/main" val="477536924"/>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3"/>
          <a:stretch>
            <a:fillRect/>
          </a:stretch>
        </p:blipFill>
        <p:spPr>
          <a:xfrm>
            <a:off x="0" y="3810905"/>
            <a:ext cx="9906000" cy="3047095"/>
          </a:xfrm>
          <a:prstGeom prst="rect">
            <a:avLst/>
          </a:prstGeom>
        </p:spPr>
      </p:pic>
      <p:pic>
        <p:nvPicPr>
          <p:cNvPr id="8" name="Image 7"/>
          <p:cNvPicPr>
            <a:picLocks noChangeAspect="1"/>
          </p:cNvPicPr>
          <p:nvPr userDrawn="1"/>
        </p:nvPicPr>
        <p:blipFill>
          <a:blip r:embed="rId4"/>
          <a:stretch>
            <a:fillRect/>
          </a:stretch>
        </p:blipFill>
        <p:spPr>
          <a:xfrm>
            <a:off x="9640901" y="0"/>
            <a:ext cx="265099" cy="6858000"/>
          </a:xfrm>
          <a:prstGeom prst="rect">
            <a:avLst/>
          </a:prstGeom>
        </p:spPr>
      </p:pic>
      <p:pic>
        <p:nvPicPr>
          <p:cNvPr id="9" name="Image 8"/>
          <p:cNvPicPr>
            <a:picLocks noChangeAspect="1"/>
          </p:cNvPicPr>
          <p:nvPr userDrawn="1"/>
        </p:nvPicPr>
        <p:blipFill>
          <a:blip r:embed="rId5"/>
          <a:stretch>
            <a:fillRect/>
          </a:stretch>
        </p:blipFill>
        <p:spPr>
          <a:xfrm>
            <a:off x="320935" y="4767996"/>
            <a:ext cx="1130300" cy="1841500"/>
          </a:xfrm>
          <a:prstGeom prst="rect">
            <a:avLst/>
          </a:prstGeom>
        </p:spPr>
      </p:pic>
      <p:pic>
        <p:nvPicPr>
          <p:cNvPr id="10" name="Image 9"/>
          <p:cNvPicPr>
            <a:picLocks noChangeAspect="1"/>
          </p:cNvPicPr>
          <p:nvPr userDrawn="1"/>
        </p:nvPicPr>
        <p:blipFill>
          <a:blip r:embed="rId6"/>
          <a:stretch>
            <a:fillRect/>
          </a:stretch>
        </p:blipFill>
        <p:spPr>
          <a:xfrm>
            <a:off x="6908500" y="5773836"/>
            <a:ext cx="2857500" cy="914400"/>
          </a:xfrm>
          <a:prstGeom prst="rect">
            <a:avLst/>
          </a:prstGeom>
        </p:spPr>
      </p:pic>
    </p:spTree>
    <p:extLst>
      <p:ext uri="{BB962C8B-B14F-4D97-AF65-F5344CB8AC3E}">
        <p14:creationId xmlns:p14="http://schemas.microsoft.com/office/powerpoint/2010/main" val="2923339945"/>
      </p:ext>
    </p:extLst>
  </p:cSld>
  <p:clrMap bg1="lt1" tx1="dk1" bg2="lt2" tx2="dk2" accent1="accent1" accent2="accent2" accent3="accent3" accent4="accent4" accent5="accent5" accent6="accent6" hlink="hlink" folHlink="folHlink"/>
  <p:sldLayoutIdLst>
    <p:sldLayoutId id="2147483652"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8"/>
          <a:stretch>
            <a:fillRect/>
          </a:stretch>
        </p:blipFill>
        <p:spPr>
          <a:xfrm>
            <a:off x="0" y="6093285"/>
            <a:ext cx="9906000" cy="764715"/>
          </a:xfrm>
          <a:prstGeom prst="rect">
            <a:avLst/>
          </a:prstGeom>
        </p:spPr>
      </p:pic>
      <p:pic>
        <p:nvPicPr>
          <p:cNvPr id="8" name="Image 7"/>
          <p:cNvPicPr>
            <a:picLocks noChangeAspect="1"/>
          </p:cNvPicPr>
          <p:nvPr userDrawn="1"/>
        </p:nvPicPr>
        <p:blipFill>
          <a:blip r:embed="rId9"/>
          <a:stretch>
            <a:fillRect/>
          </a:stretch>
        </p:blipFill>
        <p:spPr>
          <a:xfrm>
            <a:off x="9640901" y="0"/>
            <a:ext cx="265099" cy="6858000"/>
          </a:xfrm>
          <a:prstGeom prst="rect">
            <a:avLst/>
          </a:prstGeom>
        </p:spPr>
      </p:pic>
      <p:pic>
        <p:nvPicPr>
          <p:cNvPr id="10" name="Image 9"/>
          <p:cNvPicPr>
            <a:picLocks noChangeAspect="1"/>
          </p:cNvPicPr>
          <p:nvPr userDrawn="1"/>
        </p:nvPicPr>
        <p:blipFill>
          <a:blip r:embed="rId10"/>
          <a:stretch>
            <a:fillRect/>
          </a:stretch>
        </p:blipFill>
        <p:spPr>
          <a:xfrm>
            <a:off x="8318500" y="260761"/>
            <a:ext cx="1587500" cy="685800"/>
          </a:xfrm>
          <a:prstGeom prst="rect">
            <a:avLst/>
          </a:prstGeom>
        </p:spPr>
      </p:pic>
      <p:pic>
        <p:nvPicPr>
          <p:cNvPr id="11" name="Image 10"/>
          <p:cNvPicPr>
            <a:picLocks noChangeAspect="1"/>
          </p:cNvPicPr>
          <p:nvPr userDrawn="1"/>
        </p:nvPicPr>
        <p:blipFill>
          <a:blip r:embed="rId11"/>
          <a:stretch>
            <a:fillRect/>
          </a:stretch>
        </p:blipFill>
        <p:spPr>
          <a:xfrm>
            <a:off x="170742" y="6265633"/>
            <a:ext cx="393700" cy="431800"/>
          </a:xfrm>
          <a:prstGeom prst="rect">
            <a:avLst/>
          </a:prstGeom>
        </p:spPr>
      </p:pic>
      <p:pic>
        <p:nvPicPr>
          <p:cNvPr id="12" name="Image 11"/>
          <p:cNvPicPr>
            <a:picLocks noChangeAspect="1"/>
          </p:cNvPicPr>
          <p:nvPr userDrawn="1"/>
        </p:nvPicPr>
        <p:blipFill>
          <a:blip r:embed="rId12"/>
          <a:stretch>
            <a:fillRect/>
          </a:stretch>
        </p:blipFill>
        <p:spPr>
          <a:xfrm>
            <a:off x="7984075" y="6138633"/>
            <a:ext cx="1651000" cy="558800"/>
          </a:xfrm>
          <a:prstGeom prst="rect">
            <a:avLst/>
          </a:prstGeom>
        </p:spPr>
      </p:pic>
    </p:spTree>
    <p:extLst>
      <p:ext uri="{BB962C8B-B14F-4D97-AF65-F5344CB8AC3E}">
        <p14:creationId xmlns:p14="http://schemas.microsoft.com/office/powerpoint/2010/main" val="3854003185"/>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chart" Target="../charts/chart10.xml"/></Relationships>
</file>

<file path=ppt/slides/_rels/slide1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chart" Target="../charts/chart12.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chart" Target="../charts/chart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jpeg"/><Relationship Id="rId3" Type="http://schemas.openxmlformats.org/officeDocument/2006/relationships/image" Target="../media/image63.jpeg"/><Relationship Id="rId7" Type="http://schemas.openxmlformats.org/officeDocument/2006/relationships/image" Target="../media/image67.jpeg"/><Relationship Id="rId12"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66.jpeg"/><Relationship Id="rId11" Type="http://schemas.openxmlformats.org/officeDocument/2006/relationships/image" Target="../media/image71.jpeg"/><Relationship Id="rId5" Type="http://schemas.openxmlformats.org/officeDocument/2006/relationships/image" Target="../media/image65.jpeg"/><Relationship Id="rId10" Type="http://schemas.openxmlformats.org/officeDocument/2006/relationships/image" Target="../media/image70.png"/><Relationship Id="rId4" Type="http://schemas.openxmlformats.org/officeDocument/2006/relationships/image" Target="../media/image64.jpeg"/><Relationship Id="rId9" Type="http://schemas.openxmlformats.org/officeDocument/2006/relationships/image" Target="../media/image69.jpeg"/><Relationship Id="rId14" Type="http://schemas.openxmlformats.org/officeDocument/2006/relationships/image" Target="../media/image74.jpeg"/></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jp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26" Type="http://schemas.openxmlformats.org/officeDocument/2006/relationships/image" Target="../media/image44.png"/><Relationship Id="rId3" Type="http://schemas.openxmlformats.org/officeDocument/2006/relationships/image" Target="../media/image21.png"/><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5" Type="http://schemas.openxmlformats.org/officeDocument/2006/relationships/image" Target="../media/image43.png"/><Relationship Id="rId2" Type="http://schemas.openxmlformats.org/officeDocument/2006/relationships/image" Target="../media/image20.jpg"/><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24.jpeg"/><Relationship Id="rId11" Type="http://schemas.openxmlformats.org/officeDocument/2006/relationships/image" Target="../media/image29.png"/><Relationship Id="rId24" Type="http://schemas.openxmlformats.org/officeDocument/2006/relationships/image" Target="../media/image42.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1.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0.png"/><Relationship Id="rId27" Type="http://schemas.openxmlformats.org/officeDocument/2006/relationships/image" Target="../media/image45.png"/></Relationships>
</file>

<file path=ppt/slides/_rels/slide20.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hyperlink" Target="http://www.ecopneus.it/en/legislation/article-228-of-legislative-decree-no-152-06-as-amended.html" TargetMode="External"/><Relationship Id="rId13" Type="http://schemas.openxmlformats.org/officeDocument/2006/relationships/image" Target="../media/image51.png"/><Relationship Id="rId3" Type="http://schemas.openxmlformats.org/officeDocument/2006/relationships/hyperlink" Target="http://www.valorpneu.pt/Cache/binImagens/XPQ032QXX463SQcms5QzHYZKU.pdf" TargetMode="External"/><Relationship Id="rId7" Type="http://schemas.openxmlformats.org/officeDocument/2006/relationships/hyperlink" Target="http://www.ecopneus.it/en/legislation/ministerial-decree-no-82-of-11th-april-2011.html" TargetMode="External"/><Relationship Id="rId12" Type="http://schemas.openxmlformats.org/officeDocument/2006/relationships/hyperlink" Target="https://www.aliapur.fr/fr/reglementation/articles-du-code" TargetMode="External"/><Relationship Id="rId2" Type="http://schemas.openxmlformats.org/officeDocument/2006/relationships/image" Target="../media/image46.png"/><Relationship Id="rId1" Type="http://schemas.openxmlformats.org/officeDocument/2006/relationships/slideLayout" Target="../slideLayouts/slideLayout8.xml"/><Relationship Id="rId6" Type="http://schemas.openxmlformats.org/officeDocument/2006/relationships/image" Target="../media/image48.png"/><Relationship Id="rId11" Type="http://schemas.openxmlformats.org/officeDocument/2006/relationships/image" Target="../media/image50.png"/><Relationship Id="rId5" Type="http://schemas.openxmlformats.org/officeDocument/2006/relationships/image" Target="../media/image47.png"/><Relationship Id="rId10" Type="http://schemas.openxmlformats.org/officeDocument/2006/relationships/image" Target="../media/image49.png"/><Relationship Id="rId4" Type="http://schemas.openxmlformats.org/officeDocument/2006/relationships/hyperlink" Target="http://www.valorpneu.pt/Cache/binImagens/XPQ032QXX464SQcms5QzHYZKU.pdf" TargetMode="External"/><Relationship Id="rId9" Type="http://schemas.openxmlformats.org/officeDocument/2006/relationships/hyperlink" Target="http://www.ecopneus.it/en/legislation/ministerial-decree-of-march-7th-2012-no44.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53.jpg"/></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54.png"/><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sz="quarter" idx="10"/>
          </p:nvPr>
        </p:nvSpPr>
        <p:spPr>
          <a:xfrm>
            <a:off x="116057" y="3273095"/>
            <a:ext cx="5362030" cy="815742"/>
          </a:xfrm>
        </p:spPr>
        <p:txBody>
          <a:bodyPr/>
          <a:lstStyle/>
          <a:p>
            <a:r>
              <a:rPr lang="fr-FR" sz="2000" dirty="0"/>
              <a:t>Tyre </a:t>
            </a:r>
            <a:r>
              <a:rPr lang="fr-FR" sz="2000" dirty="0" err="1"/>
              <a:t>Recycling</a:t>
            </a:r>
            <a:r>
              <a:rPr lang="fr-FR" sz="2000" dirty="0"/>
              <a:t> Forum</a:t>
            </a:r>
          </a:p>
        </p:txBody>
      </p:sp>
      <p:sp>
        <p:nvSpPr>
          <p:cNvPr id="3" name="Espace réservé du contenu 2"/>
          <p:cNvSpPr>
            <a:spLocks noGrp="1"/>
          </p:cNvSpPr>
          <p:nvPr>
            <p:ph sz="quarter" idx="11"/>
          </p:nvPr>
        </p:nvSpPr>
        <p:spPr>
          <a:xfrm>
            <a:off x="116057" y="3666307"/>
            <a:ext cx="4335462" cy="611187"/>
          </a:xfrm>
        </p:spPr>
        <p:txBody>
          <a:bodyPr/>
          <a:lstStyle/>
          <a:p>
            <a:r>
              <a:rPr lang="fr-FR" dirty="0"/>
              <a:t>29 May 2018 - </a:t>
            </a:r>
            <a:r>
              <a:rPr lang="fr-FR" dirty="0" err="1"/>
              <a:t>Köln</a:t>
            </a:r>
            <a:endParaRPr lang="fr-FR" dirty="0"/>
          </a:p>
        </p:txBody>
      </p:sp>
      <p:sp>
        <p:nvSpPr>
          <p:cNvPr id="4" name="Espace réservé du contenu 1"/>
          <p:cNvSpPr txBox="1">
            <a:spLocks/>
          </p:cNvSpPr>
          <p:nvPr/>
        </p:nvSpPr>
        <p:spPr>
          <a:xfrm>
            <a:off x="0" y="1727250"/>
            <a:ext cx="6018736" cy="815742"/>
          </a:xfrm>
          <a:prstGeom prst="rect">
            <a:avLst/>
          </a:prstGeom>
        </p:spPr>
        <p:txBody>
          <a:bodyPr vert="horz"/>
          <a:lstStyle>
            <a:lvl1pPr marL="0" indent="0" algn="l" defTabSz="457200" rtl="0" eaLnBrk="1" latinLnBrk="0" hangingPunct="1">
              <a:spcBef>
                <a:spcPct val="20000"/>
              </a:spcBef>
              <a:buFont typeface="Arial"/>
              <a:buNone/>
              <a:defRPr sz="5600" b="0" i="0" kern="1200">
                <a:solidFill>
                  <a:srgbClr val="192A4D"/>
                </a:solidFill>
                <a:latin typeface="Montserrat Medium"/>
                <a:ea typeface="+mn-ea"/>
                <a:cs typeface="Montserrat Medium"/>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an overview of the European Tyre Recycling Market</a:t>
            </a:r>
            <a:endParaRPr lang="fr-BE" sz="1800" dirty="0"/>
          </a:p>
        </p:txBody>
      </p:sp>
      <p:sp>
        <p:nvSpPr>
          <p:cNvPr id="5" name="Espace réservé du contenu 1"/>
          <p:cNvSpPr txBox="1">
            <a:spLocks/>
          </p:cNvSpPr>
          <p:nvPr/>
        </p:nvSpPr>
        <p:spPr>
          <a:xfrm>
            <a:off x="116057" y="4733302"/>
            <a:ext cx="6018736" cy="815742"/>
          </a:xfrm>
          <a:prstGeom prst="rect">
            <a:avLst/>
          </a:prstGeom>
        </p:spPr>
        <p:txBody>
          <a:bodyPr vert="horz"/>
          <a:lstStyle>
            <a:lvl1pPr marL="0" indent="0" algn="l" defTabSz="457200" rtl="0" eaLnBrk="1" latinLnBrk="0" hangingPunct="1">
              <a:spcBef>
                <a:spcPct val="20000"/>
              </a:spcBef>
              <a:buFont typeface="Arial"/>
              <a:buNone/>
              <a:defRPr sz="5600" b="0" i="0" kern="1200">
                <a:solidFill>
                  <a:srgbClr val="192A4D"/>
                </a:solidFill>
                <a:latin typeface="Montserrat Medium"/>
                <a:ea typeface="+mn-ea"/>
                <a:cs typeface="Montserrat Medium"/>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400" dirty="0"/>
              <a:t>Jean-Pierre TAVERNE</a:t>
            </a:r>
            <a:br>
              <a:rPr lang="en-GB" sz="1400" dirty="0"/>
            </a:br>
            <a:r>
              <a:rPr lang="en-US" sz="1400" dirty="0"/>
              <a:t>EU Coordinator End of Life </a:t>
            </a:r>
            <a:r>
              <a:rPr lang="en-US" sz="1400" dirty="0" err="1"/>
              <a:t>Tyres</a:t>
            </a:r>
            <a:r>
              <a:rPr lang="en-US" sz="1400" dirty="0"/>
              <a:t> &amp; Director Circular Economy</a:t>
            </a:r>
            <a:endParaRPr lang="fr-BE" sz="1400" dirty="0"/>
          </a:p>
        </p:txBody>
      </p:sp>
    </p:spTree>
    <p:extLst>
      <p:ext uri="{BB962C8B-B14F-4D97-AF65-F5344CB8AC3E}">
        <p14:creationId xmlns:p14="http://schemas.microsoft.com/office/powerpoint/2010/main" val="1588435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llipse 16"/>
          <p:cNvSpPr/>
          <p:nvPr/>
        </p:nvSpPr>
        <p:spPr>
          <a:xfrm>
            <a:off x="541338" y="22226"/>
            <a:ext cx="982662" cy="9890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8" name="TextBox 7"/>
          <p:cNvSpPr txBox="1"/>
          <p:nvPr/>
        </p:nvSpPr>
        <p:spPr>
          <a:xfrm>
            <a:off x="8474313" y="411494"/>
            <a:ext cx="514960" cy="461665"/>
          </a:xfrm>
          <a:prstGeom prst="rect">
            <a:avLst/>
          </a:prstGeom>
          <a:noFill/>
        </p:spPr>
        <p:txBody>
          <a:bodyPr wrap="square" rtlCol="0">
            <a:spAutoFit/>
          </a:bodyPr>
          <a:lstStyle/>
          <a:p>
            <a:pPr algn="ctr"/>
            <a:fld id="{08B12DE3-DF77-485C-B7B1-E1664FFC68C7}" type="slidenum">
              <a:rPr lang="fr-BE" sz="2400" smtClean="0">
                <a:solidFill>
                  <a:schemeClr val="bg1"/>
                </a:solidFill>
              </a:rPr>
              <a:pPr algn="ctr"/>
              <a:t>10</a:t>
            </a:fld>
            <a:endParaRPr lang="fr-BE" sz="2400" dirty="0">
              <a:solidFill>
                <a:schemeClr val="bg1"/>
              </a:solidFill>
            </a:endParaRPr>
          </a:p>
        </p:txBody>
      </p:sp>
      <p:sp>
        <p:nvSpPr>
          <p:cNvPr id="3" name="TextBox 2"/>
          <p:cNvSpPr txBox="1"/>
          <p:nvPr/>
        </p:nvSpPr>
        <p:spPr>
          <a:xfrm>
            <a:off x="7130561" y="1145969"/>
            <a:ext cx="2403835" cy="3139321"/>
          </a:xfrm>
          <a:prstGeom prst="rect">
            <a:avLst/>
          </a:prstGeom>
          <a:noFill/>
        </p:spPr>
        <p:txBody>
          <a:bodyPr wrap="square" rtlCol="0">
            <a:spAutoFit/>
          </a:bodyPr>
          <a:lstStyle/>
          <a:p>
            <a:pPr marL="285750" indent="-285750">
              <a:buFont typeface="Arial" panose="020B0604020202020204" pitchFamily="34" charset="0"/>
              <a:buChar char="•"/>
            </a:pPr>
            <a:r>
              <a:rPr lang="fr-BE" dirty="0"/>
              <a:t>1.39 Mt of </a:t>
            </a:r>
            <a:r>
              <a:rPr lang="fr-BE" dirty="0" err="1"/>
              <a:t>ELTs</a:t>
            </a:r>
            <a:r>
              <a:rPr lang="fr-BE" dirty="0"/>
              <a:t> sent to </a:t>
            </a:r>
            <a:r>
              <a:rPr lang="fr-BE" dirty="0" err="1"/>
              <a:t>cement</a:t>
            </a:r>
            <a:r>
              <a:rPr lang="fr-BE" dirty="0"/>
              <a:t> </a:t>
            </a:r>
            <a:r>
              <a:rPr lang="fr-BE" dirty="0" err="1"/>
              <a:t>kilns</a:t>
            </a:r>
            <a:r>
              <a:rPr lang="fr-BE" dirty="0"/>
              <a:t>, district </a:t>
            </a:r>
            <a:r>
              <a:rPr lang="fr-BE" dirty="0" err="1"/>
              <a:t>heating</a:t>
            </a:r>
            <a:r>
              <a:rPr lang="fr-BE" dirty="0"/>
              <a:t>, power plants</a:t>
            </a:r>
          </a:p>
          <a:p>
            <a:pPr marL="285750" indent="-285750">
              <a:buFont typeface="Arial" panose="020B0604020202020204" pitchFamily="34" charset="0"/>
              <a:buChar char="•"/>
            </a:pPr>
            <a:r>
              <a:rPr lang="en-GB" dirty="0"/>
              <a:t>ELTs sent to energy recovery slightly increased (+2%)</a:t>
            </a:r>
          </a:p>
          <a:p>
            <a:pPr marL="285750" indent="-285750">
              <a:buFont typeface="Arial" panose="020B0604020202020204" pitchFamily="34" charset="0"/>
              <a:buChar char="•"/>
            </a:pPr>
            <a:r>
              <a:rPr lang="fr-BE" dirty="0"/>
              <a:t>Top 5 countries: UK, DE, FR, IT, </a:t>
            </a:r>
            <a:r>
              <a:rPr lang="fr-BE" dirty="0" err="1"/>
              <a:t>Poland</a:t>
            </a:r>
            <a:endParaRPr lang="fr-BE" dirty="0"/>
          </a:p>
          <a:p>
            <a:pPr marL="285750" indent="-285750">
              <a:buFont typeface="Arial" panose="020B0604020202020204" pitchFamily="34" charset="0"/>
              <a:buChar char="•"/>
            </a:pPr>
            <a:r>
              <a:rPr lang="fr-BE" dirty="0"/>
              <a:t>No </a:t>
            </a:r>
            <a:r>
              <a:rPr lang="fr-BE" dirty="0" err="1"/>
              <a:t>credit</a:t>
            </a:r>
            <a:r>
              <a:rPr lang="fr-BE" dirty="0"/>
              <a:t> for </a:t>
            </a:r>
            <a:r>
              <a:rPr lang="fr-BE" dirty="0" err="1"/>
              <a:t>recycling</a:t>
            </a:r>
            <a:endParaRPr lang="fr-BE" dirty="0"/>
          </a:p>
        </p:txBody>
      </p:sp>
      <p:graphicFrame>
        <p:nvGraphicFramePr>
          <p:cNvPr id="12" name="Chart 11"/>
          <p:cNvGraphicFramePr>
            <a:graphicFrameLocks/>
          </p:cNvGraphicFramePr>
          <p:nvPr>
            <p:extLst>
              <p:ext uri="{D42A27DB-BD31-4B8C-83A1-F6EECF244321}">
                <p14:modId xmlns:p14="http://schemas.microsoft.com/office/powerpoint/2010/main" val="2006196951"/>
              </p:ext>
            </p:extLst>
          </p:nvPr>
        </p:nvGraphicFramePr>
        <p:xfrm>
          <a:off x="430823" y="254977"/>
          <a:ext cx="6778869" cy="577654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380392" y="6032181"/>
            <a:ext cx="1354016" cy="261610"/>
          </a:xfrm>
          <a:prstGeom prst="rect">
            <a:avLst/>
          </a:prstGeom>
          <a:noFill/>
        </p:spPr>
        <p:txBody>
          <a:bodyPr wrap="square" rtlCol="0">
            <a:spAutoFit/>
          </a:bodyPr>
          <a:lstStyle/>
          <a:p>
            <a:r>
              <a:rPr lang="fr-BE" sz="1050" dirty="0"/>
              <a:t>LUX: no data</a:t>
            </a:r>
          </a:p>
        </p:txBody>
      </p:sp>
    </p:spTree>
    <p:extLst>
      <p:ext uri="{BB962C8B-B14F-4D97-AF65-F5344CB8AC3E}">
        <p14:creationId xmlns:p14="http://schemas.microsoft.com/office/powerpoint/2010/main" val="103709074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llipse 16"/>
          <p:cNvSpPr/>
          <p:nvPr/>
        </p:nvSpPr>
        <p:spPr>
          <a:xfrm>
            <a:off x="541338" y="22226"/>
            <a:ext cx="982662" cy="9890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8" name="TextBox 7"/>
          <p:cNvSpPr txBox="1"/>
          <p:nvPr/>
        </p:nvSpPr>
        <p:spPr>
          <a:xfrm>
            <a:off x="8474313" y="411494"/>
            <a:ext cx="514960" cy="461665"/>
          </a:xfrm>
          <a:prstGeom prst="rect">
            <a:avLst/>
          </a:prstGeom>
          <a:noFill/>
        </p:spPr>
        <p:txBody>
          <a:bodyPr wrap="square" rtlCol="0">
            <a:spAutoFit/>
          </a:bodyPr>
          <a:lstStyle/>
          <a:p>
            <a:pPr algn="ctr"/>
            <a:fld id="{08B12DE3-DF77-485C-B7B1-E1664FFC68C7}" type="slidenum">
              <a:rPr lang="fr-BE" sz="2400" smtClean="0">
                <a:solidFill>
                  <a:schemeClr val="bg1"/>
                </a:solidFill>
              </a:rPr>
              <a:pPr algn="ctr"/>
              <a:t>11</a:t>
            </a:fld>
            <a:endParaRPr lang="fr-BE" sz="2400" dirty="0">
              <a:solidFill>
                <a:schemeClr val="bg1"/>
              </a:solidFill>
            </a:endParaRPr>
          </a:p>
        </p:txBody>
      </p:sp>
      <p:graphicFrame>
        <p:nvGraphicFramePr>
          <p:cNvPr id="10" name="Chart 9"/>
          <p:cNvGraphicFramePr>
            <a:graphicFrameLocks/>
          </p:cNvGraphicFramePr>
          <p:nvPr>
            <p:extLst>
              <p:ext uri="{D42A27DB-BD31-4B8C-83A1-F6EECF244321}">
                <p14:modId xmlns:p14="http://schemas.microsoft.com/office/powerpoint/2010/main" val="141435192"/>
              </p:ext>
            </p:extLst>
          </p:nvPr>
        </p:nvGraphicFramePr>
        <p:xfrm>
          <a:off x="606043" y="202223"/>
          <a:ext cx="7376940" cy="5821166"/>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8053754" y="1679331"/>
            <a:ext cx="1337263" cy="461665"/>
          </a:xfrm>
          <a:prstGeom prst="rect">
            <a:avLst/>
          </a:prstGeom>
          <a:noFill/>
        </p:spPr>
        <p:txBody>
          <a:bodyPr wrap="square" rtlCol="0">
            <a:spAutoFit/>
          </a:bodyPr>
          <a:lstStyle/>
          <a:p>
            <a:r>
              <a:rPr lang="fr-BE" sz="1200" dirty="0"/>
              <a:t>AT, NO, ROM &gt; 50% of UT arisings</a:t>
            </a:r>
          </a:p>
        </p:txBody>
      </p:sp>
      <p:sp>
        <p:nvSpPr>
          <p:cNvPr id="3" name="TextBox 2"/>
          <p:cNvSpPr txBox="1"/>
          <p:nvPr/>
        </p:nvSpPr>
        <p:spPr>
          <a:xfrm>
            <a:off x="1380392" y="6032181"/>
            <a:ext cx="1354016" cy="261610"/>
          </a:xfrm>
          <a:prstGeom prst="rect">
            <a:avLst/>
          </a:prstGeom>
          <a:noFill/>
        </p:spPr>
        <p:txBody>
          <a:bodyPr wrap="square" rtlCol="0">
            <a:spAutoFit/>
          </a:bodyPr>
          <a:lstStyle/>
          <a:p>
            <a:r>
              <a:rPr lang="fr-BE" sz="1050" dirty="0"/>
              <a:t>LUX: no data</a:t>
            </a:r>
          </a:p>
        </p:txBody>
      </p:sp>
    </p:spTree>
    <p:extLst>
      <p:ext uri="{BB962C8B-B14F-4D97-AF65-F5344CB8AC3E}">
        <p14:creationId xmlns:p14="http://schemas.microsoft.com/office/powerpoint/2010/main" val="195434558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llipse 16"/>
          <p:cNvSpPr/>
          <p:nvPr/>
        </p:nvSpPr>
        <p:spPr>
          <a:xfrm>
            <a:off x="541338" y="22226"/>
            <a:ext cx="982662" cy="9890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8" name="TextBox 7"/>
          <p:cNvSpPr txBox="1"/>
          <p:nvPr/>
        </p:nvSpPr>
        <p:spPr>
          <a:xfrm>
            <a:off x="8474313" y="411494"/>
            <a:ext cx="514960" cy="461665"/>
          </a:xfrm>
          <a:prstGeom prst="rect">
            <a:avLst/>
          </a:prstGeom>
          <a:noFill/>
        </p:spPr>
        <p:txBody>
          <a:bodyPr wrap="square" rtlCol="0">
            <a:spAutoFit/>
          </a:bodyPr>
          <a:lstStyle/>
          <a:p>
            <a:pPr algn="ctr"/>
            <a:fld id="{08B12DE3-DF77-485C-B7B1-E1664FFC68C7}" type="slidenum">
              <a:rPr lang="fr-BE" sz="2400" smtClean="0">
                <a:solidFill>
                  <a:schemeClr val="bg1"/>
                </a:solidFill>
              </a:rPr>
              <a:pPr algn="ctr"/>
              <a:t>12</a:t>
            </a:fld>
            <a:endParaRPr lang="fr-BE" sz="2400" dirty="0">
              <a:solidFill>
                <a:schemeClr val="bg1"/>
              </a:solidFill>
            </a:endParaRPr>
          </a:p>
        </p:txBody>
      </p:sp>
      <p:graphicFrame>
        <p:nvGraphicFramePr>
          <p:cNvPr id="11" name="Chart 10"/>
          <p:cNvGraphicFramePr>
            <a:graphicFrameLocks/>
          </p:cNvGraphicFramePr>
          <p:nvPr>
            <p:extLst>
              <p:ext uri="{D42A27DB-BD31-4B8C-83A1-F6EECF244321}">
                <p14:modId xmlns:p14="http://schemas.microsoft.com/office/powerpoint/2010/main" val="1054170180"/>
              </p:ext>
            </p:extLst>
          </p:nvPr>
        </p:nvGraphicFramePr>
        <p:xfrm>
          <a:off x="541339" y="474785"/>
          <a:ext cx="6932124" cy="5635869"/>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7435664" y="1540805"/>
            <a:ext cx="2077298" cy="2308324"/>
          </a:xfrm>
          <a:prstGeom prst="rect">
            <a:avLst/>
          </a:prstGeom>
        </p:spPr>
        <p:txBody>
          <a:bodyPr wrap="square">
            <a:spAutoFit/>
          </a:bodyPr>
          <a:lstStyle/>
          <a:p>
            <a:pPr marL="285750" indent="-285750">
              <a:buFontTx/>
              <a:buChar char="-"/>
            </a:pPr>
            <a:r>
              <a:rPr lang="en-GB" dirty="0">
                <a:latin typeface="Times New Roman" panose="02020603050405020304" pitchFamily="18" charset="0"/>
              </a:rPr>
              <a:t>1.4 Mt of ELTs were sent to granulation in 2016</a:t>
            </a:r>
            <a:endParaRPr lang="fr-BE" dirty="0"/>
          </a:p>
          <a:p>
            <a:pPr marL="285750" indent="-285750">
              <a:buFontTx/>
              <a:buChar char="-"/>
            </a:pPr>
            <a:r>
              <a:rPr lang="en-GB" dirty="0">
                <a:latin typeface="Times New Roman" panose="02020603050405020304" pitchFamily="18" charset="0"/>
                <a:ea typeface="Times New Roman" panose="02020603050405020304" pitchFamily="18" charset="0"/>
              </a:rPr>
              <a:t>ELT granulation continued being strong (+9.3% vs. 2015)</a:t>
            </a:r>
          </a:p>
        </p:txBody>
      </p:sp>
      <p:sp>
        <p:nvSpPr>
          <p:cNvPr id="7" name="TextBox 6"/>
          <p:cNvSpPr txBox="1"/>
          <p:nvPr/>
        </p:nvSpPr>
        <p:spPr>
          <a:xfrm>
            <a:off x="1380392" y="6032181"/>
            <a:ext cx="1354016" cy="261610"/>
          </a:xfrm>
          <a:prstGeom prst="rect">
            <a:avLst/>
          </a:prstGeom>
          <a:noFill/>
        </p:spPr>
        <p:txBody>
          <a:bodyPr wrap="square" rtlCol="0">
            <a:spAutoFit/>
          </a:bodyPr>
          <a:lstStyle/>
          <a:p>
            <a:r>
              <a:rPr lang="fr-BE" sz="1050" dirty="0"/>
              <a:t>LUX: no data</a:t>
            </a:r>
          </a:p>
        </p:txBody>
      </p:sp>
    </p:spTree>
    <p:extLst>
      <p:ext uri="{BB962C8B-B14F-4D97-AF65-F5344CB8AC3E}">
        <p14:creationId xmlns:p14="http://schemas.microsoft.com/office/powerpoint/2010/main" val="88248882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llipse 16"/>
          <p:cNvSpPr/>
          <p:nvPr/>
        </p:nvSpPr>
        <p:spPr>
          <a:xfrm>
            <a:off x="541338" y="22226"/>
            <a:ext cx="982662" cy="9890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8" name="TextBox 7"/>
          <p:cNvSpPr txBox="1"/>
          <p:nvPr/>
        </p:nvSpPr>
        <p:spPr>
          <a:xfrm>
            <a:off x="8474313" y="411494"/>
            <a:ext cx="514960" cy="461665"/>
          </a:xfrm>
          <a:prstGeom prst="rect">
            <a:avLst/>
          </a:prstGeom>
          <a:noFill/>
        </p:spPr>
        <p:txBody>
          <a:bodyPr wrap="square" rtlCol="0">
            <a:spAutoFit/>
          </a:bodyPr>
          <a:lstStyle/>
          <a:p>
            <a:pPr algn="ctr"/>
            <a:fld id="{08B12DE3-DF77-485C-B7B1-E1664FFC68C7}" type="slidenum">
              <a:rPr lang="fr-BE" sz="2400" smtClean="0">
                <a:solidFill>
                  <a:schemeClr val="bg1"/>
                </a:solidFill>
              </a:rPr>
              <a:pPr algn="ctr"/>
              <a:t>13</a:t>
            </a:fld>
            <a:endParaRPr lang="fr-BE" sz="2400" dirty="0">
              <a:solidFill>
                <a:schemeClr val="bg1"/>
              </a:solidFill>
            </a:endParaRPr>
          </a:p>
        </p:txBody>
      </p:sp>
      <p:graphicFrame>
        <p:nvGraphicFramePr>
          <p:cNvPr id="10" name="Chart 9"/>
          <p:cNvGraphicFramePr>
            <a:graphicFrameLocks/>
          </p:cNvGraphicFramePr>
          <p:nvPr>
            <p:extLst>
              <p:ext uri="{D42A27DB-BD31-4B8C-83A1-F6EECF244321}">
                <p14:modId xmlns:p14="http://schemas.microsoft.com/office/powerpoint/2010/main" val="3127023475"/>
              </p:ext>
            </p:extLst>
          </p:nvPr>
        </p:nvGraphicFramePr>
        <p:xfrm>
          <a:off x="457200" y="411495"/>
          <a:ext cx="7454731" cy="605698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1380392" y="6468476"/>
            <a:ext cx="1354016" cy="261610"/>
          </a:xfrm>
          <a:prstGeom prst="rect">
            <a:avLst/>
          </a:prstGeom>
          <a:noFill/>
        </p:spPr>
        <p:txBody>
          <a:bodyPr wrap="square" rtlCol="0">
            <a:spAutoFit/>
          </a:bodyPr>
          <a:lstStyle/>
          <a:p>
            <a:r>
              <a:rPr lang="fr-BE" sz="1050" dirty="0"/>
              <a:t>LUX: no data</a:t>
            </a:r>
          </a:p>
        </p:txBody>
      </p:sp>
    </p:spTree>
    <p:extLst>
      <p:ext uri="{BB962C8B-B14F-4D97-AF65-F5344CB8AC3E}">
        <p14:creationId xmlns:p14="http://schemas.microsoft.com/office/powerpoint/2010/main" val="72274404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llipse 16"/>
          <p:cNvSpPr/>
          <p:nvPr/>
        </p:nvSpPr>
        <p:spPr>
          <a:xfrm>
            <a:off x="541338" y="22226"/>
            <a:ext cx="982662" cy="9890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3" name="TextBox 12"/>
          <p:cNvSpPr txBox="1"/>
          <p:nvPr/>
        </p:nvSpPr>
        <p:spPr>
          <a:xfrm>
            <a:off x="1441926" y="291710"/>
            <a:ext cx="7148145" cy="461665"/>
          </a:xfrm>
          <a:prstGeom prst="rect">
            <a:avLst/>
          </a:prstGeom>
          <a:noFill/>
        </p:spPr>
        <p:txBody>
          <a:bodyPr wrap="square" rtlCol="0">
            <a:spAutoFit/>
          </a:bodyPr>
          <a:lstStyle/>
          <a:p>
            <a:pPr algn="ctr"/>
            <a:r>
              <a:rPr lang="fr-BE" sz="2400" dirty="0">
                <a:solidFill>
                  <a:schemeClr val="tx2"/>
                </a:solidFill>
              </a:rPr>
              <a:t>Use of </a:t>
            </a:r>
            <a:r>
              <a:rPr lang="fr-BE" sz="2400" dirty="0" err="1">
                <a:solidFill>
                  <a:schemeClr val="tx2"/>
                </a:solidFill>
              </a:rPr>
              <a:t>ELTs</a:t>
            </a:r>
            <a:r>
              <a:rPr lang="fr-BE" sz="2400" dirty="0">
                <a:solidFill>
                  <a:schemeClr val="tx2"/>
                </a:solidFill>
              </a:rPr>
              <a:t> in civil engineering applications – Trends</a:t>
            </a:r>
          </a:p>
        </p:txBody>
      </p:sp>
      <p:sp>
        <p:nvSpPr>
          <p:cNvPr id="8" name="TextBox 7"/>
          <p:cNvSpPr txBox="1"/>
          <p:nvPr/>
        </p:nvSpPr>
        <p:spPr>
          <a:xfrm>
            <a:off x="8474313" y="411494"/>
            <a:ext cx="514960" cy="461665"/>
          </a:xfrm>
          <a:prstGeom prst="rect">
            <a:avLst/>
          </a:prstGeom>
          <a:noFill/>
        </p:spPr>
        <p:txBody>
          <a:bodyPr wrap="square" rtlCol="0">
            <a:spAutoFit/>
          </a:bodyPr>
          <a:lstStyle/>
          <a:p>
            <a:pPr algn="ctr"/>
            <a:fld id="{08B12DE3-DF77-485C-B7B1-E1664FFC68C7}" type="slidenum">
              <a:rPr lang="fr-BE" sz="2400" smtClean="0">
                <a:solidFill>
                  <a:schemeClr val="bg1"/>
                </a:solidFill>
              </a:rPr>
              <a:pPr algn="ctr"/>
              <a:t>14</a:t>
            </a:fld>
            <a:endParaRPr lang="fr-BE" sz="2400" dirty="0">
              <a:solidFill>
                <a:schemeClr val="bg1"/>
              </a:solidFill>
            </a:endParaRPr>
          </a:p>
        </p:txBody>
      </p:sp>
      <p:pic>
        <p:nvPicPr>
          <p:cNvPr id="2" name="Picture 1"/>
          <p:cNvPicPr>
            <a:picLocks noChangeAspect="1"/>
          </p:cNvPicPr>
          <p:nvPr/>
        </p:nvPicPr>
        <p:blipFill>
          <a:blip r:embed="rId3"/>
          <a:stretch>
            <a:fillRect/>
          </a:stretch>
        </p:blipFill>
        <p:spPr>
          <a:xfrm>
            <a:off x="870438" y="943082"/>
            <a:ext cx="2016735" cy="5563957"/>
          </a:xfrm>
          <a:prstGeom prst="rect">
            <a:avLst/>
          </a:prstGeom>
        </p:spPr>
      </p:pic>
      <p:sp>
        <p:nvSpPr>
          <p:cNvPr id="4" name="Rectangle 3"/>
          <p:cNvSpPr/>
          <p:nvPr/>
        </p:nvSpPr>
        <p:spPr>
          <a:xfrm>
            <a:off x="747346" y="3033346"/>
            <a:ext cx="2294792" cy="386862"/>
          </a:xfrm>
          <a:prstGeom prst="rect">
            <a:avLst/>
          </a:prstGeom>
          <a:gradFill>
            <a:gsLst>
              <a:gs pos="0">
                <a:schemeClr val="accent1">
                  <a:tint val="100000"/>
                  <a:shade val="100000"/>
                  <a:satMod val="130000"/>
                  <a:alpha val="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9" name="Rectangle 8"/>
          <p:cNvSpPr/>
          <p:nvPr/>
        </p:nvSpPr>
        <p:spPr>
          <a:xfrm>
            <a:off x="747346" y="5317041"/>
            <a:ext cx="2294792" cy="386862"/>
          </a:xfrm>
          <a:prstGeom prst="rect">
            <a:avLst/>
          </a:prstGeom>
          <a:gradFill>
            <a:gsLst>
              <a:gs pos="0">
                <a:schemeClr val="accent1">
                  <a:tint val="100000"/>
                  <a:shade val="100000"/>
                  <a:satMod val="130000"/>
                  <a:alpha val="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graphicFrame>
        <p:nvGraphicFramePr>
          <p:cNvPr id="12" name="Chart 11"/>
          <p:cNvGraphicFramePr>
            <a:graphicFrameLocks/>
          </p:cNvGraphicFramePr>
          <p:nvPr>
            <p:extLst>
              <p:ext uri="{D42A27DB-BD31-4B8C-83A1-F6EECF244321}">
                <p14:modId xmlns:p14="http://schemas.microsoft.com/office/powerpoint/2010/main" val="2777366232"/>
              </p:ext>
            </p:extLst>
          </p:nvPr>
        </p:nvGraphicFramePr>
        <p:xfrm>
          <a:off x="5015998" y="2126717"/>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p:cNvSpPr txBox="1"/>
          <p:nvPr/>
        </p:nvSpPr>
        <p:spPr>
          <a:xfrm>
            <a:off x="3170600" y="2779699"/>
            <a:ext cx="1397977" cy="646331"/>
          </a:xfrm>
          <a:prstGeom prst="rect">
            <a:avLst/>
          </a:prstGeom>
          <a:noFill/>
        </p:spPr>
        <p:txBody>
          <a:bodyPr wrap="square" rtlCol="0">
            <a:spAutoFit/>
          </a:bodyPr>
          <a:lstStyle/>
          <a:p>
            <a:pPr marL="285750" indent="-285750">
              <a:buFont typeface="Arial" panose="020B0604020202020204" pitchFamily="34" charset="0"/>
              <a:buChar char="•"/>
            </a:pPr>
            <a:r>
              <a:rPr lang="fr-BE" sz="1200" dirty="0"/>
              <a:t>Top 4 countries: SF, FR, SE &amp; UK</a:t>
            </a:r>
          </a:p>
        </p:txBody>
      </p:sp>
      <p:sp>
        <p:nvSpPr>
          <p:cNvPr id="15" name="TextBox 14"/>
          <p:cNvSpPr txBox="1"/>
          <p:nvPr/>
        </p:nvSpPr>
        <p:spPr>
          <a:xfrm>
            <a:off x="3216273" y="3709333"/>
            <a:ext cx="1652953" cy="2492990"/>
          </a:xfrm>
          <a:prstGeom prst="rect">
            <a:avLst/>
          </a:prstGeom>
          <a:noFill/>
        </p:spPr>
        <p:txBody>
          <a:bodyPr wrap="square" rtlCol="0">
            <a:spAutoFit/>
          </a:bodyPr>
          <a:lstStyle/>
          <a:p>
            <a:pPr marL="171450" indent="-171450">
              <a:buFont typeface="Arial" panose="020B0604020202020204" pitchFamily="34" charset="0"/>
              <a:buChar char="•"/>
            </a:pPr>
            <a:r>
              <a:rPr lang="en-GB" sz="1200" dirty="0"/>
              <a:t>Civil engineering uses of whole or shredded ELTs shrunk by 3% as did the reuse of tyres as blasting mats and dock fenders (-15% vs. 2015). </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dirty="0"/>
              <a:t>Uses restricted in some countries</a:t>
            </a:r>
          </a:p>
          <a:p>
            <a:pPr marL="171450" indent="-171450">
              <a:buFont typeface="Arial" panose="020B0604020202020204" pitchFamily="34" charset="0"/>
              <a:buChar char="•"/>
            </a:pPr>
            <a:endParaRPr lang="fr-BE" sz="1200" dirty="0"/>
          </a:p>
          <a:p>
            <a:endParaRPr lang="fr-BE" sz="1200" dirty="0"/>
          </a:p>
        </p:txBody>
      </p:sp>
    </p:spTree>
    <p:extLst>
      <p:ext uri="{BB962C8B-B14F-4D97-AF65-F5344CB8AC3E}">
        <p14:creationId xmlns:p14="http://schemas.microsoft.com/office/powerpoint/2010/main" val="131304437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llipse 16"/>
          <p:cNvSpPr/>
          <p:nvPr/>
        </p:nvSpPr>
        <p:spPr>
          <a:xfrm>
            <a:off x="541338" y="22226"/>
            <a:ext cx="982662" cy="9890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3" name="TextBox 12"/>
          <p:cNvSpPr txBox="1"/>
          <p:nvPr/>
        </p:nvSpPr>
        <p:spPr>
          <a:xfrm>
            <a:off x="1441926" y="291710"/>
            <a:ext cx="7148145" cy="461665"/>
          </a:xfrm>
          <a:prstGeom prst="rect">
            <a:avLst/>
          </a:prstGeom>
          <a:noFill/>
        </p:spPr>
        <p:txBody>
          <a:bodyPr wrap="square" rtlCol="0">
            <a:spAutoFit/>
          </a:bodyPr>
          <a:lstStyle/>
          <a:p>
            <a:pPr algn="ctr"/>
            <a:r>
              <a:rPr lang="fr-BE" sz="2400" dirty="0">
                <a:solidFill>
                  <a:schemeClr val="tx2"/>
                </a:solidFill>
              </a:rPr>
              <a:t>ETRMA 2016 ELT Management Figures </a:t>
            </a:r>
          </a:p>
        </p:txBody>
      </p:sp>
      <p:sp>
        <p:nvSpPr>
          <p:cNvPr id="8" name="TextBox 7"/>
          <p:cNvSpPr txBox="1"/>
          <p:nvPr/>
        </p:nvSpPr>
        <p:spPr>
          <a:xfrm>
            <a:off x="8474313" y="411494"/>
            <a:ext cx="514960" cy="461665"/>
          </a:xfrm>
          <a:prstGeom prst="rect">
            <a:avLst/>
          </a:prstGeom>
          <a:noFill/>
        </p:spPr>
        <p:txBody>
          <a:bodyPr wrap="square" rtlCol="0">
            <a:spAutoFit/>
          </a:bodyPr>
          <a:lstStyle/>
          <a:p>
            <a:pPr algn="ctr"/>
            <a:fld id="{08B12DE3-DF77-485C-B7B1-E1664FFC68C7}" type="slidenum">
              <a:rPr lang="fr-BE" sz="2400" smtClean="0">
                <a:solidFill>
                  <a:schemeClr val="bg1"/>
                </a:solidFill>
              </a:rPr>
              <a:pPr algn="ctr"/>
              <a:t>15</a:t>
            </a:fld>
            <a:endParaRPr lang="fr-BE" sz="2400" dirty="0">
              <a:solidFill>
                <a:schemeClr val="bg1"/>
              </a:solidFill>
            </a:endParaRPr>
          </a:p>
        </p:txBody>
      </p:sp>
      <p:graphicFrame>
        <p:nvGraphicFramePr>
          <p:cNvPr id="10" name="Chart 9"/>
          <p:cNvGraphicFramePr>
            <a:graphicFrameLocks/>
          </p:cNvGraphicFramePr>
          <p:nvPr>
            <p:extLst>
              <p:ext uri="{D42A27DB-BD31-4B8C-83A1-F6EECF244321}">
                <p14:modId xmlns:p14="http://schemas.microsoft.com/office/powerpoint/2010/main" val="315136447"/>
              </p:ext>
            </p:extLst>
          </p:nvPr>
        </p:nvGraphicFramePr>
        <p:xfrm>
          <a:off x="-5862" y="876485"/>
          <a:ext cx="4358463" cy="29801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a:graphicFrameLocks/>
          </p:cNvGraphicFramePr>
          <p:nvPr>
            <p:extLst>
              <p:ext uri="{D42A27DB-BD31-4B8C-83A1-F6EECF244321}">
                <p14:modId xmlns:p14="http://schemas.microsoft.com/office/powerpoint/2010/main" val="4218715683"/>
              </p:ext>
            </p:extLst>
          </p:nvPr>
        </p:nvGraphicFramePr>
        <p:xfrm>
          <a:off x="4668714" y="878091"/>
          <a:ext cx="4431323" cy="2978532"/>
        </p:xfrm>
        <a:graphic>
          <a:graphicData uri="http://schemas.openxmlformats.org/drawingml/2006/chart">
            <c:chart xmlns:c="http://schemas.openxmlformats.org/drawingml/2006/chart" xmlns:r="http://schemas.openxmlformats.org/officeDocument/2006/relationships" r:id="rId4"/>
          </a:graphicData>
        </a:graphic>
      </p:graphicFrame>
      <p:pic>
        <p:nvPicPr>
          <p:cNvPr id="6" name="Picture 5"/>
          <p:cNvPicPr>
            <a:picLocks noChangeAspect="1"/>
          </p:cNvPicPr>
          <p:nvPr/>
        </p:nvPicPr>
        <p:blipFill>
          <a:blip r:embed="rId5"/>
          <a:stretch>
            <a:fillRect/>
          </a:stretch>
        </p:blipFill>
        <p:spPr>
          <a:xfrm>
            <a:off x="187804" y="3934158"/>
            <a:ext cx="3578407" cy="2165641"/>
          </a:xfrm>
          <a:prstGeom prst="rect">
            <a:avLst/>
          </a:prstGeom>
        </p:spPr>
      </p:pic>
      <p:pic>
        <p:nvPicPr>
          <p:cNvPr id="7" name="Picture 6"/>
          <p:cNvPicPr>
            <a:picLocks noChangeAspect="1"/>
          </p:cNvPicPr>
          <p:nvPr/>
        </p:nvPicPr>
        <p:blipFill>
          <a:blip r:embed="rId6"/>
          <a:stretch>
            <a:fillRect/>
          </a:stretch>
        </p:blipFill>
        <p:spPr>
          <a:xfrm>
            <a:off x="4860675" y="3868535"/>
            <a:ext cx="3729396" cy="2114199"/>
          </a:xfrm>
          <a:prstGeom prst="rect">
            <a:avLst/>
          </a:prstGeom>
        </p:spPr>
      </p:pic>
      <p:sp>
        <p:nvSpPr>
          <p:cNvPr id="11" name="TextBox 6"/>
          <p:cNvSpPr txBox="1">
            <a:spLocks noChangeArrowheads="1"/>
          </p:cNvSpPr>
          <p:nvPr/>
        </p:nvSpPr>
        <p:spPr bwMode="auto">
          <a:xfrm>
            <a:off x="772980" y="6097366"/>
            <a:ext cx="8784975" cy="738664"/>
          </a:xfrm>
          <a:prstGeom prst="rect">
            <a:avLst/>
          </a:prstGeom>
          <a:noFill/>
          <a:ln w="9525">
            <a:noFill/>
            <a:miter lim="800000"/>
            <a:headEnd/>
            <a:tailEnd/>
          </a:ln>
        </p:spPr>
        <p:txBody>
          <a:bodyPr wrap="square">
            <a:spAutoFit/>
          </a:bodyPr>
          <a:lstStyle/>
          <a:p>
            <a:r>
              <a:rPr lang="fr-BE" sz="1400" dirty="0">
                <a:solidFill>
                  <a:schemeClr val="tx2"/>
                </a:solidFill>
              </a:rPr>
              <a:t>ETRMA </a:t>
            </a:r>
            <a:r>
              <a:rPr lang="fr-BE" sz="1400" dirty="0" err="1">
                <a:solidFill>
                  <a:schemeClr val="tx2"/>
                </a:solidFill>
              </a:rPr>
              <a:t>methodology</a:t>
            </a:r>
            <a:r>
              <a:rPr lang="fr-BE" sz="1400" dirty="0">
                <a:solidFill>
                  <a:schemeClr val="tx2"/>
                </a:solidFill>
              </a:rPr>
              <a:t>: Incorporation in </a:t>
            </a:r>
            <a:r>
              <a:rPr lang="fr-BE" sz="1400" dirty="0" err="1">
                <a:solidFill>
                  <a:schemeClr val="tx2"/>
                </a:solidFill>
              </a:rPr>
              <a:t>cement</a:t>
            </a:r>
            <a:r>
              <a:rPr lang="fr-BE" sz="1400" dirty="0">
                <a:solidFill>
                  <a:schemeClr val="tx2"/>
                </a:solidFill>
              </a:rPr>
              <a:t> </a:t>
            </a:r>
            <a:r>
              <a:rPr lang="fr-BE" sz="1400" dirty="0" err="1">
                <a:solidFill>
                  <a:schemeClr val="tx2"/>
                </a:solidFill>
              </a:rPr>
              <a:t>manufacturing</a:t>
            </a:r>
            <a:r>
              <a:rPr lang="fr-BE" sz="1400" dirty="0">
                <a:solidFill>
                  <a:schemeClr val="tx2"/>
                </a:solidFill>
              </a:rPr>
              <a:t> of 25% (by </a:t>
            </a:r>
            <a:r>
              <a:rPr lang="fr-BE" sz="1400" dirty="0" err="1">
                <a:solidFill>
                  <a:schemeClr val="tx2"/>
                </a:solidFill>
              </a:rPr>
              <a:t>weight</a:t>
            </a:r>
            <a:r>
              <a:rPr lang="fr-BE" sz="1400" dirty="0">
                <a:solidFill>
                  <a:schemeClr val="tx2"/>
                </a:solidFill>
              </a:rPr>
              <a:t>) </a:t>
            </a:r>
            <a:r>
              <a:rPr lang="fr-BE" sz="1400" dirty="0" err="1">
                <a:solidFill>
                  <a:schemeClr val="tx2"/>
                </a:solidFill>
              </a:rPr>
              <a:t>inorganic</a:t>
            </a:r>
            <a:r>
              <a:rPr lang="fr-BE" sz="1400" dirty="0">
                <a:solidFill>
                  <a:schemeClr val="tx2"/>
                </a:solidFill>
              </a:rPr>
              <a:t> content (Fe, Si, ..) of </a:t>
            </a:r>
            <a:r>
              <a:rPr lang="fr-BE" sz="1400" dirty="0" err="1">
                <a:solidFill>
                  <a:schemeClr val="tx2"/>
                </a:solidFill>
              </a:rPr>
              <a:t>ELTs</a:t>
            </a:r>
            <a:r>
              <a:rPr lang="fr-BE" sz="1400" dirty="0">
                <a:solidFill>
                  <a:schemeClr val="tx2"/>
                </a:solidFill>
              </a:rPr>
              <a:t> as contribution to </a:t>
            </a:r>
            <a:r>
              <a:rPr lang="fr-BE" sz="1400" dirty="0" err="1">
                <a:solidFill>
                  <a:schemeClr val="tx2"/>
                </a:solidFill>
              </a:rPr>
              <a:t>recycling</a:t>
            </a:r>
            <a:r>
              <a:rPr lang="fr-BE" sz="1400" dirty="0">
                <a:solidFill>
                  <a:schemeClr val="tx2"/>
                </a:solidFill>
              </a:rPr>
              <a:t> and allocation of the </a:t>
            </a:r>
            <a:r>
              <a:rPr lang="fr-BE" sz="1400" dirty="0" err="1">
                <a:solidFill>
                  <a:schemeClr val="tx2"/>
                </a:solidFill>
              </a:rPr>
              <a:t>remainder</a:t>
            </a:r>
            <a:r>
              <a:rPr lang="fr-BE" sz="1400" dirty="0">
                <a:solidFill>
                  <a:schemeClr val="tx2"/>
                </a:solidFill>
              </a:rPr>
              <a:t> as </a:t>
            </a:r>
            <a:r>
              <a:rPr lang="fr-BE" sz="1400" dirty="0" err="1">
                <a:solidFill>
                  <a:schemeClr val="tx2"/>
                </a:solidFill>
              </a:rPr>
              <a:t>energy</a:t>
            </a:r>
            <a:r>
              <a:rPr lang="fr-BE" sz="1400" dirty="0">
                <a:solidFill>
                  <a:schemeClr val="tx2"/>
                </a:solidFill>
              </a:rPr>
              <a:t> </a:t>
            </a:r>
            <a:r>
              <a:rPr lang="fr-BE" sz="1400" dirty="0" err="1">
                <a:solidFill>
                  <a:schemeClr val="tx2"/>
                </a:solidFill>
              </a:rPr>
              <a:t>recovery</a:t>
            </a:r>
            <a:endParaRPr lang="fr-BE" sz="1400" dirty="0">
              <a:solidFill>
                <a:schemeClr val="tx2"/>
              </a:solidFill>
            </a:endParaRPr>
          </a:p>
          <a:p>
            <a:endParaRPr lang="fr-BE" sz="1400" dirty="0">
              <a:solidFill>
                <a:schemeClr val="tx2"/>
              </a:solidFill>
            </a:endParaRPr>
          </a:p>
        </p:txBody>
      </p:sp>
    </p:spTree>
    <p:extLst>
      <p:ext uri="{BB962C8B-B14F-4D97-AF65-F5344CB8AC3E}">
        <p14:creationId xmlns:p14="http://schemas.microsoft.com/office/powerpoint/2010/main" val="51761864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Espace réservé du contenu 1"/>
          <p:cNvSpPr>
            <a:spLocks noGrp="1"/>
          </p:cNvSpPr>
          <p:nvPr>
            <p:ph sz="quarter" idx="10"/>
          </p:nvPr>
        </p:nvSpPr>
        <p:spPr bwMode="auto">
          <a:xfrm>
            <a:off x="693738" y="6415088"/>
            <a:ext cx="3740150" cy="284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fr-FR" altLang="fr-FR">
              <a:ea typeface="Montserrat Medium"/>
            </a:endParaRPr>
          </a:p>
        </p:txBody>
      </p:sp>
      <p:sp>
        <p:nvSpPr>
          <p:cNvPr id="13" name="TextBox 12"/>
          <p:cNvSpPr txBox="1"/>
          <p:nvPr/>
        </p:nvSpPr>
        <p:spPr>
          <a:xfrm>
            <a:off x="1063866" y="291710"/>
            <a:ext cx="7148145" cy="461665"/>
          </a:xfrm>
          <a:prstGeom prst="rect">
            <a:avLst/>
          </a:prstGeom>
          <a:noFill/>
        </p:spPr>
        <p:txBody>
          <a:bodyPr wrap="square" rtlCol="0">
            <a:spAutoFit/>
          </a:bodyPr>
          <a:lstStyle/>
          <a:p>
            <a:pPr algn="ctr"/>
            <a:r>
              <a:rPr lang="fr-BE" sz="2400" dirty="0">
                <a:solidFill>
                  <a:schemeClr val="tx2"/>
                </a:solidFill>
              </a:rPr>
              <a:t>ELT Granulation </a:t>
            </a:r>
            <a:r>
              <a:rPr lang="fr-BE" sz="2400" dirty="0" err="1">
                <a:solidFill>
                  <a:schemeClr val="tx2"/>
                </a:solidFill>
              </a:rPr>
              <a:t>Market</a:t>
            </a:r>
            <a:r>
              <a:rPr lang="fr-BE" sz="2400" dirty="0">
                <a:solidFill>
                  <a:schemeClr val="tx2"/>
                </a:solidFill>
              </a:rPr>
              <a:t> Trends</a:t>
            </a:r>
          </a:p>
        </p:txBody>
      </p:sp>
      <p:sp>
        <p:nvSpPr>
          <p:cNvPr id="7" name="TextBox 6"/>
          <p:cNvSpPr txBox="1"/>
          <p:nvPr/>
        </p:nvSpPr>
        <p:spPr>
          <a:xfrm>
            <a:off x="8474313" y="411494"/>
            <a:ext cx="514960" cy="461665"/>
          </a:xfrm>
          <a:prstGeom prst="rect">
            <a:avLst/>
          </a:prstGeom>
          <a:noFill/>
        </p:spPr>
        <p:txBody>
          <a:bodyPr wrap="square" rtlCol="0">
            <a:spAutoFit/>
          </a:bodyPr>
          <a:lstStyle/>
          <a:p>
            <a:pPr algn="ctr"/>
            <a:fld id="{08B12DE3-DF77-485C-B7B1-E1664FFC68C7}" type="slidenum">
              <a:rPr lang="fr-BE" sz="2400" smtClean="0">
                <a:solidFill>
                  <a:schemeClr val="bg1"/>
                </a:solidFill>
              </a:rPr>
              <a:pPr algn="ctr"/>
              <a:t>16</a:t>
            </a:fld>
            <a:endParaRPr lang="fr-BE" sz="2400" dirty="0">
              <a:solidFill>
                <a:schemeClr val="bg1"/>
              </a:solidFill>
            </a:endParaRPr>
          </a:p>
        </p:txBody>
      </p:sp>
      <p:graphicFrame>
        <p:nvGraphicFramePr>
          <p:cNvPr id="8" name="Chart 7"/>
          <p:cNvGraphicFramePr>
            <a:graphicFrameLocks/>
          </p:cNvGraphicFramePr>
          <p:nvPr>
            <p:extLst>
              <p:ext uri="{D42A27DB-BD31-4B8C-83A1-F6EECF244321}">
                <p14:modId xmlns:p14="http://schemas.microsoft.com/office/powerpoint/2010/main" val="2652953045"/>
              </p:ext>
            </p:extLst>
          </p:nvPr>
        </p:nvGraphicFramePr>
        <p:xfrm>
          <a:off x="1181711" y="894069"/>
          <a:ext cx="7030300" cy="4088423"/>
        </p:xfrm>
        <a:graphic>
          <a:graphicData uri="http://schemas.openxmlformats.org/drawingml/2006/chart">
            <c:chart xmlns:c="http://schemas.openxmlformats.org/drawingml/2006/chart" xmlns:r="http://schemas.openxmlformats.org/officeDocument/2006/relationships" r:id="rId2"/>
          </a:graphicData>
        </a:graphic>
      </p:graphicFrame>
      <p:pic>
        <p:nvPicPr>
          <p:cNvPr id="2" name="Picture 1"/>
          <p:cNvPicPr>
            <a:picLocks noChangeAspect="1"/>
          </p:cNvPicPr>
          <p:nvPr/>
        </p:nvPicPr>
        <p:blipFill>
          <a:blip r:embed="rId3"/>
          <a:stretch>
            <a:fillRect/>
          </a:stretch>
        </p:blipFill>
        <p:spPr>
          <a:xfrm>
            <a:off x="1181711" y="5148041"/>
            <a:ext cx="6172200" cy="800100"/>
          </a:xfrm>
          <a:prstGeom prst="rect">
            <a:avLst/>
          </a:prstGeom>
        </p:spPr>
      </p:pic>
      <p:sp>
        <p:nvSpPr>
          <p:cNvPr id="5" name="TextBox 4"/>
          <p:cNvSpPr txBox="1"/>
          <p:nvPr/>
        </p:nvSpPr>
        <p:spPr>
          <a:xfrm>
            <a:off x="1176460" y="6043115"/>
            <a:ext cx="3501048" cy="276999"/>
          </a:xfrm>
          <a:prstGeom prst="rect">
            <a:avLst/>
          </a:prstGeom>
          <a:noFill/>
        </p:spPr>
        <p:txBody>
          <a:bodyPr wrap="square" rtlCol="0">
            <a:spAutoFit/>
          </a:bodyPr>
          <a:lstStyle/>
          <a:p>
            <a:r>
              <a:rPr lang="fr-BE" sz="1200" dirty="0"/>
              <a:t>Consolidation </a:t>
            </a:r>
            <a:r>
              <a:rPr lang="fr-BE" sz="1200" dirty="0" err="1"/>
              <a:t>from</a:t>
            </a:r>
            <a:r>
              <a:rPr lang="fr-BE" sz="1200" dirty="0"/>
              <a:t> 4 ELT management </a:t>
            </a:r>
            <a:r>
              <a:rPr lang="fr-BE" sz="1200" dirty="0" err="1"/>
              <a:t>companies</a:t>
            </a:r>
            <a:endParaRPr lang="fr-BE" sz="1200" dirty="0"/>
          </a:p>
        </p:txBody>
      </p:sp>
      <p:sp>
        <p:nvSpPr>
          <p:cNvPr id="3" name="TextBox 2"/>
          <p:cNvSpPr txBox="1"/>
          <p:nvPr/>
        </p:nvSpPr>
        <p:spPr>
          <a:xfrm>
            <a:off x="6224954" y="4386123"/>
            <a:ext cx="2989384" cy="584775"/>
          </a:xfrm>
          <a:prstGeom prst="rect">
            <a:avLst/>
          </a:prstGeom>
          <a:solidFill>
            <a:schemeClr val="accent2"/>
          </a:solidFill>
        </p:spPr>
        <p:txBody>
          <a:bodyPr wrap="square" rtlCol="0">
            <a:spAutoFit/>
          </a:bodyPr>
          <a:lstStyle/>
          <a:p>
            <a:r>
              <a:rPr lang="fr-BE" sz="1600" dirty="0"/>
              <a:t>High </a:t>
            </a:r>
            <a:r>
              <a:rPr lang="fr-BE" sz="1600" dirty="0" err="1"/>
              <a:t>dependency</a:t>
            </a:r>
            <a:r>
              <a:rPr lang="fr-BE" sz="1600" dirty="0"/>
              <a:t> on 2 main </a:t>
            </a:r>
            <a:r>
              <a:rPr lang="fr-BE" sz="1600" dirty="0" err="1"/>
              <a:t>markets</a:t>
            </a:r>
            <a:r>
              <a:rPr lang="fr-BE" sz="1600" dirty="0"/>
              <a:t>:</a:t>
            </a:r>
          </a:p>
        </p:txBody>
      </p:sp>
    </p:spTree>
    <p:extLst>
      <p:ext uri="{BB962C8B-B14F-4D97-AF65-F5344CB8AC3E}">
        <p14:creationId xmlns:p14="http://schemas.microsoft.com/office/powerpoint/2010/main" val="621107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697331" y="1350092"/>
            <a:ext cx="8178478" cy="4230712"/>
          </a:xfrm>
          <a:prstGeom prst="rect">
            <a:avLst/>
          </a:prstGeom>
        </p:spPr>
      </p:pic>
      <p:sp>
        <p:nvSpPr>
          <p:cNvPr id="515075" name="Rectangle 3"/>
          <p:cNvSpPr>
            <a:spLocks noChangeArrowheads="1"/>
          </p:cNvSpPr>
          <p:nvPr/>
        </p:nvSpPr>
        <p:spPr bwMode="auto">
          <a:xfrm>
            <a:off x="1238251" y="2620190"/>
            <a:ext cx="184731" cy="317459"/>
          </a:xfrm>
          <a:prstGeom prst="rect">
            <a:avLst/>
          </a:prstGeom>
          <a:noFill/>
          <a:ln w="9525">
            <a:noFill/>
            <a:miter lim="800000"/>
            <a:headEnd/>
            <a:tailEnd/>
          </a:ln>
          <a:effectLst/>
        </p:spPr>
        <p:txBody>
          <a:bodyPr wrap="none" anchor="ctr">
            <a:spAutoFit/>
          </a:bodyPr>
          <a:lstStyle/>
          <a:p>
            <a:pPr>
              <a:defRPr/>
            </a:pPr>
            <a:endParaRPr lang="es-ES" sz="1463"/>
          </a:p>
        </p:txBody>
      </p:sp>
      <p:sp>
        <p:nvSpPr>
          <p:cNvPr id="12" name="Rectángulo 11"/>
          <p:cNvSpPr/>
          <p:nvPr/>
        </p:nvSpPr>
        <p:spPr>
          <a:xfrm>
            <a:off x="428625" y="226082"/>
            <a:ext cx="8447184" cy="461665"/>
          </a:xfrm>
          <a:prstGeom prst="rect">
            <a:avLst/>
          </a:prstGeom>
        </p:spPr>
        <p:txBody>
          <a:bodyPr wrap="square">
            <a:spAutoFit/>
          </a:bodyPr>
          <a:lstStyle/>
          <a:p>
            <a:pPr algn="ctr"/>
            <a:r>
              <a:rPr lang="es-ES_tradnl" sz="2400" dirty="0">
                <a:solidFill>
                  <a:schemeClr val="tx2"/>
                </a:solidFill>
              </a:rPr>
              <a:t>Tyre </a:t>
            </a:r>
            <a:r>
              <a:rPr lang="es-ES_tradnl" sz="2400" dirty="0" err="1">
                <a:solidFill>
                  <a:schemeClr val="tx2"/>
                </a:solidFill>
              </a:rPr>
              <a:t>is</a:t>
            </a:r>
            <a:r>
              <a:rPr lang="es-ES_tradnl" sz="2400" dirty="0">
                <a:solidFill>
                  <a:schemeClr val="tx2"/>
                </a:solidFill>
              </a:rPr>
              <a:t> a </a:t>
            </a:r>
            <a:r>
              <a:rPr lang="es-ES_tradnl" sz="2400" dirty="0" err="1">
                <a:solidFill>
                  <a:schemeClr val="tx2"/>
                </a:solidFill>
              </a:rPr>
              <a:t>source</a:t>
            </a:r>
            <a:r>
              <a:rPr lang="es-ES_tradnl" sz="2400" dirty="0">
                <a:solidFill>
                  <a:schemeClr val="tx2"/>
                </a:solidFill>
              </a:rPr>
              <a:t> of </a:t>
            </a:r>
            <a:r>
              <a:rPr lang="es-ES_tradnl" sz="2400" dirty="0" err="1">
                <a:solidFill>
                  <a:schemeClr val="tx2"/>
                </a:solidFill>
              </a:rPr>
              <a:t>resources</a:t>
            </a:r>
            <a:endParaRPr lang="es-ES" sz="2400" dirty="0">
              <a:solidFill>
                <a:schemeClr val="tx2"/>
              </a:solidFill>
            </a:endParaRPr>
          </a:p>
        </p:txBody>
      </p:sp>
      <p:sp>
        <p:nvSpPr>
          <p:cNvPr id="6" name="Rectangle 2"/>
          <p:cNvSpPr>
            <a:spLocks noChangeArrowheads="1"/>
          </p:cNvSpPr>
          <p:nvPr/>
        </p:nvSpPr>
        <p:spPr bwMode="auto">
          <a:xfrm>
            <a:off x="670719" y="560389"/>
            <a:ext cx="8734822" cy="2538412"/>
          </a:xfrm>
          <a:prstGeom prst="rect">
            <a:avLst/>
          </a:prstGeom>
          <a:noFill/>
          <a:ln w="9525">
            <a:noFill/>
            <a:miter lim="800000"/>
            <a:headEnd/>
            <a:tailEnd/>
          </a:ln>
        </p:spPr>
        <p:txBody>
          <a:bodyPr lIns="74811" tIns="37406" rIns="74811" bIns="37406" anchor="ctr"/>
          <a:lstStyle/>
          <a:p>
            <a:pPr eaLnBrk="1" hangingPunct="1"/>
            <a:r>
              <a:rPr lang="es-ES_tradnl" sz="3575" b="1" dirty="0" err="1">
                <a:solidFill>
                  <a:schemeClr val="bg1"/>
                </a:solidFill>
                <a:cs typeface="Arial" pitchFamily="34" charset="0"/>
              </a:rPr>
              <a:t>We</a:t>
            </a:r>
            <a:r>
              <a:rPr lang="es-ES_tradnl" sz="3575" b="1" dirty="0">
                <a:solidFill>
                  <a:schemeClr val="bg1"/>
                </a:solidFill>
                <a:cs typeface="Arial" pitchFamily="34" charset="0"/>
              </a:rPr>
              <a:t> </a:t>
            </a:r>
            <a:r>
              <a:rPr lang="es-ES_tradnl" sz="3575" b="1" dirty="0" err="1">
                <a:solidFill>
                  <a:schemeClr val="bg1"/>
                </a:solidFill>
                <a:cs typeface="Arial" pitchFamily="34" charset="0"/>
              </a:rPr>
              <a:t>Transform</a:t>
            </a:r>
            <a:r>
              <a:rPr lang="es-ES_tradnl" sz="3575" b="1" dirty="0">
                <a:solidFill>
                  <a:schemeClr val="bg1"/>
                </a:solidFill>
                <a:cs typeface="Arial" pitchFamily="34" charset="0"/>
              </a:rPr>
              <a:t> Waste </a:t>
            </a:r>
            <a:r>
              <a:rPr lang="es-ES_tradnl" sz="3575" b="1" dirty="0" err="1">
                <a:solidFill>
                  <a:schemeClr val="bg1"/>
                </a:solidFill>
                <a:cs typeface="Arial" pitchFamily="34" charset="0"/>
              </a:rPr>
              <a:t>into</a:t>
            </a:r>
            <a:r>
              <a:rPr lang="es-ES_tradnl" sz="3575" b="1" dirty="0">
                <a:solidFill>
                  <a:schemeClr val="bg1"/>
                </a:solidFill>
                <a:cs typeface="Arial" pitchFamily="34" charset="0"/>
              </a:rPr>
              <a:t> a </a:t>
            </a:r>
            <a:r>
              <a:rPr lang="es-ES_tradnl" sz="3575" b="1" dirty="0" err="1">
                <a:solidFill>
                  <a:schemeClr val="bg1"/>
                </a:solidFill>
                <a:cs typeface="Arial" pitchFamily="34" charset="0"/>
              </a:rPr>
              <a:t>Resource</a:t>
            </a:r>
            <a:endParaRPr lang="es-ES_tradnl" sz="4388" b="1" dirty="0">
              <a:solidFill>
                <a:schemeClr val="bg1"/>
              </a:solidFill>
              <a:cs typeface="Arial" pitchFamily="34" charset="0"/>
            </a:endParaRPr>
          </a:p>
          <a:p>
            <a:pPr eaLnBrk="1" hangingPunct="1"/>
            <a:endParaRPr lang="es-ES" sz="3575" b="1" dirty="0">
              <a:solidFill>
                <a:schemeClr val="bg1"/>
              </a:solidFill>
              <a:cs typeface="Arial" pitchFamily="34" charset="0"/>
            </a:endParaRPr>
          </a:p>
        </p:txBody>
      </p:sp>
      <p:pic>
        <p:nvPicPr>
          <p:cNvPr id="3" name="Picture 2"/>
          <p:cNvPicPr>
            <a:picLocks noChangeAspect="1"/>
          </p:cNvPicPr>
          <p:nvPr/>
        </p:nvPicPr>
        <p:blipFill>
          <a:blip r:embed="rId4"/>
          <a:stretch>
            <a:fillRect/>
          </a:stretch>
        </p:blipFill>
        <p:spPr>
          <a:xfrm>
            <a:off x="428625" y="5691090"/>
            <a:ext cx="9048750" cy="695325"/>
          </a:xfrm>
          <a:prstGeom prst="rect">
            <a:avLst/>
          </a:prstGeom>
        </p:spPr>
      </p:pic>
      <p:sp>
        <p:nvSpPr>
          <p:cNvPr id="7" name="TextBox 6"/>
          <p:cNvSpPr txBox="1"/>
          <p:nvPr/>
        </p:nvSpPr>
        <p:spPr>
          <a:xfrm>
            <a:off x="8474313" y="411494"/>
            <a:ext cx="514960" cy="461665"/>
          </a:xfrm>
          <a:prstGeom prst="rect">
            <a:avLst/>
          </a:prstGeom>
          <a:noFill/>
        </p:spPr>
        <p:txBody>
          <a:bodyPr wrap="square" rtlCol="0">
            <a:spAutoFit/>
          </a:bodyPr>
          <a:lstStyle/>
          <a:p>
            <a:pPr algn="ctr"/>
            <a:fld id="{08B12DE3-DF77-485C-B7B1-E1664FFC68C7}" type="slidenum">
              <a:rPr lang="fr-BE" sz="2400" smtClean="0">
                <a:solidFill>
                  <a:schemeClr val="bg1"/>
                </a:solidFill>
              </a:rPr>
              <a:pPr algn="ctr"/>
              <a:t>17</a:t>
            </a:fld>
            <a:endParaRPr lang="fr-BE" sz="2400" dirty="0">
              <a:solidFill>
                <a:schemeClr val="bg1"/>
              </a:solidFill>
            </a:endParaRPr>
          </a:p>
        </p:txBody>
      </p:sp>
    </p:spTree>
    <p:extLst>
      <p:ext uri="{BB962C8B-B14F-4D97-AF65-F5344CB8AC3E}">
        <p14:creationId xmlns:p14="http://schemas.microsoft.com/office/powerpoint/2010/main" val="466043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llipse 16"/>
          <p:cNvSpPr/>
          <p:nvPr/>
        </p:nvSpPr>
        <p:spPr>
          <a:xfrm>
            <a:off x="541338" y="22226"/>
            <a:ext cx="982662" cy="9890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4344" name="Rectangle 9"/>
          <p:cNvSpPr txBox="1">
            <a:spLocks noChangeArrowheads="1"/>
          </p:cNvSpPr>
          <p:nvPr/>
        </p:nvSpPr>
        <p:spPr bwMode="auto">
          <a:xfrm>
            <a:off x="852488" y="1995488"/>
            <a:ext cx="8229600" cy="5105400"/>
          </a:xfrm>
          <a:prstGeom prst="rect">
            <a:avLst/>
          </a:prstGeom>
          <a:noFill/>
          <a:ln w="9525">
            <a:noFill/>
            <a:miter lim="800000"/>
            <a:headEnd/>
            <a:tailEnd/>
          </a:ln>
        </p:spPr>
        <p:txBody>
          <a:bodyPr/>
          <a:lstStyle/>
          <a:p>
            <a:pPr marL="742950" lvl="1" indent="-285750">
              <a:lnSpc>
                <a:spcPct val="80000"/>
              </a:lnSpc>
              <a:spcBef>
                <a:spcPct val="20000"/>
              </a:spcBef>
            </a:pPr>
            <a:endParaRPr lang="en-US" sz="1600" b="1">
              <a:solidFill>
                <a:srgbClr val="1C1C1C"/>
              </a:solidFill>
              <a:latin typeface="Calibri" pitchFamily="34" charset="0"/>
            </a:endParaRPr>
          </a:p>
        </p:txBody>
      </p:sp>
      <p:sp>
        <p:nvSpPr>
          <p:cNvPr id="14345" name="Rectangle 9"/>
          <p:cNvSpPr>
            <a:spLocks noChangeArrowheads="1"/>
          </p:cNvSpPr>
          <p:nvPr/>
        </p:nvSpPr>
        <p:spPr bwMode="auto">
          <a:xfrm>
            <a:off x="904876" y="1124746"/>
            <a:ext cx="8188325" cy="1615827"/>
          </a:xfrm>
          <a:prstGeom prst="rect">
            <a:avLst/>
          </a:prstGeom>
          <a:noFill/>
          <a:ln w="9525">
            <a:noFill/>
            <a:miter lim="800000"/>
            <a:headEnd/>
            <a:tailEnd/>
          </a:ln>
        </p:spPr>
        <p:txBody>
          <a:bodyPr wrap="square">
            <a:spAutoFit/>
          </a:bodyPr>
          <a:lstStyle/>
          <a:p>
            <a:pPr>
              <a:lnSpc>
                <a:spcPct val="90000"/>
              </a:lnSpc>
              <a:spcBef>
                <a:spcPct val="50000"/>
              </a:spcBef>
              <a:buClr>
                <a:schemeClr val="bg1"/>
              </a:buClr>
              <a:buSzPct val="125000"/>
            </a:pPr>
            <a:r>
              <a:rPr lang="en-US" dirty="0">
                <a:solidFill>
                  <a:schemeClr val="tx2"/>
                </a:solidFill>
              </a:rPr>
              <a:t>- ELTs have a </a:t>
            </a:r>
            <a:r>
              <a:rPr lang="en-US" b="1" dirty="0">
                <a:solidFill>
                  <a:schemeClr val="tx2"/>
                </a:solidFill>
                <a:latin typeface="Arial" pitchFamily="34" charset="0"/>
                <a:ea typeface="MS UI Gothic" pitchFamily="34" charset="-128"/>
                <a:cs typeface="Arial" pitchFamily="34" charset="0"/>
              </a:rPr>
              <a:t>multitude of applications </a:t>
            </a:r>
            <a:r>
              <a:rPr lang="en-US" dirty="0">
                <a:solidFill>
                  <a:schemeClr val="tx2"/>
                </a:solidFill>
              </a:rPr>
              <a:t>using rubber properties and composition (elasticity, draining, mechanical, shock attenuation, noise-reducing, biomass and C content, …)</a:t>
            </a:r>
          </a:p>
          <a:p>
            <a:pPr>
              <a:lnSpc>
                <a:spcPct val="90000"/>
              </a:lnSpc>
              <a:spcBef>
                <a:spcPct val="50000"/>
              </a:spcBef>
              <a:buClr>
                <a:schemeClr val="bg1"/>
              </a:buClr>
              <a:buSzPct val="125000"/>
            </a:pPr>
            <a:r>
              <a:rPr lang="en-US" dirty="0">
                <a:solidFill>
                  <a:schemeClr val="tx2"/>
                </a:solidFill>
                <a:latin typeface="Arial" pitchFamily="34" charset="0"/>
                <a:ea typeface="MS UI Gothic" pitchFamily="34" charset="-128"/>
                <a:cs typeface="Arial" pitchFamily="34" charset="0"/>
              </a:rPr>
              <a:t>-</a:t>
            </a:r>
            <a:r>
              <a:rPr lang="en-US" b="1" dirty="0">
                <a:solidFill>
                  <a:schemeClr val="tx2"/>
                </a:solidFill>
                <a:latin typeface="Arial" pitchFamily="34" charset="0"/>
                <a:ea typeface="MS UI Gothic" pitchFamily="34" charset="-128"/>
                <a:cs typeface="Arial" pitchFamily="34" charset="0"/>
              </a:rPr>
              <a:t> </a:t>
            </a:r>
            <a:r>
              <a:rPr lang="en-US" dirty="0">
                <a:solidFill>
                  <a:schemeClr val="tx2"/>
                </a:solidFill>
              </a:rPr>
              <a:t>ELT-derived products </a:t>
            </a:r>
            <a:r>
              <a:rPr lang="en-US" b="1" dirty="0">
                <a:solidFill>
                  <a:schemeClr val="tx2"/>
                </a:solidFill>
                <a:latin typeface="Arial" pitchFamily="34" charset="0"/>
                <a:ea typeface="MS UI Gothic" pitchFamily="34" charset="-128"/>
                <a:cs typeface="Arial" pitchFamily="34" charset="0"/>
              </a:rPr>
              <a:t>substitute conventional fuels and raw materials</a:t>
            </a:r>
            <a:endParaRPr lang="en-US" dirty="0">
              <a:solidFill>
                <a:schemeClr val="tx2"/>
              </a:solidFill>
              <a:latin typeface="Arial" pitchFamily="34" charset="0"/>
              <a:ea typeface="MS UI Gothic" pitchFamily="34" charset="-128"/>
              <a:cs typeface="Arial" pitchFamily="34" charset="0"/>
            </a:endParaRPr>
          </a:p>
          <a:p>
            <a:pPr>
              <a:lnSpc>
                <a:spcPct val="90000"/>
              </a:lnSpc>
              <a:spcBef>
                <a:spcPct val="50000"/>
              </a:spcBef>
              <a:buClr>
                <a:schemeClr val="bg1"/>
              </a:buClr>
              <a:buSzPct val="125000"/>
            </a:pPr>
            <a:endParaRPr lang="en-GB" dirty="0">
              <a:solidFill>
                <a:schemeClr val="tx2"/>
              </a:solidFill>
              <a:latin typeface="Arial" pitchFamily="34" charset="0"/>
              <a:ea typeface="MS UI Gothic" pitchFamily="34" charset="-128"/>
              <a:cs typeface="Arial" pitchFamily="34" charset="0"/>
            </a:endParaRPr>
          </a:p>
        </p:txBody>
      </p:sp>
      <p:pic>
        <p:nvPicPr>
          <p:cNvPr id="14346" name="Picture 7" descr="http://www.aliapur.fr/media/files/valorisation/tableau/Copie_de_aire_jeux_1.jpg"/>
          <p:cNvPicPr>
            <a:picLocks noChangeAspect="1" noChangeArrowheads="1"/>
          </p:cNvPicPr>
          <p:nvPr/>
        </p:nvPicPr>
        <p:blipFill>
          <a:blip r:embed="rId3" cstate="print"/>
          <a:srcRect/>
          <a:stretch>
            <a:fillRect/>
          </a:stretch>
        </p:blipFill>
        <p:spPr bwMode="auto">
          <a:xfrm>
            <a:off x="5110734" y="2536420"/>
            <a:ext cx="1621519" cy="1081013"/>
          </a:xfrm>
          <a:prstGeom prst="rect">
            <a:avLst/>
          </a:prstGeom>
          <a:noFill/>
          <a:ln w="9525">
            <a:noFill/>
            <a:miter lim="800000"/>
            <a:headEnd/>
            <a:tailEnd/>
          </a:ln>
        </p:spPr>
      </p:pic>
      <p:pic>
        <p:nvPicPr>
          <p:cNvPr id="14348" name="Picture 9" descr="http://www.aliapur.fr/media/files/valorisation/tableau/copie_sncf.jpg"/>
          <p:cNvPicPr>
            <a:picLocks noChangeAspect="1" noChangeArrowheads="1"/>
          </p:cNvPicPr>
          <p:nvPr/>
        </p:nvPicPr>
        <p:blipFill>
          <a:blip r:embed="rId4" cstate="print"/>
          <a:srcRect/>
          <a:stretch>
            <a:fillRect/>
          </a:stretch>
        </p:blipFill>
        <p:spPr bwMode="auto">
          <a:xfrm>
            <a:off x="2789436" y="2494053"/>
            <a:ext cx="1587500" cy="1084262"/>
          </a:xfrm>
          <a:prstGeom prst="rect">
            <a:avLst/>
          </a:prstGeom>
          <a:noFill/>
          <a:ln w="9525">
            <a:noFill/>
            <a:miter lim="800000"/>
            <a:headEnd/>
            <a:tailEnd/>
          </a:ln>
        </p:spPr>
      </p:pic>
      <p:pic>
        <p:nvPicPr>
          <p:cNvPr id="14352" name="Picture 16" descr="http://www.aliapur.fr/media/files/valorisation/tableau/Copie_de_15.jpg"/>
          <p:cNvPicPr>
            <a:picLocks noChangeAspect="1" noChangeArrowheads="1"/>
          </p:cNvPicPr>
          <p:nvPr/>
        </p:nvPicPr>
        <p:blipFill>
          <a:blip r:embed="rId5" cstate="print"/>
          <a:srcRect/>
          <a:stretch>
            <a:fillRect/>
          </a:stretch>
        </p:blipFill>
        <p:spPr bwMode="auto">
          <a:xfrm>
            <a:off x="7282145" y="3986765"/>
            <a:ext cx="1570809" cy="1152128"/>
          </a:xfrm>
          <a:prstGeom prst="rect">
            <a:avLst/>
          </a:prstGeom>
          <a:noFill/>
          <a:ln w="9525">
            <a:noFill/>
            <a:miter lim="800000"/>
            <a:headEnd/>
            <a:tailEnd/>
          </a:ln>
        </p:spPr>
      </p:pic>
      <p:sp>
        <p:nvSpPr>
          <p:cNvPr id="14353" name="Rectangle 17"/>
          <p:cNvSpPr>
            <a:spLocks noChangeArrowheads="1"/>
          </p:cNvSpPr>
          <p:nvPr/>
        </p:nvSpPr>
        <p:spPr bwMode="auto">
          <a:xfrm>
            <a:off x="381001" y="881063"/>
            <a:ext cx="239713" cy="247650"/>
          </a:xfrm>
          <a:prstGeom prst="rect">
            <a:avLst/>
          </a:prstGeom>
          <a:noFill/>
          <a:ln w="9525" algn="ctr">
            <a:noFill/>
            <a:miter lim="800000"/>
            <a:headEnd/>
            <a:tailEnd/>
          </a:ln>
        </p:spPr>
        <p:txBody>
          <a:bodyPr wrap="none" anchor="ctr">
            <a:spAutoFit/>
          </a:bodyPr>
          <a:lstStyle/>
          <a:p>
            <a:pPr eaLnBrk="0" hangingPunct="0"/>
            <a:r>
              <a:rPr lang="en-US" sz="1000">
                <a:solidFill>
                  <a:srgbClr val="333333"/>
                </a:solidFill>
                <a:latin typeface="Calibri" pitchFamily="34" charset="0"/>
              </a:rPr>
              <a:t> </a:t>
            </a:r>
            <a:r>
              <a:rPr lang="en-US" sz="900">
                <a:latin typeface="Calibri" pitchFamily="34" charset="0"/>
              </a:rPr>
              <a:t> </a:t>
            </a:r>
            <a:endParaRPr lang="en-US">
              <a:latin typeface="Calibri" pitchFamily="34" charset="0"/>
            </a:endParaRPr>
          </a:p>
        </p:txBody>
      </p:sp>
      <p:pic>
        <p:nvPicPr>
          <p:cNvPr id="14354" name="Picture 19" descr="http://www.aliapur.fr/media/files/valorisation/tableau/Copie_de_psg.jpg"/>
          <p:cNvPicPr>
            <a:picLocks noChangeAspect="1" noChangeArrowheads="1"/>
          </p:cNvPicPr>
          <p:nvPr/>
        </p:nvPicPr>
        <p:blipFill>
          <a:blip r:embed="rId6" cstate="print"/>
          <a:srcRect/>
          <a:stretch>
            <a:fillRect/>
          </a:stretch>
        </p:blipFill>
        <p:spPr bwMode="auto">
          <a:xfrm>
            <a:off x="489867" y="3986765"/>
            <a:ext cx="1716174" cy="1097217"/>
          </a:xfrm>
          <a:prstGeom prst="rect">
            <a:avLst/>
          </a:prstGeom>
          <a:noFill/>
          <a:ln w="9525">
            <a:noFill/>
            <a:miter lim="800000"/>
            <a:headEnd/>
            <a:tailEnd/>
          </a:ln>
        </p:spPr>
      </p:pic>
      <p:pic>
        <p:nvPicPr>
          <p:cNvPr id="25" name="Picture 4" descr="P:\Images\Sidé\FE Hylsa.jpg"/>
          <p:cNvPicPr>
            <a:picLocks noChangeAspect="1" noChangeArrowheads="1"/>
          </p:cNvPicPr>
          <p:nvPr/>
        </p:nvPicPr>
        <p:blipFill>
          <a:blip r:embed="rId7" cstate="print"/>
          <a:srcRect/>
          <a:stretch>
            <a:fillRect/>
          </a:stretch>
        </p:blipFill>
        <p:spPr bwMode="auto">
          <a:xfrm>
            <a:off x="7198116" y="5544285"/>
            <a:ext cx="1362043" cy="1012701"/>
          </a:xfrm>
          <a:prstGeom prst="rect">
            <a:avLst/>
          </a:prstGeom>
          <a:noFill/>
          <a:ln w="9525">
            <a:noFill/>
            <a:miter lim="800000"/>
            <a:headEnd/>
            <a:tailEnd/>
          </a:ln>
        </p:spPr>
      </p:pic>
      <p:sp>
        <p:nvSpPr>
          <p:cNvPr id="21" name="TextBox 7"/>
          <p:cNvSpPr txBox="1">
            <a:spLocks noChangeArrowheads="1"/>
          </p:cNvSpPr>
          <p:nvPr/>
        </p:nvSpPr>
        <p:spPr bwMode="auto">
          <a:xfrm>
            <a:off x="2432720" y="260649"/>
            <a:ext cx="5616624" cy="461665"/>
          </a:xfrm>
          <a:prstGeom prst="rect">
            <a:avLst/>
          </a:prstGeom>
          <a:noFill/>
          <a:ln w="9525">
            <a:noFill/>
            <a:miter lim="800000"/>
            <a:headEnd/>
            <a:tailEnd/>
          </a:ln>
        </p:spPr>
        <p:txBody>
          <a:bodyPr wrap="square">
            <a:spAutoFit/>
          </a:bodyPr>
          <a:lstStyle/>
          <a:p>
            <a:pPr algn="ctr"/>
            <a:r>
              <a:rPr lang="fr-BE" sz="2400" dirty="0">
                <a:solidFill>
                  <a:schemeClr val="tx2"/>
                </a:solidFill>
              </a:rPr>
              <a:t>Applications of </a:t>
            </a:r>
            <a:r>
              <a:rPr lang="en-GB" sz="2400" dirty="0">
                <a:solidFill>
                  <a:schemeClr val="tx2"/>
                </a:solidFill>
              </a:rPr>
              <a:t>ELT-derived products</a:t>
            </a:r>
          </a:p>
        </p:txBody>
      </p:sp>
      <p:sp>
        <p:nvSpPr>
          <p:cNvPr id="2" name="TextBox 1"/>
          <p:cNvSpPr txBox="1"/>
          <p:nvPr/>
        </p:nvSpPr>
        <p:spPr>
          <a:xfrm>
            <a:off x="7545620" y="5170985"/>
            <a:ext cx="1043857" cy="230832"/>
          </a:xfrm>
          <a:prstGeom prst="rect">
            <a:avLst/>
          </a:prstGeom>
          <a:noFill/>
        </p:spPr>
        <p:txBody>
          <a:bodyPr wrap="square" rtlCol="0">
            <a:spAutoFit/>
          </a:bodyPr>
          <a:lstStyle/>
          <a:p>
            <a:r>
              <a:rPr lang="fr-BE" sz="900" dirty="0" err="1">
                <a:solidFill>
                  <a:schemeClr val="tx2"/>
                </a:solidFill>
              </a:rPr>
              <a:t>Moulded</a:t>
            </a:r>
            <a:r>
              <a:rPr lang="fr-BE" sz="900" dirty="0">
                <a:solidFill>
                  <a:schemeClr val="tx2"/>
                </a:solidFill>
              </a:rPr>
              <a:t> </a:t>
            </a:r>
            <a:r>
              <a:rPr lang="fr-BE" sz="900" dirty="0" err="1">
                <a:solidFill>
                  <a:schemeClr val="tx2"/>
                </a:solidFill>
              </a:rPr>
              <a:t>objects</a:t>
            </a:r>
            <a:endParaRPr lang="fr-BE" sz="900" dirty="0">
              <a:solidFill>
                <a:schemeClr val="tx2"/>
              </a:solidFill>
            </a:endParaRPr>
          </a:p>
        </p:txBody>
      </p:sp>
      <p:sp>
        <p:nvSpPr>
          <p:cNvPr id="19" name="TextBox 18"/>
          <p:cNvSpPr txBox="1"/>
          <p:nvPr/>
        </p:nvSpPr>
        <p:spPr>
          <a:xfrm>
            <a:off x="7181663" y="6581246"/>
            <a:ext cx="1713135" cy="230832"/>
          </a:xfrm>
          <a:prstGeom prst="rect">
            <a:avLst/>
          </a:prstGeom>
          <a:noFill/>
        </p:spPr>
        <p:txBody>
          <a:bodyPr wrap="square" rtlCol="0">
            <a:spAutoFit/>
          </a:bodyPr>
          <a:lstStyle/>
          <a:p>
            <a:r>
              <a:rPr lang="fr-BE" sz="900" dirty="0">
                <a:solidFill>
                  <a:schemeClr val="tx2"/>
                </a:solidFill>
              </a:rPr>
              <a:t>C substitution in  </a:t>
            </a:r>
            <a:r>
              <a:rPr lang="fr-BE" sz="900" dirty="0" err="1">
                <a:solidFill>
                  <a:schemeClr val="tx2"/>
                </a:solidFill>
              </a:rPr>
              <a:t>steel</a:t>
            </a:r>
            <a:r>
              <a:rPr lang="fr-BE" sz="900" dirty="0">
                <a:solidFill>
                  <a:schemeClr val="tx2"/>
                </a:solidFill>
              </a:rPr>
              <a:t> </a:t>
            </a:r>
            <a:r>
              <a:rPr lang="fr-BE" sz="900" dirty="0" err="1">
                <a:solidFill>
                  <a:schemeClr val="tx2"/>
                </a:solidFill>
              </a:rPr>
              <a:t>industry</a:t>
            </a:r>
            <a:endParaRPr lang="fr-BE" sz="900" dirty="0">
              <a:solidFill>
                <a:schemeClr val="tx2"/>
              </a:solidFill>
            </a:endParaRPr>
          </a:p>
        </p:txBody>
      </p:sp>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1615" y="2494053"/>
            <a:ext cx="1816170" cy="976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448968" y="3470483"/>
            <a:ext cx="1931863" cy="507831"/>
          </a:xfrm>
          <a:prstGeom prst="rect">
            <a:avLst/>
          </a:prstGeom>
          <a:noFill/>
        </p:spPr>
        <p:txBody>
          <a:bodyPr wrap="square" rtlCol="0">
            <a:spAutoFit/>
          </a:bodyPr>
          <a:lstStyle/>
          <a:p>
            <a:r>
              <a:rPr lang="fr-BE" sz="900" dirty="0" err="1">
                <a:solidFill>
                  <a:schemeClr val="tx2"/>
                </a:solidFill>
              </a:rPr>
              <a:t>Material</a:t>
            </a:r>
            <a:r>
              <a:rPr lang="fr-BE" sz="900" dirty="0">
                <a:solidFill>
                  <a:schemeClr val="tx2"/>
                </a:solidFill>
              </a:rPr>
              <a:t> substitution &amp; </a:t>
            </a:r>
            <a:r>
              <a:rPr lang="fr-BE" sz="900" dirty="0" err="1">
                <a:solidFill>
                  <a:schemeClr val="tx2"/>
                </a:solidFill>
              </a:rPr>
              <a:t>biomass</a:t>
            </a:r>
            <a:r>
              <a:rPr lang="fr-BE" sz="900" dirty="0">
                <a:solidFill>
                  <a:schemeClr val="tx2"/>
                </a:solidFill>
              </a:rPr>
              <a:t> </a:t>
            </a:r>
            <a:r>
              <a:rPr lang="fr-BE" sz="900" dirty="0" err="1">
                <a:solidFill>
                  <a:schemeClr val="tx2"/>
                </a:solidFill>
              </a:rPr>
              <a:t>containing</a:t>
            </a:r>
            <a:r>
              <a:rPr lang="fr-BE" sz="900" dirty="0">
                <a:solidFill>
                  <a:schemeClr val="tx2"/>
                </a:solidFill>
              </a:rPr>
              <a:t> alternative fuel – </a:t>
            </a:r>
            <a:r>
              <a:rPr lang="fr-BE" sz="900" dirty="0" err="1">
                <a:solidFill>
                  <a:schemeClr val="tx2"/>
                </a:solidFill>
              </a:rPr>
              <a:t>Cement</a:t>
            </a:r>
            <a:r>
              <a:rPr lang="fr-BE" sz="900" dirty="0">
                <a:solidFill>
                  <a:schemeClr val="tx2"/>
                </a:solidFill>
              </a:rPr>
              <a:t> </a:t>
            </a:r>
            <a:r>
              <a:rPr lang="fr-BE" sz="900" dirty="0" err="1">
                <a:solidFill>
                  <a:schemeClr val="tx2"/>
                </a:solidFill>
              </a:rPr>
              <a:t>industry</a:t>
            </a:r>
            <a:endParaRPr lang="fr-BE" sz="900" dirty="0">
              <a:solidFill>
                <a:schemeClr val="tx2"/>
              </a:solidFill>
            </a:endParaRPr>
          </a:p>
        </p:txBody>
      </p:sp>
      <p:sp>
        <p:nvSpPr>
          <p:cNvPr id="23" name="TextBox 22"/>
          <p:cNvSpPr txBox="1"/>
          <p:nvPr/>
        </p:nvSpPr>
        <p:spPr>
          <a:xfrm>
            <a:off x="2789436" y="3617433"/>
            <a:ext cx="1931863" cy="369332"/>
          </a:xfrm>
          <a:prstGeom prst="rect">
            <a:avLst/>
          </a:prstGeom>
          <a:noFill/>
        </p:spPr>
        <p:txBody>
          <a:bodyPr wrap="square" rtlCol="0">
            <a:spAutoFit/>
          </a:bodyPr>
          <a:lstStyle/>
          <a:p>
            <a:r>
              <a:rPr lang="fr-BE" sz="900" dirty="0" err="1">
                <a:solidFill>
                  <a:schemeClr val="tx2"/>
                </a:solidFill>
              </a:rPr>
              <a:t>Sub</a:t>
            </a:r>
            <a:r>
              <a:rPr lang="fr-BE" sz="900" dirty="0">
                <a:solidFill>
                  <a:schemeClr val="tx2"/>
                </a:solidFill>
              </a:rPr>
              <a:t>-ballast application  – </a:t>
            </a:r>
            <a:r>
              <a:rPr lang="fr-BE" sz="900" dirty="0" err="1">
                <a:solidFill>
                  <a:schemeClr val="tx2"/>
                </a:solidFill>
              </a:rPr>
              <a:t>Railway</a:t>
            </a:r>
            <a:r>
              <a:rPr lang="fr-BE" sz="900" dirty="0">
                <a:solidFill>
                  <a:schemeClr val="tx2"/>
                </a:solidFill>
              </a:rPr>
              <a:t> </a:t>
            </a:r>
            <a:r>
              <a:rPr lang="fr-BE" sz="900" dirty="0" err="1">
                <a:solidFill>
                  <a:schemeClr val="tx2"/>
                </a:solidFill>
              </a:rPr>
              <a:t>tracks</a:t>
            </a:r>
            <a:r>
              <a:rPr lang="fr-BE" sz="900" dirty="0">
                <a:solidFill>
                  <a:schemeClr val="tx2"/>
                </a:solidFill>
              </a:rPr>
              <a:t> (Anti vibration)</a:t>
            </a:r>
          </a:p>
        </p:txBody>
      </p:sp>
      <p:sp>
        <p:nvSpPr>
          <p:cNvPr id="24" name="TextBox 23"/>
          <p:cNvSpPr txBox="1"/>
          <p:nvPr/>
        </p:nvSpPr>
        <p:spPr>
          <a:xfrm>
            <a:off x="4967287" y="3617433"/>
            <a:ext cx="2125721" cy="230832"/>
          </a:xfrm>
          <a:prstGeom prst="rect">
            <a:avLst/>
          </a:prstGeom>
          <a:noFill/>
        </p:spPr>
        <p:txBody>
          <a:bodyPr wrap="square" rtlCol="0">
            <a:spAutoFit/>
          </a:bodyPr>
          <a:lstStyle/>
          <a:p>
            <a:r>
              <a:rPr lang="fr-BE" sz="900" dirty="0" err="1">
                <a:solidFill>
                  <a:schemeClr val="tx2"/>
                </a:solidFill>
              </a:rPr>
              <a:t>Children</a:t>
            </a:r>
            <a:r>
              <a:rPr lang="fr-BE" sz="900" dirty="0">
                <a:solidFill>
                  <a:schemeClr val="tx2"/>
                </a:solidFill>
              </a:rPr>
              <a:t> </a:t>
            </a:r>
            <a:r>
              <a:rPr lang="fr-BE" sz="900" dirty="0" err="1">
                <a:solidFill>
                  <a:schemeClr val="tx2"/>
                </a:solidFill>
              </a:rPr>
              <a:t>playgrounds</a:t>
            </a:r>
            <a:r>
              <a:rPr lang="fr-BE" sz="900" dirty="0">
                <a:solidFill>
                  <a:schemeClr val="tx2"/>
                </a:solidFill>
              </a:rPr>
              <a:t> (</a:t>
            </a:r>
            <a:r>
              <a:rPr lang="fr-BE" sz="900" dirty="0" err="1">
                <a:solidFill>
                  <a:schemeClr val="tx2"/>
                </a:solidFill>
              </a:rPr>
              <a:t>Shock</a:t>
            </a:r>
            <a:r>
              <a:rPr lang="fr-BE" sz="900" dirty="0">
                <a:solidFill>
                  <a:schemeClr val="tx2"/>
                </a:solidFill>
              </a:rPr>
              <a:t> absorption)</a:t>
            </a:r>
          </a:p>
        </p:txBody>
      </p:sp>
      <p:pic>
        <p:nvPicPr>
          <p:cNvPr id="2052" name="Picture 4" descr="Résultat de recherche d'images pour &quot;asphalt rubber picture&quo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38540" y="2533084"/>
            <a:ext cx="1614415" cy="108434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7118895" y="3601223"/>
            <a:ext cx="2125721" cy="230832"/>
          </a:xfrm>
          <a:prstGeom prst="rect">
            <a:avLst/>
          </a:prstGeom>
          <a:noFill/>
        </p:spPr>
        <p:txBody>
          <a:bodyPr wrap="square" rtlCol="0">
            <a:spAutoFit/>
          </a:bodyPr>
          <a:lstStyle/>
          <a:p>
            <a:r>
              <a:rPr lang="fr-BE" sz="900" dirty="0" err="1">
                <a:solidFill>
                  <a:schemeClr val="tx2"/>
                </a:solidFill>
              </a:rPr>
              <a:t>Asphalt</a:t>
            </a:r>
            <a:r>
              <a:rPr lang="fr-BE" sz="900" dirty="0">
                <a:solidFill>
                  <a:schemeClr val="tx2"/>
                </a:solidFill>
              </a:rPr>
              <a:t> </a:t>
            </a:r>
            <a:r>
              <a:rPr lang="fr-BE" sz="900" dirty="0" err="1">
                <a:solidFill>
                  <a:schemeClr val="tx2"/>
                </a:solidFill>
              </a:rPr>
              <a:t>rubber</a:t>
            </a:r>
            <a:r>
              <a:rPr lang="fr-BE" sz="900" dirty="0">
                <a:solidFill>
                  <a:schemeClr val="tx2"/>
                </a:solidFill>
              </a:rPr>
              <a:t> (noise &amp; crack mitigation)</a:t>
            </a:r>
          </a:p>
        </p:txBody>
      </p:sp>
      <p:pic>
        <p:nvPicPr>
          <p:cNvPr id="2053"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0294" y="5388005"/>
            <a:ext cx="2093669" cy="1271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Box 27"/>
          <p:cNvSpPr txBox="1"/>
          <p:nvPr/>
        </p:nvSpPr>
        <p:spPr>
          <a:xfrm>
            <a:off x="1009973" y="6635418"/>
            <a:ext cx="2818543" cy="230832"/>
          </a:xfrm>
          <a:prstGeom prst="rect">
            <a:avLst/>
          </a:prstGeom>
          <a:noFill/>
        </p:spPr>
        <p:txBody>
          <a:bodyPr wrap="square" rtlCol="0">
            <a:spAutoFit/>
          </a:bodyPr>
          <a:lstStyle/>
          <a:p>
            <a:r>
              <a:rPr lang="fr-BE" sz="900" dirty="0" err="1">
                <a:solidFill>
                  <a:schemeClr val="tx2"/>
                </a:solidFill>
              </a:rPr>
              <a:t>Retaining</a:t>
            </a:r>
            <a:r>
              <a:rPr lang="fr-BE" sz="900" dirty="0">
                <a:solidFill>
                  <a:schemeClr val="tx2"/>
                </a:solidFill>
              </a:rPr>
              <a:t> </a:t>
            </a:r>
            <a:r>
              <a:rPr lang="fr-BE" sz="900" dirty="0" err="1">
                <a:solidFill>
                  <a:schemeClr val="tx2"/>
                </a:solidFill>
              </a:rPr>
              <a:t>Walls</a:t>
            </a:r>
            <a:r>
              <a:rPr lang="fr-BE" sz="900" dirty="0">
                <a:solidFill>
                  <a:schemeClr val="tx2"/>
                </a:solidFill>
              </a:rPr>
              <a:t>  (</a:t>
            </a:r>
            <a:r>
              <a:rPr lang="fr-BE" sz="900" dirty="0" err="1">
                <a:solidFill>
                  <a:schemeClr val="tx2"/>
                </a:solidFill>
              </a:rPr>
              <a:t>Flexibility</a:t>
            </a:r>
            <a:r>
              <a:rPr lang="fr-BE" sz="900" dirty="0">
                <a:solidFill>
                  <a:schemeClr val="tx2"/>
                </a:solidFill>
              </a:rPr>
              <a:t>, </a:t>
            </a:r>
            <a:r>
              <a:rPr lang="fr-BE" sz="900" dirty="0" err="1">
                <a:solidFill>
                  <a:schemeClr val="tx2"/>
                </a:solidFill>
              </a:rPr>
              <a:t>Resistance</a:t>
            </a:r>
            <a:r>
              <a:rPr lang="fr-BE" sz="900" dirty="0">
                <a:solidFill>
                  <a:schemeClr val="tx2"/>
                </a:solidFill>
              </a:rPr>
              <a:t>)</a:t>
            </a:r>
          </a:p>
        </p:txBody>
      </p:sp>
      <p:pic>
        <p:nvPicPr>
          <p:cNvPr id="2055" name="Picture 7" descr="http://rubberecycle.com/wp-content/uploads/2017/05/RR-WEB17-PRODUCTS-SurefootEAF-Inset-1-HorseFeet.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83186" y="5401817"/>
            <a:ext cx="1042142" cy="111759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3358641" y="6556986"/>
            <a:ext cx="1666634" cy="369332"/>
          </a:xfrm>
          <a:prstGeom prst="rect">
            <a:avLst/>
          </a:prstGeom>
          <a:noFill/>
        </p:spPr>
        <p:txBody>
          <a:bodyPr wrap="square" rtlCol="0">
            <a:spAutoFit/>
          </a:bodyPr>
          <a:lstStyle/>
          <a:p>
            <a:pPr algn="ctr"/>
            <a:r>
              <a:rPr lang="fr-BE" sz="900" dirty="0" err="1">
                <a:solidFill>
                  <a:schemeClr val="tx2"/>
                </a:solidFill>
              </a:rPr>
              <a:t>Equestrian</a:t>
            </a:r>
            <a:r>
              <a:rPr lang="fr-BE" sz="900" dirty="0">
                <a:solidFill>
                  <a:schemeClr val="tx2"/>
                </a:solidFill>
              </a:rPr>
              <a:t> </a:t>
            </a:r>
            <a:r>
              <a:rPr lang="fr-BE" sz="900" dirty="0" err="1">
                <a:solidFill>
                  <a:schemeClr val="tx2"/>
                </a:solidFill>
              </a:rPr>
              <a:t>Floors</a:t>
            </a:r>
            <a:r>
              <a:rPr lang="fr-BE" sz="900" dirty="0">
                <a:solidFill>
                  <a:schemeClr val="tx2"/>
                </a:solidFill>
              </a:rPr>
              <a:t> (</a:t>
            </a:r>
            <a:r>
              <a:rPr lang="fr-BE" sz="900" dirty="0" err="1">
                <a:solidFill>
                  <a:schemeClr val="tx2"/>
                </a:solidFill>
              </a:rPr>
              <a:t>Dust</a:t>
            </a:r>
            <a:r>
              <a:rPr lang="fr-BE" sz="900" dirty="0">
                <a:solidFill>
                  <a:schemeClr val="tx2"/>
                </a:solidFill>
              </a:rPr>
              <a:t> &amp; horse injuries </a:t>
            </a:r>
            <a:r>
              <a:rPr lang="fr-BE" sz="900" dirty="0" err="1">
                <a:solidFill>
                  <a:schemeClr val="tx2"/>
                </a:solidFill>
              </a:rPr>
              <a:t>reduction</a:t>
            </a:r>
            <a:r>
              <a:rPr lang="fr-BE" sz="900" dirty="0">
                <a:solidFill>
                  <a:schemeClr val="tx2"/>
                </a:solidFill>
              </a:rPr>
              <a:t>)</a:t>
            </a:r>
          </a:p>
        </p:txBody>
      </p:sp>
      <p:sp>
        <p:nvSpPr>
          <p:cNvPr id="31" name="TextBox 30"/>
          <p:cNvSpPr txBox="1"/>
          <p:nvPr/>
        </p:nvSpPr>
        <p:spPr>
          <a:xfrm>
            <a:off x="489867" y="5085079"/>
            <a:ext cx="1475548" cy="338554"/>
          </a:xfrm>
          <a:prstGeom prst="rect">
            <a:avLst/>
          </a:prstGeom>
          <a:noFill/>
        </p:spPr>
        <p:txBody>
          <a:bodyPr wrap="square" rtlCol="0">
            <a:spAutoFit/>
          </a:bodyPr>
          <a:lstStyle/>
          <a:p>
            <a:r>
              <a:rPr lang="fr-BE" sz="800" dirty="0" err="1">
                <a:solidFill>
                  <a:schemeClr val="tx2"/>
                </a:solidFill>
              </a:rPr>
              <a:t>Synthetic</a:t>
            </a:r>
            <a:r>
              <a:rPr lang="fr-BE" sz="800" dirty="0">
                <a:solidFill>
                  <a:schemeClr val="tx2"/>
                </a:solidFill>
              </a:rPr>
              <a:t> turf / </a:t>
            </a:r>
            <a:r>
              <a:rPr lang="fr-BE" sz="800" dirty="0" err="1">
                <a:solidFill>
                  <a:schemeClr val="tx2"/>
                </a:solidFill>
              </a:rPr>
              <a:t>Rubber</a:t>
            </a:r>
            <a:r>
              <a:rPr lang="fr-BE" sz="800" dirty="0">
                <a:solidFill>
                  <a:schemeClr val="tx2"/>
                </a:solidFill>
              </a:rPr>
              <a:t> </a:t>
            </a:r>
            <a:r>
              <a:rPr lang="fr-BE" sz="800" dirty="0" err="1">
                <a:solidFill>
                  <a:schemeClr val="tx2"/>
                </a:solidFill>
              </a:rPr>
              <a:t>Infill</a:t>
            </a:r>
            <a:r>
              <a:rPr lang="fr-BE" sz="800" dirty="0">
                <a:solidFill>
                  <a:schemeClr val="tx2"/>
                </a:solidFill>
              </a:rPr>
              <a:t> (</a:t>
            </a:r>
            <a:r>
              <a:rPr lang="fr-BE" sz="800" dirty="0" err="1">
                <a:solidFill>
                  <a:schemeClr val="tx2"/>
                </a:solidFill>
              </a:rPr>
              <a:t>Elasticity</a:t>
            </a:r>
            <a:r>
              <a:rPr lang="fr-BE" sz="800" dirty="0">
                <a:solidFill>
                  <a:schemeClr val="tx2"/>
                </a:solidFill>
              </a:rPr>
              <a:t>, All </a:t>
            </a:r>
            <a:r>
              <a:rPr lang="fr-BE" sz="800" dirty="0" err="1">
                <a:solidFill>
                  <a:schemeClr val="tx2"/>
                </a:solidFill>
              </a:rPr>
              <a:t>seasons</a:t>
            </a:r>
            <a:r>
              <a:rPr lang="fr-BE" sz="800" dirty="0">
                <a:solidFill>
                  <a:schemeClr val="tx2"/>
                </a:solidFill>
              </a:rPr>
              <a:t>)</a:t>
            </a:r>
          </a:p>
        </p:txBody>
      </p:sp>
      <p:pic>
        <p:nvPicPr>
          <p:cNvPr id="2057"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58032" y="5401817"/>
            <a:ext cx="2000250" cy="113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TextBox 33"/>
          <p:cNvSpPr txBox="1"/>
          <p:nvPr/>
        </p:nvSpPr>
        <p:spPr>
          <a:xfrm>
            <a:off x="5065619" y="6566168"/>
            <a:ext cx="1666634" cy="230832"/>
          </a:xfrm>
          <a:prstGeom prst="rect">
            <a:avLst/>
          </a:prstGeom>
          <a:noFill/>
        </p:spPr>
        <p:txBody>
          <a:bodyPr wrap="square" rtlCol="0">
            <a:spAutoFit/>
          </a:bodyPr>
          <a:lstStyle/>
          <a:p>
            <a:pPr algn="ctr"/>
            <a:r>
              <a:rPr lang="fr-BE" sz="900" dirty="0" err="1">
                <a:solidFill>
                  <a:schemeClr val="tx2"/>
                </a:solidFill>
              </a:rPr>
              <a:t>Shoe</a:t>
            </a:r>
            <a:r>
              <a:rPr lang="fr-BE" sz="900" dirty="0">
                <a:solidFill>
                  <a:schemeClr val="tx2"/>
                </a:solidFill>
              </a:rPr>
              <a:t> Soles</a:t>
            </a:r>
          </a:p>
        </p:txBody>
      </p:sp>
      <p:pic>
        <p:nvPicPr>
          <p:cNvPr id="2059" name="Picture 11" descr="Résultat de recherche d'images pour &quot;blasting tyre mats&quo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66508" y="3900251"/>
            <a:ext cx="1864855" cy="1238642"/>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5065619" y="5157192"/>
            <a:ext cx="1896817" cy="230832"/>
          </a:xfrm>
          <a:prstGeom prst="rect">
            <a:avLst/>
          </a:prstGeom>
          <a:noFill/>
        </p:spPr>
        <p:txBody>
          <a:bodyPr wrap="square" rtlCol="0">
            <a:spAutoFit/>
          </a:bodyPr>
          <a:lstStyle/>
          <a:p>
            <a:r>
              <a:rPr lang="fr-BE" sz="900" dirty="0" err="1">
                <a:solidFill>
                  <a:schemeClr val="tx2"/>
                </a:solidFill>
              </a:rPr>
              <a:t>Blasting</a:t>
            </a:r>
            <a:r>
              <a:rPr lang="fr-BE" sz="900" dirty="0">
                <a:solidFill>
                  <a:schemeClr val="tx2"/>
                </a:solidFill>
              </a:rPr>
              <a:t> mats (Civil engineering)</a:t>
            </a:r>
          </a:p>
        </p:txBody>
      </p:sp>
      <p:pic>
        <p:nvPicPr>
          <p:cNvPr id="2061" name="Picture 13" descr="Tyre Crumb Acoustic Mat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30969" y="4014985"/>
            <a:ext cx="1745967" cy="1040776"/>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2644848" y="5085079"/>
            <a:ext cx="1850239" cy="215444"/>
          </a:xfrm>
          <a:prstGeom prst="rect">
            <a:avLst/>
          </a:prstGeom>
          <a:noFill/>
        </p:spPr>
        <p:txBody>
          <a:bodyPr wrap="square" rtlCol="0">
            <a:spAutoFit/>
          </a:bodyPr>
          <a:lstStyle/>
          <a:p>
            <a:pPr algn="ctr"/>
            <a:r>
              <a:rPr lang="fr-BE" sz="800" dirty="0" err="1">
                <a:solidFill>
                  <a:schemeClr val="tx2"/>
                </a:solidFill>
              </a:rPr>
              <a:t>Acoustic</a:t>
            </a:r>
            <a:r>
              <a:rPr lang="fr-BE" sz="800" dirty="0">
                <a:solidFill>
                  <a:schemeClr val="tx2"/>
                </a:solidFill>
              </a:rPr>
              <a:t> mats (Noise </a:t>
            </a:r>
            <a:r>
              <a:rPr lang="fr-BE" sz="800" dirty="0" err="1">
                <a:solidFill>
                  <a:schemeClr val="tx2"/>
                </a:solidFill>
              </a:rPr>
              <a:t>insulation</a:t>
            </a:r>
            <a:r>
              <a:rPr lang="fr-BE" sz="800" dirty="0">
                <a:solidFill>
                  <a:schemeClr val="tx2"/>
                </a:solidFill>
              </a:rPr>
              <a:t>)</a:t>
            </a:r>
          </a:p>
        </p:txBody>
      </p:sp>
      <p:sp>
        <p:nvSpPr>
          <p:cNvPr id="35" name="TextBox 34"/>
          <p:cNvSpPr txBox="1"/>
          <p:nvPr/>
        </p:nvSpPr>
        <p:spPr>
          <a:xfrm>
            <a:off x="8474313" y="411494"/>
            <a:ext cx="514960" cy="461665"/>
          </a:xfrm>
          <a:prstGeom prst="rect">
            <a:avLst/>
          </a:prstGeom>
          <a:noFill/>
        </p:spPr>
        <p:txBody>
          <a:bodyPr wrap="square" rtlCol="0">
            <a:spAutoFit/>
          </a:bodyPr>
          <a:lstStyle/>
          <a:p>
            <a:pPr algn="ctr"/>
            <a:fld id="{08B12DE3-DF77-485C-B7B1-E1664FFC68C7}" type="slidenum">
              <a:rPr lang="fr-BE" sz="2400" smtClean="0">
                <a:solidFill>
                  <a:schemeClr val="bg1"/>
                </a:solidFill>
              </a:rPr>
              <a:pPr algn="ctr"/>
              <a:t>18</a:t>
            </a:fld>
            <a:endParaRPr lang="fr-BE" sz="2400" dirty="0">
              <a:solidFill>
                <a:schemeClr val="bg1"/>
              </a:solidFill>
            </a:endParaRPr>
          </a:p>
        </p:txBody>
      </p:sp>
    </p:spTree>
    <p:extLst>
      <p:ext uri="{BB962C8B-B14F-4D97-AF65-F5344CB8AC3E}">
        <p14:creationId xmlns:p14="http://schemas.microsoft.com/office/powerpoint/2010/main" val="2574397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llipse 16"/>
          <p:cNvSpPr/>
          <p:nvPr/>
        </p:nvSpPr>
        <p:spPr>
          <a:xfrm>
            <a:off x="541338" y="22226"/>
            <a:ext cx="982662" cy="9890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3" name="TextBox 12"/>
          <p:cNvSpPr txBox="1"/>
          <p:nvPr/>
        </p:nvSpPr>
        <p:spPr>
          <a:xfrm>
            <a:off x="1169365" y="302066"/>
            <a:ext cx="7148145" cy="830997"/>
          </a:xfrm>
          <a:prstGeom prst="rect">
            <a:avLst/>
          </a:prstGeom>
          <a:noFill/>
        </p:spPr>
        <p:txBody>
          <a:bodyPr wrap="square" rtlCol="0">
            <a:spAutoFit/>
          </a:bodyPr>
          <a:lstStyle/>
          <a:p>
            <a:pPr algn="ctr"/>
            <a:r>
              <a:rPr lang="fr-BE" sz="2400" dirty="0" err="1">
                <a:solidFill>
                  <a:schemeClr val="tx2"/>
                </a:solidFill>
              </a:rPr>
              <a:t>Role</a:t>
            </a:r>
            <a:r>
              <a:rPr lang="fr-BE" sz="2400" dirty="0">
                <a:solidFill>
                  <a:schemeClr val="tx2"/>
                </a:solidFill>
              </a:rPr>
              <a:t> of R&amp;D &amp; new challenges</a:t>
            </a:r>
          </a:p>
          <a:p>
            <a:pPr algn="ctr"/>
            <a:endParaRPr lang="fr-BE" sz="2400" dirty="0">
              <a:solidFill>
                <a:schemeClr val="tx2"/>
              </a:solidFill>
            </a:endParaRPr>
          </a:p>
        </p:txBody>
      </p:sp>
      <p:sp>
        <p:nvSpPr>
          <p:cNvPr id="8" name="TextBox 7"/>
          <p:cNvSpPr txBox="1"/>
          <p:nvPr/>
        </p:nvSpPr>
        <p:spPr>
          <a:xfrm>
            <a:off x="8474313" y="411494"/>
            <a:ext cx="514960" cy="461665"/>
          </a:xfrm>
          <a:prstGeom prst="rect">
            <a:avLst/>
          </a:prstGeom>
          <a:noFill/>
        </p:spPr>
        <p:txBody>
          <a:bodyPr wrap="square" rtlCol="0">
            <a:spAutoFit/>
          </a:bodyPr>
          <a:lstStyle/>
          <a:p>
            <a:pPr algn="ctr"/>
            <a:fld id="{08B12DE3-DF77-485C-B7B1-E1664FFC68C7}" type="slidenum">
              <a:rPr lang="fr-BE" sz="2400" smtClean="0">
                <a:solidFill>
                  <a:schemeClr val="bg1"/>
                </a:solidFill>
              </a:rPr>
              <a:pPr algn="ctr"/>
              <a:t>19</a:t>
            </a:fld>
            <a:endParaRPr lang="fr-BE" sz="2400" dirty="0">
              <a:solidFill>
                <a:schemeClr val="bg1"/>
              </a:solidFill>
            </a:endParaRPr>
          </a:p>
        </p:txBody>
      </p:sp>
      <p:pic>
        <p:nvPicPr>
          <p:cNvPr id="2" name="Picture 1"/>
          <p:cNvPicPr>
            <a:picLocks noChangeAspect="1"/>
          </p:cNvPicPr>
          <p:nvPr/>
        </p:nvPicPr>
        <p:blipFill>
          <a:blip r:embed="rId3"/>
          <a:stretch>
            <a:fillRect/>
          </a:stretch>
        </p:blipFill>
        <p:spPr>
          <a:xfrm>
            <a:off x="56266" y="1232412"/>
            <a:ext cx="3996582" cy="4621897"/>
          </a:xfrm>
          <a:prstGeom prst="rect">
            <a:avLst/>
          </a:prstGeom>
        </p:spPr>
      </p:pic>
      <p:sp>
        <p:nvSpPr>
          <p:cNvPr id="3" name="TextBox 2"/>
          <p:cNvSpPr txBox="1"/>
          <p:nvPr/>
        </p:nvSpPr>
        <p:spPr>
          <a:xfrm>
            <a:off x="0" y="5844196"/>
            <a:ext cx="3499338" cy="276999"/>
          </a:xfrm>
          <a:prstGeom prst="rect">
            <a:avLst/>
          </a:prstGeom>
          <a:noFill/>
        </p:spPr>
        <p:txBody>
          <a:bodyPr wrap="square" rtlCol="0">
            <a:spAutoFit/>
          </a:bodyPr>
          <a:lstStyle/>
          <a:p>
            <a:r>
              <a:rPr lang="fr-BE" sz="1200" dirty="0"/>
              <a:t>TPE – </a:t>
            </a:r>
            <a:r>
              <a:rPr lang="fr-BE" sz="1200" dirty="0" err="1"/>
              <a:t>Thermoplastic</a:t>
            </a:r>
            <a:r>
              <a:rPr lang="fr-BE" sz="1200" dirty="0"/>
              <a:t> Elastomers</a:t>
            </a:r>
          </a:p>
        </p:txBody>
      </p:sp>
      <p:pic>
        <p:nvPicPr>
          <p:cNvPr id="4" name="Picture 3"/>
          <p:cNvPicPr>
            <a:picLocks noChangeAspect="1"/>
          </p:cNvPicPr>
          <p:nvPr/>
        </p:nvPicPr>
        <p:blipFill>
          <a:blip r:embed="rId4"/>
          <a:stretch>
            <a:fillRect/>
          </a:stretch>
        </p:blipFill>
        <p:spPr>
          <a:xfrm>
            <a:off x="4262805" y="1232412"/>
            <a:ext cx="3426490" cy="3041928"/>
          </a:xfrm>
          <a:prstGeom prst="rect">
            <a:avLst/>
          </a:prstGeom>
        </p:spPr>
      </p:pic>
      <p:pic>
        <p:nvPicPr>
          <p:cNvPr id="5" name="Picture 4"/>
          <p:cNvPicPr>
            <a:picLocks noChangeAspect="1"/>
          </p:cNvPicPr>
          <p:nvPr/>
        </p:nvPicPr>
        <p:blipFill>
          <a:blip r:embed="rId5"/>
          <a:stretch>
            <a:fillRect/>
          </a:stretch>
        </p:blipFill>
        <p:spPr>
          <a:xfrm>
            <a:off x="3985122" y="4393878"/>
            <a:ext cx="3771900" cy="1038225"/>
          </a:xfrm>
          <a:prstGeom prst="rect">
            <a:avLst/>
          </a:prstGeom>
        </p:spPr>
      </p:pic>
      <p:pic>
        <p:nvPicPr>
          <p:cNvPr id="6" name="Picture 5"/>
          <p:cNvPicPr>
            <a:picLocks noChangeAspect="1"/>
          </p:cNvPicPr>
          <p:nvPr/>
        </p:nvPicPr>
        <p:blipFill>
          <a:blip r:embed="rId6"/>
          <a:stretch>
            <a:fillRect/>
          </a:stretch>
        </p:blipFill>
        <p:spPr>
          <a:xfrm>
            <a:off x="7812062" y="1011239"/>
            <a:ext cx="1833468" cy="4606782"/>
          </a:xfrm>
          <a:prstGeom prst="rect">
            <a:avLst/>
          </a:prstGeom>
        </p:spPr>
      </p:pic>
      <p:sp>
        <p:nvSpPr>
          <p:cNvPr id="11" name="TextBox 10"/>
          <p:cNvSpPr txBox="1"/>
          <p:nvPr/>
        </p:nvSpPr>
        <p:spPr>
          <a:xfrm>
            <a:off x="4052848" y="5514776"/>
            <a:ext cx="3499338" cy="276999"/>
          </a:xfrm>
          <a:prstGeom prst="rect">
            <a:avLst/>
          </a:prstGeom>
          <a:noFill/>
        </p:spPr>
        <p:txBody>
          <a:bodyPr wrap="square" rtlCol="0">
            <a:spAutoFit/>
          </a:bodyPr>
          <a:lstStyle/>
          <a:p>
            <a:r>
              <a:rPr lang="fr-BE" sz="1200" dirty="0"/>
              <a:t>Bio-composites</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3723" y="6114868"/>
            <a:ext cx="1749200" cy="743132"/>
          </a:xfrm>
          <a:prstGeom prst="rect">
            <a:avLst/>
          </a:prstGeom>
        </p:spPr>
      </p:pic>
    </p:spTree>
    <p:extLst>
      <p:ext uri="{BB962C8B-B14F-4D97-AF65-F5344CB8AC3E}">
        <p14:creationId xmlns:p14="http://schemas.microsoft.com/office/powerpoint/2010/main" val="292175090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9" name="Content Placeholder 20498"/>
          <p:cNvPicPr>
            <a:picLocks noGrp="1" noChangeAspect="1"/>
          </p:cNvPicPr>
          <p:nvPr>
            <p:ph sz="quarter" idx="11"/>
          </p:nvPr>
        </p:nvPicPr>
        <p:blipFill>
          <a:blip r:embed="rId2">
            <a:extLst>
              <a:ext uri="{28A0092B-C50C-407E-A947-70E740481C1C}">
                <a14:useLocalDpi xmlns:a14="http://schemas.microsoft.com/office/drawing/2010/main" val="0"/>
              </a:ext>
            </a:extLst>
          </a:blip>
          <a:stretch>
            <a:fillRect/>
          </a:stretch>
        </p:blipFill>
        <p:spPr>
          <a:xfrm>
            <a:off x="427943" y="262672"/>
            <a:ext cx="407765" cy="588435"/>
          </a:xfrm>
        </p:spPr>
      </p:pic>
      <p:sp>
        <p:nvSpPr>
          <p:cNvPr id="20482" name="Rectangle 2"/>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BE"/>
          </a:p>
        </p:txBody>
      </p:sp>
      <p:cxnSp>
        <p:nvCxnSpPr>
          <p:cNvPr id="12" name="Straight Connector 11"/>
          <p:cNvCxnSpPr/>
          <p:nvPr/>
        </p:nvCxnSpPr>
        <p:spPr>
          <a:xfrm>
            <a:off x="381000" y="1439132"/>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7"/>
          <p:cNvPicPr>
            <a:picLocks noChangeAspect="1" noChangeArrowheads="1"/>
          </p:cNvPicPr>
          <p:nvPr/>
        </p:nvPicPr>
        <p:blipFill>
          <a:blip r:embed="rId3" cstate="print"/>
          <a:srcRect/>
          <a:stretch>
            <a:fillRect/>
          </a:stretch>
        </p:blipFill>
        <p:spPr bwMode="auto">
          <a:xfrm>
            <a:off x="4117976" y="945788"/>
            <a:ext cx="2486025" cy="361950"/>
          </a:xfrm>
          <a:prstGeom prst="rect">
            <a:avLst/>
          </a:prstGeom>
          <a:noFill/>
          <a:ln w="9525">
            <a:noFill/>
            <a:miter lim="800000"/>
            <a:headEnd/>
            <a:tailEnd/>
          </a:ln>
        </p:spPr>
      </p:pic>
      <p:pic>
        <p:nvPicPr>
          <p:cNvPr id="17" name="Picture 11"/>
          <p:cNvPicPr>
            <a:picLocks noChangeAspect="1" noChangeArrowheads="1"/>
          </p:cNvPicPr>
          <p:nvPr/>
        </p:nvPicPr>
        <p:blipFill>
          <a:blip r:embed="rId4" cstate="print"/>
          <a:srcRect/>
          <a:stretch>
            <a:fillRect/>
          </a:stretch>
        </p:blipFill>
        <p:spPr bwMode="auto">
          <a:xfrm>
            <a:off x="7336076" y="981446"/>
            <a:ext cx="2276475" cy="295275"/>
          </a:xfrm>
          <a:prstGeom prst="rect">
            <a:avLst/>
          </a:prstGeom>
          <a:noFill/>
          <a:ln w="9525">
            <a:noFill/>
            <a:miter lim="800000"/>
            <a:headEnd/>
            <a:tailEnd/>
          </a:ln>
        </p:spPr>
      </p:pic>
      <p:pic>
        <p:nvPicPr>
          <p:cNvPr id="22" name="Picture 16"/>
          <p:cNvPicPr>
            <a:picLocks noChangeAspect="1" noChangeArrowheads="1"/>
          </p:cNvPicPr>
          <p:nvPr/>
        </p:nvPicPr>
        <p:blipFill>
          <a:blip r:embed="rId5" cstate="print"/>
          <a:srcRect/>
          <a:stretch>
            <a:fillRect/>
          </a:stretch>
        </p:blipFill>
        <p:spPr bwMode="auto">
          <a:xfrm>
            <a:off x="631826" y="980957"/>
            <a:ext cx="1743075" cy="333375"/>
          </a:xfrm>
          <a:prstGeom prst="rect">
            <a:avLst/>
          </a:prstGeom>
          <a:noFill/>
          <a:ln w="9525">
            <a:noFill/>
            <a:miter lim="800000"/>
            <a:headEnd/>
            <a:tailEnd/>
          </a:ln>
        </p:spPr>
      </p:pic>
      <p:pic>
        <p:nvPicPr>
          <p:cNvPr id="24" name="Picture 26"/>
          <p:cNvPicPr>
            <a:picLocks noChangeAspect="1" noChangeArrowheads="1"/>
          </p:cNvPicPr>
          <p:nvPr/>
        </p:nvPicPr>
        <p:blipFill>
          <a:blip r:embed="rId6" cstate="print"/>
          <a:srcRect/>
          <a:stretch>
            <a:fillRect/>
          </a:stretch>
        </p:blipFill>
        <p:spPr bwMode="auto">
          <a:xfrm>
            <a:off x="8174211" y="3704403"/>
            <a:ext cx="834118" cy="613026"/>
          </a:xfrm>
          <a:prstGeom prst="rect">
            <a:avLst/>
          </a:prstGeom>
          <a:noFill/>
          <a:ln w="9525">
            <a:noFill/>
            <a:miter lim="800000"/>
            <a:headEnd/>
            <a:tailEnd/>
          </a:ln>
        </p:spPr>
      </p:pic>
      <p:pic>
        <p:nvPicPr>
          <p:cNvPr id="7" name="Picture 6"/>
          <p:cNvPicPr>
            <a:picLocks noChangeAspect="1"/>
          </p:cNvPicPr>
          <p:nvPr/>
        </p:nvPicPr>
        <p:blipFill>
          <a:blip r:embed="rId7"/>
          <a:stretch>
            <a:fillRect/>
          </a:stretch>
        </p:blipFill>
        <p:spPr>
          <a:xfrm>
            <a:off x="8043289" y="5468286"/>
            <a:ext cx="1314294" cy="624427"/>
          </a:xfrm>
          <a:prstGeom prst="rect">
            <a:avLst/>
          </a:prstGeom>
        </p:spPr>
      </p:pic>
      <p:pic>
        <p:nvPicPr>
          <p:cNvPr id="28" name="Picture 27"/>
          <p:cNvPicPr>
            <a:picLocks noChangeAspect="1"/>
          </p:cNvPicPr>
          <p:nvPr/>
        </p:nvPicPr>
        <p:blipFill>
          <a:blip r:embed="rId8"/>
          <a:stretch>
            <a:fillRect/>
          </a:stretch>
        </p:blipFill>
        <p:spPr>
          <a:xfrm>
            <a:off x="7909927" y="2640430"/>
            <a:ext cx="1413645" cy="805817"/>
          </a:xfrm>
          <a:prstGeom prst="rect">
            <a:avLst/>
          </a:prstGeom>
        </p:spPr>
      </p:pic>
      <p:pic>
        <p:nvPicPr>
          <p:cNvPr id="29" name="Picture 28"/>
          <p:cNvPicPr>
            <a:picLocks noChangeAspect="1"/>
          </p:cNvPicPr>
          <p:nvPr/>
        </p:nvPicPr>
        <p:blipFill>
          <a:blip r:embed="rId9"/>
          <a:stretch>
            <a:fillRect/>
          </a:stretch>
        </p:blipFill>
        <p:spPr>
          <a:xfrm>
            <a:off x="7913077" y="1678862"/>
            <a:ext cx="1380146" cy="766247"/>
          </a:xfrm>
          <a:prstGeom prst="rect">
            <a:avLst/>
          </a:prstGeom>
        </p:spPr>
      </p:pic>
      <p:pic>
        <p:nvPicPr>
          <p:cNvPr id="30" name="Picture 29"/>
          <p:cNvPicPr>
            <a:picLocks noChangeAspect="1"/>
          </p:cNvPicPr>
          <p:nvPr/>
        </p:nvPicPr>
        <p:blipFill>
          <a:blip r:embed="rId10"/>
          <a:stretch>
            <a:fillRect/>
          </a:stretch>
        </p:blipFill>
        <p:spPr>
          <a:xfrm>
            <a:off x="7976925" y="4628494"/>
            <a:ext cx="1346647" cy="690073"/>
          </a:xfrm>
          <a:prstGeom prst="rect">
            <a:avLst/>
          </a:prstGeom>
        </p:spPr>
      </p:pic>
      <p:pic>
        <p:nvPicPr>
          <p:cNvPr id="31" name="Picture 30"/>
          <p:cNvPicPr>
            <a:picLocks noChangeAspect="1"/>
          </p:cNvPicPr>
          <p:nvPr/>
        </p:nvPicPr>
        <p:blipFill>
          <a:blip r:embed="rId11"/>
          <a:stretch>
            <a:fillRect/>
          </a:stretch>
        </p:blipFill>
        <p:spPr>
          <a:xfrm>
            <a:off x="3991713" y="1607216"/>
            <a:ext cx="1722314" cy="877878"/>
          </a:xfrm>
          <a:prstGeom prst="rect">
            <a:avLst/>
          </a:prstGeom>
        </p:spPr>
      </p:pic>
      <p:pic>
        <p:nvPicPr>
          <p:cNvPr id="20480" name="Picture 20479"/>
          <p:cNvPicPr>
            <a:picLocks noChangeAspect="1"/>
          </p:cNvPicPr>
          <p:nvPr/>
        </p:nvPicPr>
        <p:blipFill>
          <a:blip r:embed="rId12"/>
          <a:stretch>
            <a:fillRect/>
          </a:stretch>
        </p:blipFill>
        <p:spPr>
          <a:xfrm>
            <a:off x="4015309" y="2676531"/>
            <a:ext cx="1665994" cy="857987"/>
          </a:xfrm>
          <a:prstGeom prst="rect">
            <a:avLst/>
          </a:prstGeom>
        </p:spPr>
      </p:pic>
      <p:pic>
        <p:nvPicPr>
          <p:cNvPr id="20483" name="Picture 20482"/>
          <p:cNvPicPr>
            <a:picLocks noChangeAspect="1"/>
          </p:cNvPicPr>
          <p:nvPr/>
        </p:nvPicPr>
        <p:blipFill>
          <a:blip r:embed="rId13"/>
          <a:stretch>
            <a:fillRect/>
          </a:stretch>
        </p:blipFill>
        <p:spPr>
          <a:xfrm>
            <a:off x="4004245" y="3699089"/>
            <a:ext cx="1717721" cy="871553"/>
          </a:xfrm>
          <a:prstGeom prst="rect">
            <a:avLst/>
          </a:prstGeom>
        </p:spPr>
      </p:pic>
      <p:pic>
        <p:nvPicPr>
          <p:cNvPr id="20484" name="Picture 20483"/>
          <p:cNvPicPr>
            <a:picLocks noChangeAspect="1"/>
          </p:cNvPicPr>
          <p:nvPr/>
        </p:nvPicPr>
        <p:blipFill>
          <a:blip r:embed="rId14"/>
          <a:stretch>
            <a:fillRect/>
          </a:stretch>
        </p:blipFill>
        <p:spPr>
          <a:xfrm>
            <a:off x="4057953" y="4672229"/>
            <a:ext cx="1623350" cy="843820"/>
          </a:xfrm>
          <a:prstGeom prst="rect">
            <a:avLst/>
          </a:prstGeom>
        </p:spPr>
      </p:pic>
      <p:pic>
        <p:nvPicPr>
          <p:cNvPr id="20485" name="Picture 20484"/>
          <p:cNvPicPr>
            <a:picLocks noChangeAspect="1"/>
          </p:cNvPicPr>
          <p:nvPr/>
        </p:nvPicPr>
        <p:blipFill>
          <a:blip r:embed="rId15"/>
          <a:stretch>
            <a:fillRect/>
          </a:stretch>
        </p:blipFill>
        <p:spPr>
          <a:xfrm>
            <a:off x="5922582" y="1605988"/>
            <a:ext cx="1589159" cy="839121"/>
          </a:xfrm>
          <a:prstGeom prst="rect">
            <a:avLst/>
          </a:prstGeom>
        </p:spPr>
      </p:pic>
      <p:pic>
        <p:nvPicPr>
          <p:cNvPr id="20486" name="Picture 20485"/>
          <p:cNvPicPr>
            <a:picLocks noChangeAspect="1"/>
          </p:cNvPicPr>
          <p:nvPr/>
        </p:nvPicPr>
        <p:blipFill>
          <a:blip r:embed="rId16"/>
          <a:stretch>
            <a:fillRect/>
          </a:stretch>
        </p:blipFill>
        <p:spPr>
          <a:xfrm>
            <a:off x="5797173" y="2579032"/>
            <a:ext cx="1714568" cy="937770"/>
          </a:xfrm>
          <a:prstGeom prst="rect">
            <a:avLst/>
          </a:prstGeom>
        </p:spPr>
      </p:pic>
      <p:pic>
        <p:nvPicPr>
          <p:cNvPr id="20487" name="Picture 20486"/>
          <p:cNvPicPr>
            <a:picLocks noChangeAspect="1"/>
          </p:cNvPicPr>
          <p:nvPr/>
        </p:nvPicPr>
        <p:blipFill>
          <a:blip r:embed="rId17"/>
          <a:stretch>
            <a:fillRect/>
          </a:stretch>
        </p:blipFill>
        <p:spPr>
          <a:xfrm>
            <a:off x="5802168" y="3699089"/>
            <a:ext cx="1709573" cy="871553"/>
          </a:xfrm>
          <a:prstGeom prst="rect">
            <a:avLst/>
          </a:prstGeom>
        </p:spPr>
      </p:pic>
      <p:pic>
        <p:nvPicPr>
          <p:cNvPr id="20489" name="Picture 20488"/>
          <p:cNvPicPr>
            <a:picLocks noChangeAspect="1"/>
          </p:cNvPicPr>
          <p:nvPr/>
        </p:nvPicPr>
        <p:blipFill>
          <a:blip r:embed="rId18"/>
          <a:stretch>
            <a:fillRect/>
          </a:stretch>
        </p:blipFill>
        <p:spPr>
          <a:xfrm>
            <a:off x="66345" y="1523069"/>
            <a:ext cx="1924050" cy="962025"/>
          </a:xfrm>
          <a:prstGeom prst="rect">
            <a:avLst/>
          </a:prstGeom>
        </p:spPr>
      </p:pic>
      <p:pic>
        <p:nvPicPr>
          <p:cNvPr id="20490" name="Picture 20489"/>
          <p:cNvPicPr>
            <a:picLocks noChangeAspect="1"/>
          </p:cNvPicPr>
          <p:nvPr/>
        </p:nvPicPr>
        <p:blipFill>
          <a:blip r:embed="rId19"/>
          <a:stretch>
            <a:fillRect/>
          </a:stretch>
        </p:blipFill>
        <p:spPr>
          <a:xfrm>
            <a:off x="75870" y="2531008"/>
            <a:ext cx="1914525" cy="1025123"/>
          </a:xfrm>
          <a:prstGeom prst="rect">
            <a:avLst/>
          </a:prstGeom>
        </p:spPr>
      </p:pic>
      <p:pic>
        <p:nvPicPr>
          <p:cNvPr id="20491" name="Picture 20490"/>
          <p:cNvPicPr>
            <a:picLocks noChangeAspect="1"/>
          </p:cNvPicPr>
          <p:nvPr/>
        </p:nvPicPr>
        <p:blipFill>
          <a:blip r:embed="rId20"/>
          <a:stretch>
            <a:fillRect/>
          </a:stretch>
        </p:blipFill>
        <p:spPr>
          <a:xfrm>
            <a:off x="56820" y="3606905"/>
            <a:ext cx="1943100" cy="990600"/>
          </a:xfrm>
          <a:prstGeom prst="rect">
            <a:avLst/>
          </a:prstGeom>
        </p:spPr>
      </p:pic>
      <p:pic>
        <p:nvPicPr>
          <p:cNvPr id="20492" name="Picture 20491"/>
          <p:cNvPicPr>
            <a:picLocks noChangeAspect="1"/>
          </p:cNvPicPr>
          <p:nvPr/>
        </p:nvPicPr>
        <p:blipFill>
          <a:blip r:embed="rId21"/>
          <a:stretch>
            <a:fillRect/>
          </a:stretch>
        </p:blipFill>
        <p:spPr>
          <a:xfrm>
            <a:off x="75870" y="4657804"/>
            <a:ext cx="1924050" cy="981075"/>
          </a:xfrm>
          <a:prstGeom prst="rect">
            <a:avLst/>
          </a:prstGeom>
        </p:spPr>
      </p:pic>
      <p:pic>
        <p:nvPicPr>
          <p:cNvPr id="20493" name="Picture 20492"/>
          <p:cNvPicPr>
            <a:picLocks noChangeAspect="1"/>
          </p:cNvPicPr>
          <p:nvPr/>
        </p:nvPicPr>
        <p:blipFill>
          <a:blip r:embed="rId22"/>
          <a:stretch>
            <a:fillRect/>
          </a:stretch>
        </p:blipFill>
        <p:spPr>
          <a:xfrm>
            <a:off x="85395" y="5803227"/>
            <a:ext cx="1914525" cy="971550"/>
          </a:xfrm>
          <a:prstGeom prst="rect">
            <a:avLst/>
          </a:prstGeom>
        </p:spPr>
      </p:pic>
      <p:pic>
        <p:nvPicPr>
          <p:cNvPr id="20494" name="Picture 20493"/>
          <p:cNvPicPr>
            <a:picLocks noChangeAspect="1"/>
          </p:cNvPicPr>
          <p:nvPr/>
        </p:nvPicPr>
        <p:blipFill>
          <a:blip r:embed="rId23"/>
          <a:stretch>
            <a:fillRect/>
          </a:stretch>
        </p:blipFill>
        <p:spPr>
          <a:xfrm>
            <a:off x="2039038" y="1568983"/>
            <a:ext cx="1905000" cy="962025"/>
          </a:xfrm>
          <a:prstGeom prst="rect">
            <a:avLst/>
          </a:prstGeom>
        </p:spPr>
      </p:pic>
      <p:pic>
        <p:nvPicPr>
          <p:cNvPr id="20495" name="Picture 20494"/>
          <p:cNvPicPr>
            <a:picLocks noChangeAspect="1"/>
          </p:cNvPicPr>
          <p:nvPr/>
        </p:nvPicPr>
        <p:blipFill>
          <a:blip r:embed="rId24"/>
          <a:stretch>
            <a:fillRect/>
          </a:stretch>
        </p:blipFill>
        <p:spPr>
          <a:xfrm>
            <a:off x="2054345" y="2474694"/>
            <a:ext cx="1895475" cy="1042108"/>
          </a:xfrm>
          <a:prstGeom prst="rect">
            <a:avLst/>
          </a:prstGeom>
        </p:spPr>
      </p:pic>
      <p:pic>
        <p:nvPicPr>
          <p:cNvPr id="20496" name="Picture 20495"/>
          <p:cNvPicPr>
            <a:picLocks noChangeAspect="1"/>
          </p:cNvPicPr>
          <p:nvPr/>
        </p:nvPicPr>
        <p:blipFill>
          <a:blip r:embed="rId25"/>
          <a:stretch>
            <a:fillRect/>
          </a:stretch>
        </p:blipFill>
        <p:spPr>
          <a:xfrm>
            <a:off x="2064093" y="3549791"/>
            <a:ext cx="1895475" cy="1047714"/>
          </a:xfrm>
          <a:prstGeom prst="rect">
            <a:avLst/>
          </a:prstGeom>
        </p:spPr>
      </p:pic>
      <p:pic>
        <p:nvPicPr>
          <p:cNvPr id="20497" name="Picture 20496"/>
          <p:cNvPicPr>
            <a:picLocks noChangeAspect="1"/>
          </p:cNvPicPr>
          <p:nvPr/>
        </p:nvPicPr>
        <p:blipFill>
          <a:blip r:embed="rId26"/>
          <a:stretch>
            <a:fillRect/>
          </a:stretch>
        </p:blipFill>
        <p:spPr>
          <a:xfrm>
            <a:off x="2139906" y="4687564"/>
            <a:ext cx="1943100" cy="981075"/>
          </a:xfrm>
          <a:prstGeom prst="rect">
            <a:avLst/>
          </a:prstGeom>
        </p:spPr>
      </p:pic>
      <p:pic>
        <p:nvPicPr>
          <p:cNvPr id="20498" name="Picture 20497"/>
          <p:cNvPicPr>
            <a:picLocks noChangeAspect="1"/>
          </p:cNvPicPr>
          <p:nvPr/>
        </p:nvPicPr>
        <p:blipFill>
          <a:blip r:embed="rId27"/>
          <a:stretch>
            <a:fillRect/>
          </a:stretch>
        </p:blipFill>
        <p:spPr>
          <a:xfrm>
            <a:off x="2084007" y="5719271"/>
            <a:ext cx="2031578" cy="1045961"/>
          </a:xfrm>
          <a:prstGeom prst="rect">
            <a:avLst/>
          </a:prstGeom>
        </p:spPr>
      </p:pic>
      <p:sp>
        <p:nvSpPr>
          <p:cNvPr id="20500" name="TextBox 20499"/>
          <p:cNvSpPr txBox="1"/>
          <p:nvPr/>
        </p:nvSpPr>
        <p:spPr>
          <a:xfrm>
            <a:off x="1125415" y="262672"/>
            <a:ext cx="4555888" cy="646331"/>
          </a:xfrm>
          <a:prstGeom prst="rect">
            <a:avLst/>
          </a:prstGeom>
          <a:noFill/>
        </p:spPr>
        <p:txBody>
          <a:bodyPr wrap="square" rtlCol="0">
            <a:spAutoFit/>
          </a:bodyPr>
          <a:lstStyle/>
          <a:p>
            <a:r>
              <a:rPr lang="fr-BE" sz="3600" dirty="0">
                <a:solidFill>
                  <a:schemeClr val="tx2"/>
                </a:solidFill>
              </a:rPr>
              <a:t>ETRMA MEMBERS</a:t>
            </a:r>
          </a:p>
        </p:txBody>
      </p:sp>
      <p:sp>
        <p:nvSpPr>
          <p:cNvPr id="3" name="TextBox 2"/>
          <p:cNvSpPr txBox="1"/>
          <p:nvPr/>
        </p:nvSpPr>
        <p:spPr>
          <a:xfrm>
            <a:off x="8474313" y="411494"/>
            <a:ext cx="514960" cy="461665"/>
          </a:xfrm>
          <a:prstGeom prst="rect">
            <a:avLst/>
          </a:prstGeom>
          <a:noFill/>
        </p:spPr>
        <p:txBody>
          <a:bodyPr wrap="square" rtlCol="0">
            <a:spAutoFit/>
          </a:bodyPr>
          <a:lstStyle/>
          <a:p>
            <a:pPr algn="ctr"/>
            <a:fld id="{08B12DE3-DF77-485C-B7B1-E1664FFC68C7}" type="slidenum">
              <a:rPr lang="fr-BE" sz="2400" smtClean="0">
                <a:solidFill>
                  <a:schemeClr val="bg1"/>
                </a:solidFill>
              </a:rPr>
              <a:pPr algn="ctr"/>
              <a:t>2</a:t>
            </a:fld>
            <a:endParaRPr lang="fr-BE" sz="2400" dirty="0">
              <a:solidFill>
                <a:schemeClr val="bg1"/>
              </a:solidFill>
            </a:endParaRPr>
          </a:p>
        </p:txBody>
      </p:sp>
    </p:spTree>
    <p:extLst>
      <p:ext uri="{BB962C8B-B14F-4D97-AF65-F5344CB8AC3E}">
        <p14:creationId xmlns:p14="http://schemas.microsoft.com/office/powerpoint/2010/main" val="597177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llipse 16"/>
          <p:cNvSpPr/>
          <p:nvPr/>
        </p:nvSpPr>
        <p:spPr>
          <a:xfrm>
            <a:off x="541338" y="22226"/>
            <a:ext cx="982662" cy="9890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3" name="TextBox 12"/>
          <p:cNvSpPr txBox="1"/>
          <p:nvPr/>
        </p:nvSpPr>
        <p:spPr>
          <a:xfrm>
            <a:off x="1169365" y="302066"/>
            <a:ext cx="7148145" cy="830997"/>
          </a:xfrm>
          <a:prstGeom prst="rect">
            <a:avLst/>
          </a:prstGeom>
          <a:noFill/>
        </p:spPr>
        <p:txBody>
          <a:bodyPr wrap="square" rtlCol="0">
            <a:spAutoFit/>
          </a:bodyPr>
          <a:lstStyle/>
          <a:p>
            <a:pPr algn="ctr"/>
            <a:r>
              <a:rPr lang="fr-BE" sz="2400" dirty="0" err="1">
                <a:solidFill>
                  <a:schemeClr val="tx2"/>
                </a:solidFill>
              </a:rPr>
              <a:t>Role</a:t>
            </a:r>
            <a:r>
              <a:rPr lang="fr-BE" sz="2400" dirty="0">
                <a:solidFill>
                  <a:schemeClr val="tx2"/>
                </a:solidFill>
              </a:rPr>
              <a:t> of R&amp;D &amp; new challenges</a:t>
            </a:r>
          </a:p>
          <a:p>
            <a:pPr algn="ctr"/>
            <a:endParaRPr lang="fr-BE" sz="2400" dirty="0">
              <a:solidFill>
                <a:schemeClr val="tx2"/>
              </a:solidFill>
            </a:endParaRPr>
          </a:p>
        </p:txBody>
      </p:sp>
      <p:sp>
        <p:nvSpPr>
          <p:cNvPr id="8" name="TextBox 7"/>
          <p:cNvSpPr txBox="1"/>
          <p:nvPr/>
        </p:nvSpPr>
        <p:spPr>
          <a:xfrm>
            <a:off x="8474313" y="411494"/>
            <a:ext cx="514960" cy="461665"/>
          </a:xfrm>
          <a:prstGeom prst="rect">
            <a:avLst/>
          </a:prstGeom>
          <a:noFill/>
        </p:spPr>
        <p:txBody>
          <a:bodyPr wrap="square" rtlCol="0">
            <a:spAutoFit/>
          </a:bodyPr>
          <a:lstStyle/>
          <a:p>
            <a:pPr algn="ctr"/>
            <a:fld id="{08B12DE3-DF77-485C-B7B1-E1664FFC68C7}" type="slidenum">
              <a:rPr lang="fr-BE" sz="2400" smtClean="0">
                <a:solidFill>
                  <a:schemeClr val="bg1"/>
                </a:solidFill>
              </a:rPr>
              <a:pPr algn="ctr"/>
              <a:t>20</a:t>
            </a:fld>
            <a:endParaRPr lang="fr-BE" sz="2400" dirty="0">
              <a:solidFill>
                <a:schemeClr val="bg1"/>
              </a:solidFill>
            </a:endParaRPr>
          </a:p>
        </p:txBody>
      </p:sp>
      <p:pic>
        <p:nvPicPr>
          <p:cNvPr id="12" name="Picture 8" descr="Resultado de imagen de barreras new jersey SIGN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015" y="1481300"/>
            <a:ext cx="3564581" cy="1729869"/>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5"/>
          <p:cNvSpPr txBox="1">
            <a:spLocks noChangeArrowheads="1"/>
          </p:cNvSpPr>
          <p:nvPr/>
        </p:nvSpPr>
        <p:spPr bwMode="auto">
          <a:xfrm>
            <a:off x="499173" y="2686095"/>
            <a:ext cx="3474810" cy="342401"/>
          </a:xfrm>
          <a:prstGeom prst="rect">
            <a:avLst/>
          </a:prstGeom>
          <a:noFill/>
          <a:ln w="9525">
            <a:noFill/>
            <a:miter lim="800000"/>
            <a:headEnd/>
            <a:tailEnd/>
          </a:ln>
        </p:spPr>
        <p:txBody>
          <a:bodyPr wrap="square">
            <a:spAutoFit/>
          </a:bodyPr>
          <a:lstStyle/>
          <a:p>
            <a:pPr algn="ctr"/>
            <a:r>
              <a:rPr lang="es-ES_tradnl" sz="1625" b="1" dirty="0">
                <a:solidFill>
                  <a:schemeClr val="bg1"/>
                </a:solidFill>
                <a:cs typeface="Arial" pitchFamily="34" charset="0"/>
              </a:rPr>
              <a:t>New Jersey Safety </a:t>
            </a:r>
            <a:r>
              <a:rPr lang="es-ES_tradnl" sz="1625" b="1" dirty="0" err="1">
                <a:solidFill>
                  <a:schemeClr val="bg1"/>
                </a:solidFill>
                <a:cs typeface="Arial" pitchFamily="34" charset="0"/>
              </a:rPr>
              <a:t>Barriers</a:t>
            </a:r>
            <a:endParaRPr lang="es-ES" sz="1625" b="1" dirty="0">
              <a:solidFill>
                <a:schemeClr val="bg1"/>
              </a:solidFill>
              <a:cs typeface="Arial" pitchFamily="34" charset="0"/>
            </a:endParaRPr>
          </a:p>
        </p:txBody>
      </p:sp>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6494" y="1396376"/>
            <a:ext cx="3159164" cy="1777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http://www.applusidiada.com/images/1340217766184-ima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1992" y="2578927"/>
            <a:ext cx="1667576" cy="93428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2"/>
          <p:cNvSpPr>
            <a:spLocks noChangeArrowheads="1"/>
          </p:cNvSpPr>
          <p:nvPr/>
        </p:nvSpPr>
        <p:spPr bwMode="auto">
          <a:xfrm>
            <a:off x="1655856" y="4444691"/>
            <a:ext cx="2712037" cy="273674"/>
          </a:xfrm>
          <a:prstGeom prst="rect">
            <a:avLst/>
          </a:prstGeom>
          <a:noFill/>
          <a:ln w="9525">
            <a:noFill/>
            <a:miter lim="800000"/>
            <a:headEnd/>
            <a:tailEnd/>
          </a:ln>
        </p:spPr>
        <p:txBody>
          <a:bodyPr lIns="74811" tIns="37406" rIns="74811" bIns="37406" anchor="ctr"/>
          <a:lstStyle/>
          <a:p>
            <a:pPr eaLnBrk="1" hangingPunct="1"/>
            <a:r>
              <a:rPr lang="es-ES_tradnl" sz="1463" b="1" dirty="0">
                <a:solidFill>
                  <a:schemeClr val="bg1"/>
                </a:solidFill>
                <a:cs typeface="Arial" pitchFamily="34" charset="0"/>
              </a:rPr>
              <a:t>TPE </a:t>
            </a:r>
            <a:endParaRPr lang="es-ES" sz="1463" b="1" dirty="0">
              <a:solidFill>
                <a:schemeClr val="bg1"/>
              </a:solidFill>
              <a:cs typeface="Arial" pitchFamily="34" charset="0"/>
            </a:endParaRPr>
          </a:p>
        </p:txBody>
      </p:sp>
      <p:pic>
        <p:nvPicPr>
          <p:cNvPr id="20" name="Picture 2" descr="Resultado de imagen de barreras acústicas tipo sandwic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3709" y="3647324"/>
            <a:ext cx="3722655" cy="182092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
          <p:cNvSpPr>
            <a:spLocks noChangeArrowheads="1"/>
          </p:cNvSpPr>
          <p:nvPr/>
        </p:nvSpPr>
        <p:spPr bwMode="auto">
          <a:xfrm>
            <a:off x="5113709" y="4073416"/>
            <a:ext cx="3085938" cy="193650"/>
          </a:xfrm>
          <a:prstGeom prst="rect">
            <a:avLst/>
          </a:prstGeom>
          <a:noFill/>
          <a:ln w="9525">
            <a:noFill/>
            <a:miter lim="800000"/>
            <a:headEnd/>
            <a:tailEnd/>
          </a:ln>
        </p:spPr>
        <p:txBody>
          <a:bodyPr lIns="74811" tIns="37406" rIns="74811" bIns="37406" anchor="ctr"/>
          <a:lstStyle/>
          <a:p>
            <a:r>
              <a:rPr lang="es-ES_tradnl" sz="1625" b="1" dirty="0" err="1">
                <a:solidFill>
                  <a:schemeClr val="bg1"/>
                </a:solidFill>
                <a:cs typeface="Arial" pitchFamily="34" charset="0"/>
              </a:rPr>
              <a:t>Acoustic</a:t>
            </a:r>
            <a:r>
              <a:rPr lang="es-ES_tradnl" sz="1625" b="1" dirty="0">
                <a:solidFill>
                  <a:schemeClr val="bg1"/>
                </a:solidFill>
                <a:cs typeface="Arial" pitchFamily="34" charset="0"/>
              </a:rPr>
              <a:t> </a:t>
            </a:r>
            <a:r>
              <a:rPr lang="es-ES_tradnl" sz="1625" b="1" dirty="0" err="1">
                <a:solidFill>
                  <a:schemeClr val="bg1"/>
                </a:solidFill>
                <a:cs typeface="Arial" pitchFamily="34" charset="0"/>
              </a:rPr>
              <a:t>walls</a:t>
            </a:r>
            <a:endParaRPr lang="es-ES_tradnl" sz="1625" b="1" dirty="0">
              <a:solidFill>
                <a:schemeClr val="bg1"/>
              </a:solidFill>
              <a:cs typeface="Arial" pitchFamily="34" charset="0"/>
            </a:endParaRPr>
          </a:p>
        </p:txBody>
      </p:sp>
      <p:sp>
        <p:nvSpPr>
          <p:cNvPr id="22" name="Rectangle 2"/>
          <p:cNvSpPr>
            <a:spLocks noChangeArrowheads="1"/>
          </p:cNvSpPr>
          <p:nvPr/>
        </p:nvSpPr>
        <p:spPr bwMode="auto">
          <a:xfrm>
            <a:off x="5482392" y="1987098"/>
            <a:ext cx="4423608" cy="504056"/>
          </a:xfrm>
          <a:prstGeom prst="rect">
            <a:avLst/>
          </a:prstGeom>
          <a:noFill/>
          <a:ln w="9525">
            <a:noFill/>
            <a:miter lim="800000"/>
            <a:headEnd/>
            <a:tailEnd/>
          </a:ln>
        </p:spPr>
        <p:txBody>
          <a:bodyPr lIns="92075" tIns="46038" rIns="92075" bIns="46038" anchor="ctr"/>
          <a:lstStyle/>
          <a:p>
            <a:pPr eaLnBrk="1" hangingPunct="1"/>
            <a:r>
              <a:rPr lang="es-ES_tradnl" sz="1600" b="1" dirty="0" err="1">
                <a:solidFill>
                  <a:schemeClr val="bg1"/>
                </a:solidFill>
                <a:cs typeface="Arial" pitchFamily="34" charset="0"/>
              </a:rPr>
              <a:t>Protection</a:t>
            </a:r>
            <a:r>
              <a:rPr lang="es-ES_tradnl" sz="1600" b="1" dirty="0">
                <a:solidFill>
                  <a:schemeClr val="bg1"/>
                </a:solidFill>
                <a:cs typeface="Arial" pitchFamily="34" charset="0"/>
              </a:rPr>
              <a:t> </a:t>
            </a:r>
            <a:r>
              <a:rPr lang="es-ES_tradnl" sz="1600" b="1" dirty="0" err="1">
                <a:solidFill>
                  <a:schemeClr val="bg1"/>
                </a:solidFill>
                <a:cs typeface="Arial" pitchFamily="34" charset="0"/>
              </a:rPr>
              <a:t>systems</a:t>
            </a:r>
            <a:r>
              <a:rPr lang="es-ES_tradnl" sz="1600" b="1" dirty="0">
                <a:solidFill>
                  <a:schemeClr val="bg1"/>
                </a:solidFill>
                <a:cs typeface="Arial" pitchFamily="34" charset="0"/>
              </a:rPr>
              <a:t> </a:t>
            </a:r>
            <a:r>
              <a:rPr lang="es-ES_tradnl" sz="1600" b="1" dirty="0" err="1">
                <a:solidFill>
                  <a:schemeClr val="bg1"/>
                </a:solidFill>
                <a:cs typeface="Arial" pitchFamily="34" charset="0"/>
              </a:rPr>
              <a:t>for</a:t>
            </a:r>
            <a:r>
              <a:rPr lang="es-ES_tradnl" sz="1600" b="1" dirty="0">
                <a:solidFill>
                  <a:schemeClr val="bg1"/>
                </a:solidFill>
                <a:cs typeface="Arial" pitchFamily="34" charset="0"/>
              </a:rPr>
              <a:t> </a:t>
            </a:r>
            <a:r>
              <a:rPr lang="es-ES_tradnl" sz="1600" b="1" dirty="0" err="1">
                <a:solidFill>
                  <a:schemeClr val="bg1"/>
                </a:solidFill>
                <a:cs typeface="Arial" pitchFamily="34" charset="0"/>
              </a:rPr>
              <a:t>motorbikers</a:t>
            </a:r>
            <a:endParaRPr lang="es-ES" sz="1600" b="1" dirty="0">
              <a:solidFill>
                <a:schemeClr val="bg1"/>
              </a:solidFill>
              <a:cs typeface="Arial" pitchFamily="34" charset="0"/>
            </a:endParaRPr>
          </a:p>
        </p:txBody>
      </p:sp>
      <p:pic>
        <p:nvPicPr>
          <p:cNvPr id="7" name="Picture 6"/>
          <p:cNvPicPr>
            <a:picLocks noChangeAspect="1"/>
          </p:cNvPicPr>
          <p:nvPr/>
        </p:nvPicPr>
        <p:blipFill>
          <a:blip r:embed="rId7"/>
          <a:stretch>
            <a:fillRect/>
          </a:stretch>
        </p:blipFill>
        <p:spPr>
          <a:xfrm>
            <a:off x="760480" y="6146559"/>
            <a:ext cx="2533650" cy="752475"/>
          </a:xfrm>
          <a:prstGeom prst="rect">
            <a:avLst/>
          </a:prstGeom>
        </p:spPr>
      </p:pic>
      <p:pic>
        <p:nvPicPr>
          <p:cNvPr id="23" name="Picture 2" descr="http://i2.wp.com/www.fierasdelaingenieria.com/wp-content/uploads/2014/01/carretera-maleza-portada.jpg?resize=720%2C34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5016" y="3508626"/>
            <a:ext cx="3482346" cy="1959622"/>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5"/>
          <p:cNvSpPr txBox="1">
            <a:spLocks noChangeArrowheads="1"/>
          </p:cNvSpPr>
          <p:nvPr/>
        </p:nvSpPr>
        <p:spPr bwMode="auto">
          <a:xfrm>
            <a:off x="671516" y="4444691"/>
            <a:ext cx="2340358" cy="830997"/>
          </a:xfrm>
          <a:prstGeom prst="rect">
            <a:avLst/>
          </a:prstGeom>
          <a:noFill/>
          <a:ln w="9525">
            <a:noFill/>
            <a:miter lim="800000"/>
            <a:headEnd/>
            <a:tailEnd/>
          </a:ln>
        </p:spPr>
        <p:txBody>
          <a:bodyPr wrap="square">
            <a:spAutoFit/>
          </a:bodyPr>
          <a:lstStyle/>
          <a:p>
            <a:pPr algn="ctr"/>
            <a:r>
              <a:rPr lang="es-ES_tradnl" sz="1600" b="1" dirty="0" err="1">
                <a:solidFill>
                  <a:schemeClr val="bg1"/>
                </a:solidFill>
                <a:cs typeface="Arial" pitchFamily="34" charset="0"/>
              </a:rPr>
              <a:t>Modification</a:t>
            </a:r>
            <a:r>
              <a:rPr lang="es-ES_tradnl" sz="1600" b="1" dirty="0">
                <a:solidFill>
                  <a:schemeClr val="bg1"/>
                </a:solidFill>
                <a:cs typeface="Arial" pitchFamily="34" charset="0"/>
              </a:rPr>
              <a:t> of </a:t>
            </a:r>
            <a:r>
              <a:rPr lang="es-ES_tradnl" sz="1600" b="1" dirty="0" err="1">
                <a:solidFill>
                  <a:schemeClr val="bg1"/>
                </a:solidFill>
                <a:cs typeface="Arial" pitchFamily="34" charset="0"/>
              </a:rPr>
              <a:t>bituminous</a:t>
            </a:r>
            <a:r>
              <a:rPr lang="es-ES_tradnl" sz="1600" b="1" dirty="0">
                <a:solidFill>
                  <a:schemeClr val="bg1"/>
                </a:solidFill>
                <a:cs typeface="Arial" pitchFamily="34" charset="0"/>
              </a:rPr>
              <a:t> mixtures </a:t>
            </a:r>
            <a:r>
              <a:rPr lang="es-ES_tradnl" sz="1600" b="1" dirty="0" err="1">
                <a:solidFill>
                  <a:schemeClr val="bg1"/>
                </a:solidFill>
                <a:cs typeface="Arial" pitchFamily="34" charset="0"/>
              </a:rPr>
              <a:t>with</a:t>
            </a:r>
            <a:r>
              <a:rPr lang="es-ES_tradnl" sz="1600" b="1" dirty="0">
                <a:solidFill>
                  <a:schemeClr val="bg1"/>
                </a:solidFill>
                <a:cs typeface="Arial" pitchFamily="34" charset="0"/>
              </a:rPr>
              <a:t> ELT </a:t>
            </a:r>
            <a:r>
              <a:rPr lang="es-ES_tradnl" sz="1600" b="1" dirty="0" err="1">
                <a:solidFill>
                  <a:schemeClr val="bg1"/>
                </a:solidFill>
                <a:cs typeface="Arial" pitchFamily="34" charset="0"/>
              </a:rPr>
              <a:t>powder</a:t>
            </a:r>
            <a:endParaRPr lang="es-ES" sz="1600" b="1" dirty="0">
              <a:solidFill>
                <a:schemeClr val="bg1"/>
              </a:solidFill>
              <a:cs typeface="Arial" pitchFamily="34" charset="0"/>
            </a:endParaRPr>
          </a:p>
        </p:txBody>
      </p:sp>
    </p:spTree>
    <p:extLst>
      <p:ext uri="{BB962C8B-B14F-4D97-AF65-F5344CB8AC3E}">
        <p14:creationId xmlns:p14="http://schemas.microsoft.com/office/powerpoint/2010/main" val="259356747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llipse 16"/>
          <p:cNvSpPr/>
          <p:nvPr/>
        </p:nvSpPr>
        <p:spPr>
          <a:xfrm>
            <a:off x="541338" y="22226"/>
            <a:ext cx="982662" cy="9890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3" name="TextBox 12"/>
          <p:cNvSpPr txBox="1"/>
          <p:nvPr/>
        </p:nvSpPr>
        <p:spPr>
          <a:xfrm>
            <a:off x="808880" y="302066"/>
            <a:ext cx="7148145" cy="830997"/>
          </a:xfrm>
          <a:prstGeom prst="rect">
            <a:avLst/>
          </a:prstGeom>
          <a:noFill/>
        </p:spPr>
        <p:txBody>
          <a:bodyPr wrap="square" rtlCol="0">
            <a:spAutoFit/>
          </a:bodyPr>
          <a:lstStyle/>
          <a:p>
            <a:pPr algn="ctr"/>
            <a:endParaRPr lang="fr-BE" sz="2400" dirty="0">
              <a:solidFill>
                <a:schemeClr val="tx2"/>
              </a:solidFill>
            </a:endParaRPr>
          </a:p>
          <a:p>
            <a:pPr algn="ctr"/>
            <a:endParaRPr lang="fr-BE" sz="2400" dirty="0">
              <a:solidFill>
                <a:schemeClr val="tx2"/>
              </a:solidFill>
            </a:endParaRPr>
          </a:p>
        </p:txBody>
      </p:sp>
      <p:sp>
        <p:nvSpPr>
          <p:cNvPr id="8" name="TextBox 7"/>
          <p:cNvSpPr txBox="1"/>
          <p:nvPr/>
        </p:nvSpPr>
        <p:spPr>
          <a:xfrm>
            <a:off x="8474313" y="411494"/>
            <a:ext cx="514960" cy="461665"/>
          </a:xfrm>
          <a:prstGeom prst="rect">
            <a:avLst/>
          </a:prstGeom>
          <a:noFill/>
        </p:spPr>
        <p:txBody>
          <a:bodyPr wrap="square" rtlCol="0">
            <a:spAutoFit/>
          </a:bodyPr>
          <a:lstStyle/>
          <a:p>
            <a:pPr algn="ctr"/>
            <a:fld id="{08B12DE3-DF77-485C-B7B1-E1664FFC68C7}" type="slidenum">
              <a:rPr lang="fr-BE" sz="2400" smtClean="0">
                <a:solidFill>
                  <a:schemeClr val="bg1"/>
                </a:solidFill>
              </a:rPr>
              <a:pPr algn="ctr"/>
              <a:t>21</a:t>
            </a:fld>
            <a:endParaRPr lang="fr-BE" sz="2400" dirty="0">
              <a:solidFill>
                <a:schemeClr val="bg1"/>
              </a:solidFill>
            </a:endParaRPr>
          </a:p>
        </p:txBody>
      </p:sp>
      <p:sp>
        <p:nvSpPr>
          <p:cNvPr id="12" name="TextBox 11"/>
          <p:cNvSpPr txBox="1"/>
          <p:nvPr/>
        </p:nvSpPr>
        <p:spPr>
          <a:xfrm>
            <a:off x="-219808" y="86623"/>
            <a:ext cx="9548445" cy="984885"/>
          </a:xfrm>
          <a:prstGeom prst="rect">
            <a:avLst/>
          </a:prstGeom>
          <a:noFill/>
        </p:spPr>
        <p:txBody>
          <a:bodyPr wrap="square" rtlCol="0">
            <a:spAutoFit/>
          </a:bodyPr>
          <a:lstStyle/>
          <a:p>
            <a:pPr algn="ctr"/>
            <a:r>
              <a:rPr lang="fr-BE" sz="2400" dirty="0" err="1">
                <a:solidFill>
                  <a:schemeClr val="tx2"/>
                </a:solidFill>
              </a:rPr>
              <a:t>Role</a:t>
            </a:r>
            <a:r>
              <a:rPr lang="fr-BE" sz="2400" dirty="0">
                <a:solidFill>
                  <a:schemeClr val="tx2"/>
                </a:solidFill>
              </a:rPr>
              <a:t> of national </a:t>
            </a:r>
            <a:r>
              <a:rPr lang="fr-BE" sz="2400" dirty="0" err="1">
                <a:solidFill>
                  <a:schemeClr val="tx2"/>
                </a:solidFill>
              </a:rPr>
              <a:t>authorities</a:t>
            </a:r>
            <a:r>
              <a:rPr lang="fr-BE" sz="2400" dirty="0">
                <a:solidFill>
                  <a:schemeClr val="tx2"/>
                </a:solidFill>
              </a:rPr>
              <a:t> </a:t>
            </a:r>
          </a:p>
          <a:p>
            <a:pPr algn="ctr"/>
            <a:r>
              <a:rPr lang="fr-BE" sz="2000" dirty="0" err="1">
                <a:solidFill>
                  <a:schemeClr val="tx2"/>
                </a:solidFill>
              </a:rPr>
              <a:t>Spanish</a:t>
            </a:r>
            <a:r>
              <a:rPr lang="fr-BE" sz="2000" dirty="0">
                <a:solidFill>
                  <a:schemeClr val="tx2"/>
                </a:solidFill>
              </a:rPr>
              <a:t> PEMAR (2016-2022) – State Framework Waste Management Plan  </a:t>
            </a:r>
          </a:p>
          <a:p>
            <a:pPr algn="ctr"/>
            <a:endParaRPr lang="fr-BE" sz="1400" b="1" dirty="0">
              <a:solidFill>
                <a:schemeClr val="tx2"/>
              </a:solidFill>
            </a:endParaRPr>
          </a:p>
        </p:txBody>
      </p:sp>
      <p:sp>
        <p:nvSpPr>
          <p:cNvPr id="7" name="TextBox 6"/>
          <p:cNvSpPr txBox="1"/>
          <p:nvPr/>
        </p:nvSpPr>
        <p:spPr>
          <a:xfrm>
            <a:off x="712177" y="1009952"/>
            <a:ext cx="8071338" cy="397031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2"/>
                </a:solidFill>
              </a:rPr>
              <a:t>Promotion of the use of materials derived from ELTs</a:t>
            </a:r>
            <a:br>
              <a:rPr lang="en-US" dirty="0">
                <a:solidFill>
                  <a:schemeClr val="tx2"/>
                </a:solidFill>
              </a:rPr>
            </a:br>
            <a:endParaRPr lang="en-US" dirty="0">
              <a:solidFill>
                <a:schemeClr val="tx2"/>
              </a:solidFill>
            </a:endParaRPr>
          </a:p>
          <a:p>
            <a:pPr marL="742950" lvl="1" indent="-285750">
              <a:buFont typeface="Arial" panose="020B0604020202020204" pitchFamily="34" charset="0"/>
              <a:buChar char="•"/>
            </a:pPr>
            <a:r>
              <a:rPr lang="en-US" dirty="0">
                <a:solidFill>
                  <a:schemeClr val="tx2"/>
                </a:solidFill>
              </a:rPr>
              <a:t>Encourage the use of ELT powder (PNFU) in the manufacture of bituminous mixtures for road pavements. For this purpose, the “ELT rubber use manual for bituminous mixtures", edited by CEDEX on behalf of MAGRAMA (Spanish </a:t>
            </a:r>
            <a:r>
              <a:rPr lang="en-US" dirty="0" err="1">
                <a:solidFill>
                  <a:schemeClr val="tx2"/>
                </a:solidFill>
              </a:rPr>
              <a:t>MoE</a:t>
            </a:r>
            <a:r>
              <a:rPr lang="en-US" dirty="0">
                <a:solidFill>
                  <a:schemeClr val="tx2"/>
                </a:solidFill>
              </a:rPr>
              <a:t>), as well as the specific highway legislation prepared by the Ministry of Public Works, are available as guidance instruments for the applicable technology. </a:t>
            </a:r>
            <a:br>
              <a:rPr lang="en-US" dirty="0">
                <a:solidFill>
                  <a:schemeClr val="tx2"/>
                </a:solidFill>
              </a:rPr>
            </a:br>
            <a:endParaRPr lang="en-US" dirty="0">
              <a:solidFill>
                <a:schemeClr val="tx2"/>
              </a:solidFill>
            </a:endParaRPr>
          </a:p>
          <a:p>
            <a:pPr marL="742950" lvl="1" indent="-285750">
              <a:buFont typeface="Arial" panose="020B0604020202020204" pitchFamily="34" charset="0"/>
              <a:buChar char="•"/>
            </a:pPr>
            <a:r>
              <a:rPr lang="en-US" dirty="0">
                <a:solidFill>
                  <a:schemeClr val="tx2"/>
                </a:solidFill>
              </a:rPr>
              <a:t>Specifically, the establishment of minimum percentages of use of this material in public works will be promoted through the introduction of criteria that foresee this, for example, through the Green Public Procurement </a:t>
            </a:r>
          </a:p>
          <a:p>
            <a:pPr marL="742950" lvl="1" indent="-285750">
              <a:buFont typeface="Arial" panose="020B0604020202020204" pitchFamily="34" charset="0"/>
              <a:buChar char="•"/>
            </a:pPr>
            <a:endParaRPr lang="fr-BE" dirty="0">
              <a:solidFill>
                <a:schemeClr val="accent1"/>
              </a:solidFill>
            </a:endParaRPr>
          </a:p>
        </p:txBody>
      </p:sp>
    </p:spTree>
    <p:extLst>
      <p:ext uri="{BB962C8B-B14F-4D97-AF65-F5344CB8AC3E}">
        <p14:creationId xmlns:p14="http://schemas.microsoft.com/office/powerpoint/2010/main" val="76167148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llipse 16"/>
          <p:cNvSpPr/>
          <p:nvPr/>
        </p:nvSpPr>
        <p:spPr>
          <a:xfrm>
            <a:off x="541338" y="22226"/>
            <a:ext cx="982662" cy="9890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3" name="TextBox 12"/>
          <p:cNvSpPr txBox="1"/>
          <p:nvPr/>
        </p:nvSpPr>
        <p:spPr>
          <a:xfrm>
            <a:off x="808880" y="302066"/>
            <a:ext cx="7148145" cy="830997"/>
          </a:xfrm>
          <a:prstGeom prst="rect">
            <a:avLst/>
          </a:prstGeom>
          <a:noFill/>
        </p:spPr>
        <p:txBody>
          <a:bodyPr wrap="square" rtlCol="0">
            <a:spAutoFit/>
          </a:bodyPr>
          <a:lstStyle/>
          <a:p>
            <a:pPr algn="ctr"/>
            <a:endParaRPr lang="fr-BE" sz="2400" dirty="0">
              <a:solidFill>
                <a:schemeClr val="tx2"/>
              </a:solidFill>
            </a:endParaRPr>
          </a:p>
          <a:p>
            <a:pPr algn="ctr"/>
            <a:endParaRPr lang="fr-BE" sz="2400" dirty="0">
              <a:solidFill>
                <a:schemeClr val="tx2"/>
              </a:solidFill>
            </a:endParaRPr>
          </a:p>
        </p:txBody>
      </p:sp>
      <p:sp>
        <p:nvSpPr>
          <p:cNvPr id="8" name="TextBox 7"/>
          <p:cNvSpPr txBox="1"/>
          <p:nvPr/>
        </p:nvSpPr>
        <p:spPr>
          <a:xfrm>
            <a:off x="8474313" y="411494"/>
            <a:ext cx="514960" cy="461665"/>
          </a:xfrm>
          <a:prstGeom prst="rect">
            <a:avLst/>
          </a:prstGeom>
          <a:noFill/>
        </p:spPr>
        <p:txBody>
          <a:bodyPr wrap="square" rtlCol="0">
            <a:spAutoFit/>
          </a:bodyPr>
          <a:lstStyle/>
          <a:p>
            <a:pPr algn="ctr"/>
            <a:fld id="{08B12DE3-DF77-485C-B7B1-E1664FFC68C7}" type="slidenum">
              <a:rPr lang="fr-BE" sz="2400" smtClean="0">
                <a:solidFill>
                  <a:schemeClr val="bg1"/>
                </a:solidFill>
              </a:rPr>
              <a:pPr algn="ctr"/>
              <a:t>22</a:t>
            </a:fld>
            <a:endParaRPr lang="fr-BE" sz="2400" dirty="0">
              <a:solidFill>
                <a:schemeClr val="bg1"/>
              </a:solidFill>
            </a:endParaRPr>
          </a:p>
        </p:txBody>
      </p:sp>
      <p:sp>
        <p:nvSpPr>
          <p:cNvPr id="3" name="Rectangle 2"/>
          <p:cNvSpPr>
            <a:spLocks noChangeArrowheads="1"/>
          </p:cNvSpPr>
          <p:nvPr/>
        </p:nvSpPr>
        <p:spPr bwMode="auto">
          <a:xfrm>
            <a:off x="1257288" y="970057"/>
            <a:ext cx="6803602"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fr-FR" altLang="fr-FR" dirty="0" err="1">
                <a:solidFill>
                  <a:schemeClr val="tx2"/>
                </a:solidFill>
              </a:rPr>
              <a:t>Establish</a:t>
            </a:r>
            <a:r>
              <a:rPr lang="fr-FR" altLang="fr-FR" dirty="0">
                <a:solidFill>
                  <a:schemeClr val="tx2"/>
                </a:solidFill>
              </a:rPr>
              <a:t> a </a:t>
            </a:r>
            <a:r>
              <a:rPr lang="fr-FR" altLang="fr-FR" dirty="0" err="1">
                <a:solidFill>
                  <a:schemeClr val="tx2"/>
                </a:solidFill>
              </a:rPr>
              <a:t>Sectoral</a:t>
            </a:r>
            <a:r>
              <a:rPr lang="fr-FR" altLang="fr-FR" dirty="0">
                <a:solidFill>
                  <a:schemeClr val="tx2"/>
                </a:solidFill>
              </a:rPr>
              <a:t> Framework Agreement to </a:t>
            </a:r>
            <a:r>
              <a:rPr lang="fr-FR" altLang="fr-FR" dirty="0" err="1">
                <a:solidFill>
                  <a:schemeClr val="tx2"/>
                </a:solidFill>
              </a:rPr>
              <a:t>promote</a:t>
            </a:r>
            <a:r>
              <a:rPr lang="fr-FR" altLang="fr-FR" dirty="0">
                <a:solidFill>
                  <a:schemeClr val="tx2"/>
                </a:solidFill>
              </a:rPr>
              <a:t> the </a:t>
            </a:r>
            <a:r>
              <a:rPr lang="fr-FR" altLang="fr-FR" dirty="0" err="1">
                <a:solidFill>
                  <a:schemeClr val="tx2"/>
                </a:solidFill>
              </a:rPr>
              <a:t>measures</a:t>
            </a:r>
            <a:r>
              <a:rPr lang="fr-FR" altLang="fr-FR" dirty="0">
                <a:solidFill>
                  <a:schemeClr val="tx2"/>
                </a:solidFill>
              </a:rPr>
              <a:t> </a:t>
            </a:r>
            <a:r>
              <a:rPr lang="fr-FR" altLang="fr-FR" dirty="0" err="1">
                <a:solidFill>
                  <a:schemeClr val="tx2"/>
                </a:solidFill>
              </a:rPr>
              <a:t>included</a:t>
            </a:r>
            <a:r>
              <a:rPr lang="fr-FR" altLang="fr-FR" dirty="0">
                <a:solidFill>
                  <a:schemeClr val="tx2"/>
                </a:solidFill>
              </a:rPr>
              <a:t> in </a:t>
            </a:r>
            <a:r>
              <a:rPr lang="fr-FR" altLang="fr-FR" dirty="0" err="1">
                <a:solidFill>
                  <a:schemeClr val="tx2"/>
                </a:solidFill>
              </a:rPr>
              <a:t>these</a:t>
            </a:r>
            <a:r>
              <a:rPr lang="fr-FR" altLang="fr-FR" dirty="0">
                <a:solidFill>
                  <a:schemeClr val="tx2"/>
                </a:solidFill>
              </a:rPr>
              <a:t> guidelines. </a:t>
            </a:r>
            <a:r>
              <a:rPr lang="fr-FR" altLang="fr-FR" dirty="0" err="1">
                <a:solidFill>
                  <a:schemeClr val="tx2"/>
                </a:solidFill>
              </a:rPr>
              <a:t>Among</a:t>
            </a:r>
            <a:r>
              <a:rPr lang="fr-FR" altLang="fr-FR" dirty="0">
                <a:solidFill>
                  <a:schemeClr val="tx2"/>
                </a:solidFill>
              </a:rPr>
              <a:t> </a:t>
            </a:r>
            <a:r>
              <a:rPr lang="fr-FR" altLang="fr-FR" dirty="0" err="1">
                <a:solidFill>
                  <a:schemeClr val="tx2"/>
                </a:solidFill>
              </a:rPr>
              <a:t>other</a:t>
            </a:r>
            <a:r>
              <a:rPr lang="fr-FR" altLang="fr-FR" dirty="0">
                <a:solidFill>
                  <a:schemeClr val="tx2"/>
                </a:solidFill>
              </a:rPr>
              <a:t> </a:t>
            </a:r>
            <a:r>
              <a:rPr lang="fr-FR" altLang="fr-FR" dirty="0" err="1">
                <a:solidFill>
                  <a:schemeClr val="tx2"/>
                </a:solidFill>
              </a:rPr>
              <a:t>measures</a:t>
            </a:r>
            <a:r>
              <a:rPr lang="fr-FR" altLang="fr-FR" dirty="0">
                <a:solidFill>
                  <a:schemeClr val="tx2"/>
                </a:solidFill>
              </a:rPr>
              <a:t>, the Agreement </a:t>
            </a:r>
            <a:r>
              <a:rPr lang="fr-FR" altLang="fr-FR" dirty="0" err="1">
                <a:solidFill>
                  <a:schemeClr val="tx2"/>
                </a:solidFill>
              </a:rPr>
              <a:t>will</a:t>
            </a:r>
            <a:r>
              <a:rPr lang="fr-FR" altLang="fr-FR" dirty="0">
                <a:solidFill>
                  <a:schemeClr val="tx2"/>
                </a:solidFill>
              </a:rPr>
              <a:t> </a:t>
            </a:r>
            <a:r>
              <a:rPr lang="fr-FR" altLang="fr-FR" dirty="0" err="1">
                <a:solidFill>
                  <a:schemeClr val="tx2"/>
                </a:solidFill>
              </a:rPr>
              <a:t>promote</a:t>
            </a:r>
            <a:r>
              <a:rPr lang="fr-FR" altLang="fr-FR" dirty="0">
                <a:solidFill>
                  <a:schemeClr val="tx2"/>
                </a:solidFill>
              </a:rPr>
              <a:t> the incorporation of minimum </a:t>
            </a:r>
            <a:r>
              <a:rPr lang="fr-FR" altLang="fr-FR" dirty="0" err="1">
                <a:solidFill>
                  <a:schemeClr val="tx2"/>
                </a:solidFill>
              </a:rPr>
              <a:t>percentages</a:t>
            </a:r>
            <a:r>
              <a:rPr lang="fr-FR" altLang="fr-FR" dirty="0">
                <a:solidFill>
                  <a:schemeClr val="tx2"/>
                </a:solidFill>
              </a:rPr>
              <a:t> of use of </a:t>
            </a:r>
            <a:r>
              <a:rPr lang="fr-FR" altLang="fr-FR" dirty="0" err="1">
                <a:solidFill>
                  <a:schemeClr val="tx2"/>
                </a:solidFill>
              </a:rPr>
              <a:t>recycled</a:t>
            </a:r>
            <a:r>
              <a:rPr lang="fr-FR" altLang="fr-FR" dirty="0">
                <a:solidFill>
                  <a:schemeClr val="tx2"/>
                </a:solidFill>
              </a:rPr>
              <a:t> </a:t>
            </a:r>
            <a:r>
              <a:rPr lang="fr-FR" altLang="fr-FR" dirty="0" err="1">
                <a:solidFill>
                  <a:schemeClr val="tx2"/>
                </a:solidFill>
              </a:rPr>
              <a:t>material</a:t>
            </a:r>
            <a:r>
              <a:rPr lang="fr-FR" altLang="fr-FR" dirty="0">
                <a:solidFill>
                  <a:schemeClr val="tx2"/>
                </a:solidFill>
              </a:rPr>
              <a:t> </a:t>
            </a:r>
            <a:r>
              <a:rPr lang="fr-FR" altLang="fr-FR" dirty="0" err="1">
                <a:solidFill>
                  <a:schemeClr val="tx2"/>
                </a:solidFill>
              </a:rPr>
              <a:t>from</a:t>
            </a:r>
            <a:r>
              <a:rPr lang="fr-FR" altLang="fr-FR" dirty="0">
                <a:solidFill>
                  <a:schemeClr val="tx2"/>
                </a:solidFill>
              </a:rPr>
              <a:t> </a:t>
            </a:r>
            <a:r>
              <a:rPr lang="fr-FR" altLang="fr-FR" dirty="0" err="1">
                <a:solidFill>
                  <a:schemeClr val="tx2"/>
                </a:solidFill>
              </a:rPr>
              <a:t>ELTs</a:t>
            </a:r>
            <a:r>
              <a:rPr lang="fr-FR" altLang="fr-FR" dirty="0">
                <a:solidFill>
                  <a:schemeClr val="tx2"/>
                </a:solidFill>
              </a:rPr>
              <a:t> in public </a:t>
            </a:r>
            <a:r>
              <a:rPr lang="fr-FR" altLang="fr-FR" dirty="0" err="1">
                <a:solidFill>
                  <a:schemeClr val="tx2"/>
                </a:solidFill>
              </a:rPr>
              <a:t>works</a:t>
            </a:r>
            <a:r>
              <a:rPr lang="fr-FR" altLang="fr-FR" dirty="0">
                <a:solidFill>
                  <a:schemeClr val="tx2"/>
                </a:solidFill>
              </a:rPr>
              <a:t>. </a:t>
            </a:r>
            <a:br>
              <a:rPr lang="fr-FR" altLang="fr-FR" dirty="0">
                <a:solidFill>
                  <a:schemeClr val="tx2"/>
                </a:solidFill>
              </a:rPr>
            </a:br>
            <a:endParaRPr lang="fr-FR" altLang="fr-FR" dirty="0">
              <a:solidFill>
                <a:schemeClr val="tx2"/>
              </a:solidFill>
            </a:endParaRPr>
          </a:p>
          <a:p>
            <a:pPr marL="285750" lvl="0" indent="-285750" defTabSz="914400" eaLnBrk="0" fontAlgn="base" hangingPunct="0">
              <a:spcBef>
                <a:spcPct val="0"/>
              </a:spcBef>
              <a:spcAft>
                <a:spcPct val="0"/>
              </a:spcAft>
              <a:buFont typeface="Arial" panose="020B0604020202020204" pitchFamily="34" charset="0"/>
              <a:buChar char="•"/>
            </a:pPr>
            <a:r>
              <a:rPr lang="fr-FR" altLang="fr-FR" dirty="0">
                <a:solidFill>
                  <a:schemeClr val="tx2"/>
                </a:solidFill>
              </a:rPr>
              <a:t>The </a:t>
            </a:r>
            <a:r>
              <a:rPr lang="fr-FR" altLang="fr-FR" dirty="0" err="1">
                <a:solidFill>
                  <a:schemeClr val="tx2"/>
                </a:solidFill>
              </a:rPr>
              <a:t>opportunity</a:t>
            </a:r>
            <a:r>
              <a:rPr lang="fr-FR" altLang="fr-FR" dirty="0">
                <a:solidFill>
                  <a:schemeClr val="tx2"/>
                </a:solidFill>
              </a:rPr>
              <a:t> to </a:t>
            </a:r>
            <a:r>
              <a:rPr lang="fr-FR" altLang="fr-FR" dirty="0" err="1">
                <a:solidFill>
                  <a:schemeClr val="tx2"/>
                </a:solidFill>
              </a:rPr>
              <a:t>promote</a:t>
            </a:r>
            <a:r>
              <a:rPr lang="fr-FR" altLang="fr-FR" dirty="0">
                <a:solidFill>
                  <a:schemeClr val="tx2"/>
                </a:solidFill>
              </a:rPr>
              <a:t> the application of the end of </a:t>
            </a:r>
            <a:r>
              <a:rPr lang="fr-FR" altLang="fr-FR" dirty="0" err="1">
                <a:solidFill>
                  <a:schemeClr val="tx2"/>
                </a:solidFill>
              </a:rPr>
              <a:t>waste</a:t>
            </a:r>
            <a:r>
              <a:rPr lang="fr-FR" altLang="fr-FR" dirty="0">
                <a:solidFill>
                  <a:schemeClr val="tx2"/>
                </a:solidFill>
              </a:rPr>
              <a:t> </a:t>
            </a:r>
            <a:r>
              <a:rPr lang="fr-FR" altLang="fr-FR" dirty="0" err="1">
                <a:solidFill>
                  <a:schemeClr val="tx2"/>
                </a:solidFill>
              </a:rPr>
              <a:t>criteria</a:t>
            </a:r>
            <a:r>
              <a:rPr lang="fr-FR" altLang="fr-FR" dirty="0">
                <a:solidFill>
                  <a:schemeClr val="tx2"/>
                </a:solidFill>
              </a:rPr>
              <a:t> to the </a:t>
            </a:r>
            <a:r>
              <a:rPr lang="fr-FR" altLang="fr-FR" dirty="0" err="1">
                <a:solidFill>
                  <a:schemeClr val="tx2"/>
                </a:solidFill>
              </a:rPr>
              <a:t>materials</a:t>
            </a:r>
            <a:r>
              <a:rPr lang="fr-FR" altLang="fr-FR" dirty="0">
                <a:solidFill>
                  <a:schemeClr val="tx2"/>
                </a:solidFill>
              </a:rPr>
              <a:t> </a:t>
            </a:r>
            <a:r>
              <a:rPr lang="fr-FR" altLang="fr-FR" dirty="0" err="1">
                <a:solidFill>
                  <a:schemeClr val="tx2"/>
                </a:solidFill>
              </a:rPr>
              <a:t>such</a:t>
            </a:r>
            <a:r>
              <a:rPr lang="fr-FR" altLang="fr-FR" dirty="0">
                <a:solidFill>
                  <a:schemeClr val="tx2"/>
                </a:solidFill>
              </a:rPr>
              <a:t> as the </a:t>
            </a:r>
            <a:r>
              <a:rPr lang="fr-FR" altLang="fr-FR" dirty="0" err="1">
                <a:solidFill>
                  <a:schemeClr val="tx2"/>
                </a:solidFill>
              </a:rPr>
              <a:t>granulated</a:t>
            </a:r>
            <a:r>
              <a:rPr lang="fr-FR" altLang="fr-FR" dirty="0">
                <a:solidFill>
                  <a:schemeClr val="tx2"/>
                </a:solidFill>
              </a:rPr>
              <a:t> or </a:t>
            </a:r>
            <a:r>
              <a:rPr lang="fr-FR" altLang="fr-FR" dirty="0" err="1">
                <a:solidFill>
                  <a:schemeClr val="tx2"/>
                </a:solidFill>
              </a:rPr>
              <a:t>rubber</a:t>
            </a:r>
            <a:r>
              <a:rPr lang="fr-FR" altLang="fr-FR" dirty="0">
                <a:solidFill>
                  <a:schemeClr val="tx2"/>
                </a:solidFill>
              </a:rPr>
              <a:t> </a:t>
            </a:r>
            <a:r>
              <a:rPr lang="fr-FR" altLang="fr-FR" dirty="0" err="1">
                <a:solidFill>
                  <a:schemeClr val="tx2"/>
                </a:solidFill>
              </a:rPr>
              <a:t>powder</a:t>
            </a:r>
            <a:r>
              <a:rPr lang="fr-FR" altLang="fr-FR" dirty="0">
                <a:solidFill>
                  <a:schemeClr val="tx2"/>
                </a:solidFill>
              </a:rPr>
              <a:t> </a:t>
            </a:r>
            <a:r>
              <a:rPr lang="fr-FR" altLang="fr-FR" dirty="0" err="1">
                <a:solidFill>
                  <a:schemeClr val="tx2"/>
                </a:solidFill>
              </a:rPr>
              <a:t>from</a:t>
            </a:r>
            <a:r>
              <a:rPr lang="fr-FR" altLang="fr-FR" dirty="0">
                <a:solidFill>
                  <a:schemeClr val="tx2"/>
                </a:solidFill>
              </a:rPr>
              <a:t> the </a:t>
            </a:r>
            <a:r>
              <a:rPr lang="fr-FR" altLang="fr-FR" dirty="0" err="1">
                <a:solidFill>
                  <a:schemeClr val="tx2"/>
                </a:solidFill>
              </a:rPr>
              <a:t>treatment</a:t>
            </a:r>
            <a:r>
              <a:rPr lang="fr-FR" altLang="fr-FR" dirty="0">
                <a:solidFill>
                  <a:schemeClr val="tx2"/>
                </a:solidFill>
              </a:rPr>
              <a:t> of </a:t>
            </a:r>
            <a:r>
              <a:rPr lang="fr-FR" altLang="fr-FR" dirty="0" err="1">
                <a:solidFill>
                  <a:schemeClr val="tx2"/>
                </a:solidFill>
              </a:rPr>
              <a:t>ELTs</a:t>
            </a:r>
            <a:r>
              <a:rPr lang="fr-FR" altLang="fr-FR" dirty="0">
                <a:solidFill>
                  <a:schemeClr val="tx2"/>
                </a:solidFill>
              </a:rPr>
              <a:t> for </a:t>
            </a:r>
            <a:r>
              <a:rPr lang="fr-FR" altLang="fr-FR" dirty="0" err="1">
                <a:solidFill>
                  <a:schemeClr val="tx2"/>
                </a:solidFill>
              </a:rPr>
              <a:t>specific</a:t>
            </a:r>
            <a:r>
              <a:rPr lang="fr-FR" altLang="fr-FR" dirty="0">
                <a:solidFill>
                  <a:schemeClr val="tx2"/>
                </a:solidFill>
              </a:rPr>
              <a:t> uses</a:t>
            </a:r>
            <a:br>
              <a:rPr lang="fr-FR" altLang="fr-FR" dirty="0">
                <a:solidFill>
                  <a:schemeClr val="tx2"/>
                </a:solidFill>
              </a:rPr>
            </a:br>
            <a:endParaRPr lang="fr-FR" altLang="fr-FR" dirty="0">
              <a:solidFill>
                <a:schemeClr val="tx2"/>
              </a:solidFill>
            </a:endParaRPr>
          </a:p>
          <a:p>
            <a:pPr marL="285750" lvl="0" indent="-285750" defTabSz="914400" eaLnBrk="0" fontAlgn="base" hangingPunct="0">
              <a:spcBef>
                <a:spcPct val="0"/>
              </a:spcBef>
              <a:spcAft>
                <a:spcPct val="0"/>
              </a:spcAft>
              <a:buFont typeface="Arial" panose="020B0604020202020204" pitchFamily="34" charset="0"/>
              <a:buChar char="•"/>
            </a:pPr>
            <a:r>
              <a:rPr lang="fr-FR" altLang="fr-FR" dirty="0">
                <a:solidFill>
                  <a:schemeClr val="tx2"/>
                </a:solidFill>
              </a:rPr>
              <a:t> </a:t>
            </a:r>
            <a:r>
              <a:rPr lang="en-US" dirty="0">
                <a:solidFill>
                  <a:schemeClr val="tx2"/>
                </a:solidFill>
              </a:rPr>
              <a:t>R&amp;D: The Public Administrations will continue supporting the R&amp;D Projects, mainly oriented to the promotion of studies of technological innovation that make viable the recycling treatments, as well as projects oriented to promote the prevention, and the search for new markets and commercial uses of these recycled materials</a:t>
            </a:r>
            <a:endParaRPr lang="fr-FR" altLang="fr-FR" dirty="0">
              <a:solidFill>
                <a:schemeClr val="tx2"/>
              </a:solidFill>
            </a:endParaRPr>
          </a:p>
        </p:txBody>
      </p:sp>
      <p:sp>
        <p:nvSpPr>
          <p:cNvPr id="7" name="TextBox 6"/>
          <p:cNvSpPr txBox="1"/>
          <p:nvPr/>
        </p:nvSpPr>
        <p:spPr>
          <a:xfrm>
            <a:off x="-219808" y="86623"/>
            <a:ext cx="9548445" cy="984885"/>
          </a:xfrm>
          <a:prstGeom prst="rect">
            <a:avLst/>
          </a:prstGeom>
          <a:noFill/>
        </p:spPr>
        <p:txBody>
          <a:bodyPr wrap="square" rtlCol="0">
            <a:spAutoFit/>
          </a:bodyPr>
          <a:lstStyle/>
          <a:p>
            <a:pPr algn="ctr"/>
            <a:r>
              <a:rPr lang="fr-BE" sz="2400" dirty="0" err="1">
                <a:solidFill>
                  <a:schemeClr val="tx2"/>
                </a:solidFill>
              </a:rPr>
              <a:t>Role</a:t>
            </a:r>
            <a:r>
              <a:rPr lang="fr-BE" sz="2400" dirty="0">
                <a:solidFill>
                  <a:schemeClr val="tx2"/>
                </a:solidFill>
              </a:rPr>
              <a:t> of national </a:t>
            </a:r>
            <a:r>
              <a:rPr lang="fr-BE" sz="2400" dirty="0" err="1">
                <a:solidFill>
                  <a:schemeClr val="tx2"/>
                </a:solidFill>
              </a:rPr>
              <a:t>authorities</a:t>
            </a:r>
            <a:r>
              <a:rPr lang="fr-BE" sz="2400" dirty="0">
                <a:solidFill>
                  <a:schemeClr val="tx2"/>
                </a:solidFill>
              </a:rPr>
              <a:t> </a:t>
            </a:r>
          </a:p>
          <a:p>
            <a:pPr algn="ctr"/>
            <a:r>
              <a:rPr lang="fr-BE" sz="2000" dirty="0" err="1">
                <a:solidFill>
                  <a:schemeClr val="tx2"/>
                </a:solidFill>
              </a:rPr>
              <a:t>Spanish</a:t>
            </a:r>
            <a:r>
              <a:rPr lang="fr-BE" sz="2000" dirty="0">
                <a:solidFill>
                  <a:schemeClr val="tx2"/>
                </a:solidFill>
              </a:rPr>
              <a:t> PEMAR (2016-2022) – State Framework Waste Management Plan  </a:t>
            </a:r>
          </a:p>
          <a:p>
            <a:pPr algn="ctr"/>
            <a:endParaRPr lang="fr-BE" sz="1400" b="1" dirty="0">
              <a:solidFill>
                <a:schemeClr val="tx2"/>
              </a:solidFill>
            </a:endParaRPr>
          </a:p>
        </p:txBody>
      </p:sp>
    </p:spTree>
    <p:extLst>
      <p:ext uri="{BB962C8B-B14F-4D97-AF65-F5344CB8AC3E}">
        <p14:creationId xmlns:p14="http://schemas.microsoft.com/office/powerpoint/2010/main" val="15670797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5075" name="Rectangle 3"/>
          <p:cNvSpPr>
            <a:spLocks noChangeArrowheads="1"/>
          </p:cNvSpPr>
          <p:nvPr/>
        </p:nvSpPr>
        <p:spPr bwMode="auto">
          <a:xfrm>
            <a:off x="1238251" y="2620190"/>
            <a:ext cx="184731" cy="317459"/>
          </a:xfrm>
          <a:prstGeom prst="rect">
            <a:avLst/>
          </a:prstGeom>
          <a:noFill/>
          <a:ln w="9525">
            <a:noFill/>
            <a:miter lim="800000"/>
            <a:headEnd/>
            <a:tailEnd/>
          </a:ln>
          <a:effectLst/>
        </p:spPr>
        <p:txBody>
          <a:bodyPr wrap="none" anchor="ctr">
            <a:spAutoFit/>
          </a:bodyPr>
          <a:lstStyle/>
          <a:p>
            <a:pPr>
              <a:defRPr/>
            </a:pPr>
            <a:endParaRPr lang="es-ES" sz="1463"/>
          </a:p>
        </p:txBody>
      </p:sp>
      <p:sp>
        <p:nvSpPr>
          <p:cNvPr id="15" name="Rectangle 2"/>
          <p:cNvSpPr>
            <a:spLocks noChangeArrowheads="1"/>
          </p:cNvSpPr>
          <p:nvPr/>
        </p:nvSpPr>
        <p:spPr bwMode="auto">
          <a:xfrm>
            <a:off x="391726" y="1298210"/>
            <a:ext cx="8464887" cy="3278877"/>
          </a:xfrm>
          <a:prstGeom prst="rect">
            <a:avLst/>
          </a:prstGeom>
          <a:noFill/>
          <a:ln w="9525">
            <a:noFill/>
            <a:miter lim="800000"/>
            <a:headEnd/>
            <a:tailEnd/>
          </a:ln>
        </p:spPr>
        <p:txBody>
          <a:bodyPr lIns="74811" tIns="37406" rIns="74811" bIns="37406" anchor="ctr"/>
          <a:lstStyle/>
          <a:p>
            <a:pPr eaLnBrk="1" hangingPunct="1"/>
            <a:r>
              <a:rPr lang="es-ES_tradnl" sz="2400" b="1" dirty="0" err="1">
                <a:solidFill>
                  <a:schemeClr val="tx2"/>
                </a:solidFill>
              </a:rPr>
              <a:t>What</a:t>
            </a:r>
            <a:r>
              <a:rPr lang="es-ES_tradnl" sz="2400" b="1" dirty="0">
                <a:solidFill>
                  <a:schemeClr val="tx2"/>
                </a:solidFill>
              </a:rPr>
              <a:t> </a:t>
            </a:r>
            <a:r>
              <a:rPr lang="es-ES_tradnl" sz="2400" b="1" dirty="0" err="1">
                <a:solidFill>
                  <a:schemeClr val="tx2"/>
                </a:solidFill>
              </a:rPr>
              <a:t>is</a:t>
            </a:r>
            <a:r>
              <a:rPr lang="es-ES_tradnl" sz="2400" b="1" dirty="0">
                <a:solidFill>
                  <a:schemeClr val="tx2"/>
                </a:solidFill>
              </a:rPr>
              <a:t> </a:t>
            </a:r>
            <a:r>
              <a:rPr lang="es-ES_tradnl" sz="2400" b="1" dirty="0" err="1">
                <a:solidFill>
                  <a:schemeClr val="tx2"/>
                </a:solidFill>
              </a:rPr>
              <a:t>the</a:t>
            </a:r>
            <a:r>
              <a:rPr lang="es-ES_tradnl" sz="2400" b="1" dirty="0">
                <a:solidFill>
                  <a:schemeClr val="tx2"/>
                </a:solidFill>
              </a:rPr>
              <a:t> </a:t>
            </a:r>
            <a:r>
              <a:rPr lang="es-ES_tradnl" sz="2400" b="1" dirty="0" err="1">
                <a:solidFill>
                  <a:schemeClr val="tx2"/>
                </a:solidFill>
              </a:rPr>
              <a:t>key</a:t>
            </a:r>
            <a:r>
              <a:rPr lang="es-ES_tradnl" sz="2400" b="1" dirty="0">
                <a:solidFill>
                  <a:schemeClr val="tx2"/>
                </a:solidFill>
              </a:rPr>
              <a:t> to </a:t>
            </a:r>
            <a:r>
              <a:rPr lang="es-ES_tradnl" sz="2400" b="1" dirty="0" err="1">
                <a:solidFill>
                  <a:schemeClr val="tx2"/>
                </a:solidFill>
              </a:rPr>
              <a:t>implement</a:t>
            </a:r>
            <a:r>
              <a:rPr lang="es-ES_tradnl" sz="2400" b="1" dirty="0">
                <a:solidFill>
                  <a:schemeClr val="tx2"/>
                </a:solidFill>
              </a:rPr>
              <a:t> a Circular </a:t>
            </a:r>
            <a:r>
              <a:rPr lang="es-ES_tradnl" sz="2400" b="1" dirty="0" err="1">
                <a:solidFill>
                  <a:schemeClr val="tx2"/>
                </a:solidFill>
              </a:rPr>
              <a:t>Economy</a:t>
            </a:r>
            <a:r>
              <a:rPr lang="es-ES_tradnl" sz="2400" b="1" dirty="0">
                <a:solidFill>
                  <a:schemeClr val="tx2"/>
                </a:solidFill>
              </a:rPr>
              <a:t>?</a:t>
            </a:r>
          </a:p>
          <a:p>
            <a:pPr marL="371475" indent="-371475">
              <a:lnSpc>
                <a:spcPct val="200000"/>
              </a:lnSpc>
              <a:buFontTx/>
              <a:buChar char="-"/>
            </a:pPr>
            <a:r>
              <a:rPr lang="es-ES_tradnl" sz="2000" dirty="0" err="1">
                <a:solidFill>
                  <a:schemeClr val="tx2"/>
                </a:solidFill>
              </a:rPr>
              <a:t>Commitment</a:t>
            </a:r>
            <a:r>
              <a:rPr lang="es-ES_tradnl" sz="2000" dirty="0">
                <a:solidFill>
                  <a:schemeClr val="tx2"/>
                </a:solidFill>
              </a:rPr>
              <a:t>, </a:t>
            </a:r>
            <a:r>
              <a:rPr lang="es-ES_tradnl" sz="2000" dirty="0" err="1">
                <a:solidFill>
                  <a:schemeClr val="tx2"/>
                </a:solidFill>
              </a:rPr>
              <a:t>Collaboration</a:t>
            </a:r>
            <a:r>
              <a:rPr lang="es-ES_tradnl" sz="2000" dirty="0">
                <a:solidFill>
                  <a:schemeClr val="tx2"/>
                </a:solidFill>
              </a:rPr>
              <a:t> &amp; </a:t>
            </a:r>
            <a:r>
              <a:rPr lang="es-ES_tradnl" sz="2000" dirty="0" err="1">
                <a:solidFill>
                  <a:schemeClr val="tx2"/>
                </a:solidFill>
              </a:rPr>
              <a:t>Awareness</a:t>
            </a:r>
            <a:r>
              <a:rPr lang="es-ES_tradnl" sz="2000" dirty="0">
                <a:solidFill>
                  <a:schemeClr val="tx2"/>
                </a:solidFill>
              </a:rPr>
              <a:t> </a:t>
            </a:r>
            <a:r>
              <a:rPr lang="es-ES_tradnl" sz="2000" dirty="0" err="1">
                <a:solidFill>
                  <a:schemeClr val="tx2"/>
                </a:solidFill>
              </a:rPr>
              <a:t>from</a:t>
            </a:r>
            <a:r>
              <a:rPr lang="es-ES_tradnl" sz="2000" dirty="0">
                <a:solidFill>
                  <a:schemeClr val="tx2"/>
                </a:solidFill>
              </a:rPr>
              <a:t> </a:t>
            </a:r>
            <a:r>
              <a:rPr lang="es-ES_tradnl" sz="2000" dirty="0" err="1">
                <a:solidFill>
                  <a:schemeClr val="tx2"/>
                </a:solidFill>
              </a:rPr>
              <a:t>all</a:t>
            </a:r>
            <a:r>
              <a:rPr lang="es-ES_tradnl" sz="2000" dirty="0">
                <a:solidFill>
                  <a:schemeClr val="tx2"/>
                </a:solidFill>
              </a:rPr>
              <a:t> </a:t>
            </a:r>
            <a:r>
              <a:rPr lang="es-ES_tradnl" sz="2000" dirty="0" err="1">
                <a:solidFill>
                  <a:schemeClr val="tx2"/>
                </a:solidFill>
              </a:rPr>
              <a:t>stakeholders</a:t>
            </a:r>
            <a:endParaRPr lang="es-ES_tradnl" sz="2000" dirty="0">
              <a:solidFill>
                <a:schemeClr val="tx2"/>
              </a:solidFill>
            </a:endParaRPr>
          </a:p>
          <a:p>
            <a:pPr marL="371475" indent="-371475">
              <a:lnSpc>
                <a:spcPct val="200000"/>
              </a:lnSpc>
              <a:buFontTx/>
              <a:buChar char="-"/>
            </a:pPr>
            <a:r>
              <a:rPr lang="es-ES_tradnl" sz="2000" dirty="0">
                <a:solidFill>
                  <a:schemeClr val="tx2"/>
                </a:solidFill>
              </a:rPr>
              <a:t>Tools </a:t>
            </a:r>
            <a:r>
              <a:rPr lang="es-ES_tradnl" sz="2000" dirty="0" err="1">
                <a:solidFill>
                  <a:schemeClr val="tx2"/>
                </a:solidFill>
              </a:rPr>
              <a:t>promoting</a:t>
            </a:r>
            <a:r>
              <a:rPr lang="es-ES_tradnl" sz="2000" dirty="0">
                <a:solidFill>
                  <a:schemeClr val="tx2"/>
                </a:solidFill>
              </a:rPr>
              <a:t> </a:t>
            </a:r>
            <a:r>
              <a:rPr lang="es-ES_tradnl" sz="2000" dirty="0" err="1">
                <a:solidFill>
                  <a:schemeClr val="tx2"/>
                </a:solidFill>
              </a:rPr>
              <a:t>the</a:t>
            </a:r>
            <a:r>
              <a:rPr lang="es-ES_tradnl" sz="2000" dirty="0">
                <a:solidFill>
                  <a:schemeClr val="tx2"/>
                </a:solidFill>
              </a:rPr>
              <a:t> use of </a:t>
            </a:r>
            <a:r>
              <a:rPr lang="es-ES_tradnl" sz="2000" dirty="0" err="1">
                <a:solidFill>
                  <a:schemeClr val="tx2"/>
                </a:solidFill>
              </a:rPr>
              <a:t>those</a:t>
            </a:r>
            <a:r>
              <a:rPr lang="es-ES_tradnl" sz="2000" dirty="0">
                <a:solidFill>
                  <a:schemeClr val="tx2"/>
                </a:solidFill>
              </a:rPr>
              <a:t> </a:t>
            </a:r>
            <a:r>
              <a:rPr lang="es-ES_tradnl" sz="2000" dirty="0" err="1">
                <a:solidFill>
                  <a:schemeClr val="tx2"/>
                </a:solidFill>
              </a:rPr>
              <a:t>materials</a:t>
            </a:r>
            <a:r>
              <a:rPr lang="es-ES_tradnl" sz="2000" dirty="0">
                <a:solidFill>
                  <a:schemeClr val="tx2"/>
                </a:solidFill>
              </a:rPr>
              <a:t> (</a:t>
            </a:r>
            <a:r>
              <a:rPr lang="es-ES_tradnl" sz="2000" dirty="0" err="1">
                <a:solidFill>
                  <a:schemeClr val="tx2"/>
                </a:solidFill>
              </a:rPr>
              <a:t>for</a:t>
            </a:r>
            <a:r>
              <a:rPr lang="es-ES_tradnl" sz="2000" dirty="0">
                <a:solidFill>
                  <a:schemeClr val="tx2"/>
                </a:solidFill>
              </a:rPr>
              <a:t> ex. GPP) </a:t>
            </a:r>
          </a:p>
          <a:p>
            <a:pPr marL="371475" indent="-371475">
              <a:lnSpc>
                <a:spcPct val="200000"/>
              </a:lnSpc>
              <a:buFontTx/>
              <a:buChar char="-"/>
            </a:pPr>
            <a:r>
              <a:rPr lang="es-ES_tradnl" sz="2000" dirty="0" err="1">
                <a:solidFill>
                  <a:schemeClr val="tx2"/>
                </a:solidFill>
              </a:rPr>
              <a:t>Transmission</a:t>
            </a:r>
            <a:r>
              <a:rPr lang="es-ES_tradnl" sz="2000" dirty="0">
                <a:solidFill>
                  <a:schemeClr val="tx2"/>
                </a:solidFill>
              </a:rPr>
              <a:t> of </a:t>
            </a:r>
            <a:r>
              <a:rPr lang="es-ES_tradnl" sz="2000" dirty="0" err="1">
                <a:solidFill>
                  <a:schemeClr val="tx2"/>
                </a:solidFill>
              </a:rPr>
              <a:t>knowledge</a:t>
            </a:r>
            <a:r>
              <a:rPr lang="es-ES_tradnl" sz="2000" dirty="0">
                <a:solidFill>
                  <a:schemeClr val="tx2"/>
                </a:solidFill>
              </a:rPr>
              <a:t> &amp; </a:t>
            </a:r>
            <a:r>
              <a:rPr lang="es-ES_tradnl" sz="2000" dirty="0" err="1">
                <a:solidFill>
                  <a:schemeClr val="tx2"/>
                </a:solidFill>
              </a:rPr>
              <a:t>diffusion</a:t>
            </a:r>
            <a:r>
              <a:rPr lang="es-ES_tradnl" sz="2000" dirty="0">
                <a:solidFill>
                  <a:schemeClr val="tx2"/>
                </a:solidFill>
              </a:rPr>
              <a:t> </a:t>
            </a:r>
          </a:p>
          <a:p>
            <a:pPr marL="371475" indent="-371475">
              <a:lnSpc>
                <a:spcPct val="200000"/>
              </a:lnSpc>
              <a:buFontTx/>
              <a:buChar char="-"/>
            </a:pPr>
            <a:r>
              <a:rPr lang="es-ES_tradnl" sz="2000" dirty="0">
                <a:solidFill>
                  <a:schemeClr val="tx2"/>
                </a:solidFill>
              </a:rPr>
              <a:t>R&amp;D – new </a:t>
            </a:r>
            <a:r>
              <a:rPr lang="es-ES_tradnl" sz="2000" dirty="0" err="1">
                <a:solidFill>
                  <a:schemeClr val="tx2"/>
                </a:solidFill>
              </a:rPr>
              <a:t>applications</a:t>
            </a:r>
            <a:endParaRPr lang="es-ES" sz="2000" dirty="0">
              <a:solidFill>
                <a:schemeClr val="tx2"/>
              </a:solidFill>
            </a:endParaRPr>
          </a:p>
        </p:txBody>
      </p:sp>
      <p:sp>
        <p:nvSpPr>
          <p:cNvPr id="5" name="Rectangle 2"/>
          <p:cNvSpPr>
            <a:spLocks noChangeArrowheads="1"/>
          </p:cNvSpPr>
          <p:nvPr/>
        </p:nvSpPr>
        <p:spPr bwMode="auto">
          <a:xfrm>
            <a:off x="391726" y="206721"/>
            <a:ext cx="7098405" cy="409546"/>
          </a:xfrm>
          <a:prstGeom prst="rect">
            <a:avLst/>
          </a:prstGeom>
          <a:noFill/>
          <a:ln w="9525">
            <a:noFill/>
            <a:miter lim="800000"/>
            <a:headEnd/>
            <a:tailEnd/>
          </a:ln>
        </p:spPr>
        <p:txBody>
          <a:bodyPr lIns="74811" tIns="37406" rIns="74811" bIns="37406" anchor="ctr"/>
          <a:lstStyle/>
          <a:p>
            <a:pPr eaLnBrk="1" hangingPunct="1"/>
            <a:r>
              <a:rPr lang="es-ES_tradnl" sz="2400" dirty="0" err="1">
                <a:solidFill>
                  <a:schemeClr val="tx2"/>
                </a:solidFill>
              </a:rPr>
              <a:t>Conclusions</a:t>
            </a:r>
            <a:r>
              <a:rPr lang="es-ES_tradnl" sz="2400" dirty="0">
                <a:solidFill>
                  <a:schemeClr val="tx2"/>
                </a:solidFill>
              </a:rPr>
              <a:t>…</a:t>
            </a:r>
            <a:endParaRPr lang="es-ES" sz="2400" dirty="0">
              <a:solidFill>
                <a:schemeClr val="tx2"/>
              </a:solidFill>
            </a:endParaRPr>
          </a:p>
        </p:txBody>
      </p:sp>
      <p:sp>
        <p:nvSpPr>
          <p:cNvPr id="6" name="TextBox 5"/>
          <p:cNvSpPr txBox="1"/>
          <p:nvPr/>
        </p:nvSpPr>
        <p:spPr>
          <a:xfrm>
            <a:off x="8474313" y="411494"/>
            <a:ext cx="514960" cy="461665"/>
          </a:xfrm>
          <a:prstGeom prst="rect">
            <a:avLst/>
          </a:prstGeom>
          <a:noFill/>
        </p:spPr>
        <p:txBody>
          <a:bodyPr wrap="square" rtlCol="0">
            <a:spAutoFit/>
          </a:bodyPr>
          <a:lstStyle/>
          <a:p>
            <a:pPr algn="ctr"/>
            <a:fld id="{08B12DE3-DF77-485C-B7B1-E1664FFC68C7}" type="slidenum">
              <a:rPr lang="fr-BE" sz="2400" smtClean="0">
                <a:solidFill>
                  <a:schemeClr val="bg1"/>
                </a:solidFill>
              </a:rPr>
              <a:pPr algn="ctr"/>
              <a:t>23</a:t>
            </a:fld>
            <a:endParaRPr lang="fr-BE" sz="2400" dirty="0">
              <a:solidFill>
                <a:schemeClr val="bg1"/>
              </a:solidFill>
            </a:endParaRPr>
          </a:p>
        </p:txBody>
      </p:sp>
    </p:spTree>
    <p:extLst>
      <p:ext uri="{BB962C8B-B14F-4D97-AF65-F5344CB8AC3E}">
        <p14:creationId xmlns:p14="http://schemas.microsoft.com/office/powerpoint/2010/main" val="39300684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Ellipse 21"/>
          <p:cNvSpPr/>
          <p:nvPr/>
        </p:nvSpPr>
        <p:spPr>
          <a:xfrm>
            <a:off x="541338" y="22226"/>
            <a:ext cx="982662" cy="9890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36" name="ZoneTexte 12"/>
          <p:cNvSpPr txBox="1"/>
          <p:nvPr/>
        </p:nvSpPr>
        <p:spPr>
          <a:xfrm>
            <a:off x="1928664" y="260649"/>
            <a:ext cx="6912768" cy="461665"/>
          </a:xfrm>
          <a:prstGeom prst="rect">
            <a:avLst/>
          </a:prstGeom>
          <a:noFill/>
        </p:spPr>
        <p:txBody>
          <a:bodyPr wrap="square">
            <a:spAutoFit/>
          </a:bodyPr>
          <a:lstStyle/>
          <a:p>
            <a:pPr algn="ctr">
              <a:defRPr/>
            </a:pPr>
            <a:r>
              <a:rPr lang="en-US" sz="2400" b="1" dirty="0">
                <a:solidFill>
                  <a:schemeClr val="bg1"/>
                </a:solidFill>
                <a:latin typeface="Arial" pitchFamily="34" charset="0"/>
                <a:cs typeface="Arial" pitchFamily="34" charset="0"/>
              </a:rPr>
              <a:t>EU Landfill Directive (1999/31/EC)</a:t>
            </a:r>
          </a:p>
        </p:txBody>
      </p:sp>
      <p:sp>
        <p:nvSpPr>
          <p:cNvPr id="18" name="TextBox 17"/>
          <p:cNvSpPr txBox="1"/>
          <p:nvPr/>
        </p:nvSpPr>
        <p:spPr>
          <a:xfrm>
            <a:off x="1195754" y="311054"/>
            <a:ext cx="7148145" cy="461665"/>
          </a:xfrm>
          <a:prstGeom prst="rect">
            <a:avLst/>
          </a:prstGeom>
          <a:noFill/>
        </p:spPr>
        <p:txBody>
          <a:bodyPr wrap="square" rtlCol="0">
            <a:spAutoFit/>
          </a:bodyPr>
          <a:lstStyle/>
          <a:p>
            <a:pPr algn="ctr"/>
            <a:r>
              <a:rPr lang="fr-BE" sz="2400" dirty="0">
                <a:solidFill>
                  <a:schemeClr val="tx2"/>
                </a:solidFill>
              </a:rPr>
              <a:t>National EPR </a:t>
            </a:r>
            <a:r>
              <a:rPr lang="fr-BE" sz="2400" dirty="0" err="1">
                <a:solidFill>
                  <a:schemeClr val="tx2"/>
                </a:solidFill>
              </a:rPr>
              <a:t>regulation</a:t>
            </a:r>
            <a:r>
              <a:rPr lang="fr-BE" sz="2400" dirty="0">
                <a:solidFill>
                  <a:schemeClr val="tx2"/>
                </a:solidFill>
              </a:rPr>
              <a:t> – basis for EPR </a:t>
            </a:r>
            <a:r>
              <a:rPr lang="fr-BE" sz="2400" dirty="0" err="1">
                <a:solidFill>
                  <a:schemeClr val="tx2"/>
                </a:solidFill>
              </a:rPr>
              <a:t>schemes</a:t>
            </a:r>
            <a:endParaRPr lang="fr-BE" sz="2400" dirty="0">
              <a:solidFill>
                <a:schemeClr val="tx2"/>
              </a:solidFill>
            </a:endParaRPr>
          </a:p>
        </p:txBody>
      </p:sp>
      <p:pic>
        <p:nvPicPr>
          <p:cNvPr id="3" name="Picture 2"/>
          <p:cNvPicPr>
            <a:picLocks noChangeAspect="1"/>
          </p:cNvPicPr>
          <p:nvPr/>
        </p:nvPicPr>
        <p:blipFill>
          <a:blip r:embed="rId2"/>
          <a:stretch>
            <a:fillRect/>
          </a:stretch>
        </p:blipFill>
        <p:spPr>
          <a:xfrm>
            <a:off x="482096" y="1780684"/>
            <a:ext cx="1101145" cy="735989"/>
          </a:xfrm>
          <a:prstGeom prst="rect">
            <a:avLst/>
          </a:prstGeom>
        </p:spPr>
      </p:pic>
      <p:sp>
        <p:nvSpPr>
          <p:cNvPr id="4" name="Rectangle 1"/>
          <p:cNvSpPr>
            <a:spLocks noChangeArrowheads="1"/>
          </p:cNvSpPr>
          <p:nvPr/>
        </p:nvSpPr>
        <p:spPr bwMode="auto">
          <a:xfrm>
            <a:off x="1784838" y="1780684"/>
            <a:ext cx="720261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err="1">
                <a:ln>
                  <a:noFill/>
                </a:ln>
                <a:solidFill>
                  <a:schemeClr val="tx1"/>
                </a:solidFill>
                <a:effectLst/>
                <a:latin typeface="Arial" panose="020B0604020202020204" pitchFamily="34" charset="0"/>
              </a:rPr>
              <a:t>Decreto</a:t>
            </a:r>
            <a:r>
              <a:rPr kumimoji="0" lang="fr-FR" altLang="fr-FR" sz="1000" b="0" i="0" u="none" strike="noStrike" cap="none" normalizeH="0" baseline="0" dirty="0">
                <a:ln>
                  <a:noFill/>
                </a:ln>
                <a:solidFill>
                  <a:schemeClr val="tx1"/>
                </a:solidFill>
                <a:effectLst/>
                <a:latin typeface="Arial" panose="020B0604020202020204" pitchFamily="34" charset="0"/>
              </a:rPr>
              <a:t>-Lei n.º 111/2001, de 6 de </a:t>
            </a:r>
            <a:r>
              <a:rPr kumimoji="0" lang="fr-FR" altLang="fr-FR" sz="1000" b="0" i="0" u="none" strike="noStrike" cap="none" normalizeH="0" baseline="0" dirty="0" err="1">
                <a:ln>
                  <a:noFill/>
                </a:ln>
                <a:solidFill>
                  <a:schemeClr val="tx1"/>
                </a:solidFill>
                <a:effectLst/>
                <a:latin typeface="Arial" panose="020B0604020202020204" pitchFamily="34" charset="0"/>
              </a:rPr>
              <a:t>Abril</a:t>
            </a:r>
            <a:r>
              <a:rPr kumimoji="0" lang="fr-FR" altLang="fr-FR" sz="1000" b="0" i="0" u="none" strike="noStrike" cap="none" normalizeH="0" baseline="0" dirty="0">
                <a:ln>
                  <a:noFill/>
                </a:ln>
                <a:solidFill>
                  <a:schemeClr val="tx1"/>
                </a:solidFill>
                <a:effectLst/>
                <a:latin typeface="Arial" panose="020B0604020202020204" pitchFamily="34" charset="0"/>
              </a:rPr>
              <a:t>, </a:t>
            </a:r>
            <a:r>
              <a:rPr kumimoji="0" lang="fr-FR" altLang="fr-FR" sz="1000" b="0" i="0" u="none" strike="noStrike" cap="none" normalizeH="0" baseline="0" dirty="0" err="1">
                <a:ln>
                  <a:noFill/>
                </a:ln>
                <a:solidFill>
                  <a:schemeClr val="tx1"/>
                </a:solidFill>
                <a:effectLst/>
                <a:latin typeface="Arial" panose="020B0604020202020204" pitchFamily="34" charset="0"/>
              </a:rPr>
              <a:t>estabelece</a:t>
            </a:r>
            <a:r>
              <a:rPr kumimoji="0" lang="fr-FR" altLang="fr-FR" sz="1000" b="0" i="0" u="none" strike="noStrike" cap="none" normalizeH="0" baseline="0" dirty="0">
                <a:ln>
                  <a:noFill/>
                </a:ln>
                <a:solidFill>
                  <a:schemeClr val="tx1"/>
                </a:solidFill>
                <a:effectLst/>
                <a:latin typeface="Arial" panose="020B0604020202020204" pitchFamily="34" charset="0"/>
              </a:rPr>
              <a:t> os </a:t>
            </a:r>
            <a:r>
              <a:rPr kumimoji="0" lang="fr-FR" altLang="fr-FR" sz="1000" b="0" i="0" u="none" strike="noStrike" cap="none" normalizeH="0" baseline="0" dirty="0" err="1">
                <a:ln>
                  <a:noFill/>
                </a:ln>
                <a:solidFill>
                  <a:schemeClr val="tx1"/>
                </a:solidFill>
                <a:effectLst/>
                <a:latin typeface="Arial" panose="020B0604020202020204" pitchFamily="34" charset="0"/>
              </a:rPr>
              <a:t>princípios</a:t>
            </a:r>
            <a:r>
              <a:rPr kumimoji="0" lang="fr-FR" altLang="fr-FR" sz="1000" b="0" i="0" u="none" strike="noStrike" cap="none" normalizeH="0" baseline="0" dirty="0">
                <a:ln>
                  <a:noFill/>
                </a:ln>
                <a:solidFill>
                  <a:schemeClr val="tx1"/>
                </a:solidFill>
                <a:effectLst/>
                <a:latin typeface="Arial" panose="020B0604020202020204" pitchFamily="34" charset="0"/>
              </a:rPr>
              <a:t> e as </a:t>
            </a:r>
            <a:r>
              <a:rPr kumimoji="0" lang="fr-FR" altLang="fr-FR" sz="1000" b="0" i="0" u="none" strike="noStrike" cap="none" normalizeH="0" baseline="0" dirty="0" err="1">
                <a:ln>
                  <a:noFill/>
                </a:ln>
                <a:solidFill>
                  <a:schemeClr val="tx1"/>
                </a:solidFill>
                <a:effectLst/>
                <a:latin typeface="Arial" panose="020B0604020202020204" pitchFamily="34" charset="0"/>
              </a:rPr>
              <a:t>normas</a:t>
            </a:r>
            <a:r>
              <a:rPr kumimoji="0" lang="fr-FR" altLang="fr-FR" sz="1000" b="0" i="0" u="none" strike="noStrike" cap="none" normalizeH="0" baseline="0" dirty="0">
                <a:ln>
                  <a:noFill/>
                </a:ln>
                <a:solidFill>
                  <a:schemeClr val="tx1"/>
                </a:solidFill>
                <a:effectLst/>
                <a:latin typeface="Arial" panose="020B0604020202020204" pitchFamily="34" charset="0"/>
              </a:rPr>
              <a:t> </a:t>
            </a:r>
            <a:r>
              <a:rPr kumimoji="0" lang="fr-FR" altLang="fr-FR" sz="1000" b="0" i="0" u="none" strike="noStrike" cap="none" normalizeH="0" baseline="0" dirty="0" err="1">
                <a:ln>
                  <a:noFill/>
                </a:ln>
                <a:solidFill>
                  <a:schemeClr val="tx1"/>
                </a:solidFill>
                <a:effectLst/>
                <a:latin typeface="Arial" panose="020B0604020202020204" pitchFamily="34" charset="0"/>
              </a:rPr>
              <a:t>aplicáveis</a:t>
            </a:r>
            <a:r>
              <a:rPr kumimoji="0" lang="fr-FR" altLang="fr-FR" sz="1000" b="0" i="0" u="none" strike="noStrike" cap="none" normalizeH="0" baseline="0" dirty="0">
                <a:ln>
                  <a:noFill/>
                </a:ln>
                <a:solidFill>
                  <a:schemeClr val="tx1"/>
                </a:solidFill>
                <a:effectLst/>
                <a:latin typeface="Arial" panose="020B0604020202020204" pitchFamily="34" charset="0"/>
              </a:rPr>
              <a:t> à </a:t>
            </a:r>
            <a:r>
              <a:rPr kumimoji="0" lang="fr-FR" altLang="fr-FR" sz="1000" b="0" i="0" u="none" strike="noStrike" cap="none" normalizeH="0" baseline="0" dirty="0" err="1">
                <a:ln>
                  <a:noFill/>
                </a:ln>
                <a:solidFill>
                  <a:schemeClr val="tx1"/>
                </a:solidFill>
                <a:effectLst/>
                <a:latin typeface="Arial" panose="020B0604020202020204" pitchFamily="34" charset="0"/>
              </a:rPr>
              <a:t>gestão</a:t>
            </a:r>
            <a:r>
              <a:rPr kumimoji="0" lang="fr-FR" altLang="fr-FR" sz="1000" b="0" i="0" u="none" strike="noStrike" cap="none" normalizeH="0" baseline="0" dirty="0">
                <a:ln>
                  <a:noFill/>
                </a:ln>
                <a:solidFill>
                  <a:schemeClr val="tx1"/>
                </a:solidFill>
                <a:effectLst/>
                <a:latin typeface="Arial" panose="020B0604020202020204" pitchFamily="34" charset="0"/>
              </a:rPr>
              <a:t> de pneus e pneus </a:t>
            </a:r>
            <a:r>
              <a:rPr kumimoji="0" lang="fr-FR" altLang="fr-FR" sz="1000" b="0" i="0" u="none" strike="noStrike" cap="none" normalizeH="0" baseline="0" dirty="0" err="1">
                <a:ln>
                  <a:noFill/>
                </a:ln>
                <a:solidFill>
                  <a:schemeClr val="tx1"/>
                </a:solidFill>
                <a:effectLst/>
                <a:latin typeface="Arial" panose="020B0604020202020204" pitchFamily="34" charset="0"/>
              </a:rPr>
              <a:t>usados</a:t>
            </a:r>
            <a:r>
              <a:rPr kumimoji="0" lang="fr-FR" altLang="fr-FR" sz="1000" b="0" i="0" u="none" strike="noStrike" cap="none" normalizeH="0" baseline="0" dirty="0">
                <a:ln>
                  <a:noFill/>
                </a:ln>
                <a:solidFill>
                  <a:schemeClr val="tx1"/>
                </a:solidFill>
                <a:effectLst/>
                <a:latin typeface="Arial" panose="020B0604020202020204" pitchFamily="34" charset="0"/>
              </a:rPr>
              <a:t>.</a:t>
            </a:r>
            <a:br>
              <a:rPr kumimoji="0" lang="fr-FR" altLang="fr-FR" sz="1000" b="0" i="0" u="none" strike="noStrike" cap="none" normalizeH="0" baseline="0" dirty="0">
                <a:ln>
                  <a:noFill/>
                </a:ln>
                <a:solidFill>
                  <a:schemeClr val="tx1"/>
                </a:solidFill>
                <a:effectLst/>
                <a:latin typeface="Arial" panose="020B0604020202020204" pitchFamily="34" charset="0"/>
              </a:rPr>
            </a:br>
            <a:r>
              <a:rPr kumimoji="0" lang="fr-FR" altLang="fr-FR" sz="1000" b="0" i="0" u="none" strike="noStrike" cap="none" normalizeH="0" baseline="0" dirty="0">
                <a:ln>
                  <a:noFill/>
                </a:ln>
                <a:solidFill>
                  <a:schemeClr val="tx1"/>
                </a:solidFill>
                <a:effectLst/>
                <a:latin typeface="Arial" panose="020B0604020202020204" pitchFamily="34" charset="0"/>
              </a:rPr>
              <a:t>   </a:t>
            </a:r>
            <a:r>
              <a:rPr kumimoji="0" lang="fr-FR" altLang="fr-FR" sz="1000" b="0" i="0" u="none" strike="noStrike" cap="none" normalizeH="0" baseline="0" dirty="0" err="1">
                <a:ln>
                  <a:noFill/>
                </a:ln>
                <a:solidFill>
                  <a:schemeClr val="tx1"/>
                </a:solidFill>
                <a:effectLst/>
                <a:latin typeface="Arial" panose="020B0604020202020204" pitchFamily="34" charset="0"/>
                <a:hlinkClick r:id="rId3"/>
              </a:rPr>
              <a:t>Download</a:t>
            </a:r>
            <a:endParaRPr kumimoji="0" lang="fr-FR" altLang="fr-FR"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err="1">
                <a:ln>
                  <a:noFill/>
                </a:ln>
                <a:solidFill>
                  <a:schemeClr val="tx1"/>
                </a:solidFill>
                <a:effectLst/>
                <a:latin typeface="Arial" panose="020B0604020202020204" pitchFamily="34" charset="0"/>
              </a:rPr>
              <a:t>Decreto</a:t>
            </a:r>
            <a:r>
              <a:rPr kumimoji="0" lang="fr-FR" altLang="fr-FR" sz="1000" b="0" i="0" u="none" strike="noStrike" cap="none" normalizeH="0" baseline="0" dirty="0">
                <a:ln>
                  <a:noFill/>
                </a:ln>
                <a:solidFill>
                  <a:schemeClr val="tx1"/>
                </a:solidFill>
                <a:effectLst/>
                <a:latin typeface="Arial" panose="020B0604020202020204" pitchFamily="34" charset="0"/>
              </a:rPr>
              <a:t>-Lei n.º 43/2004, de 2 de </a:t>
            </a:r>
            <a:r>
              <a:rPr kumimoji="0" lang="fr-FR" altLang="fr-FR" sz="1000" b="0" i="0" u="none" strike="noStrike" cap="none" normalizeH="0" baseline="0" dirty="0" err="1">
                <a:ln>
                  <a:noFill/>
                </a:ln>
                <a:solidFill>
                  <a:schemeClr val="tx1"/>
                </a:solidFill>
                <a:effectLst/>
                <a:latin typeface="Arial" panose="020B0604020202020204" pitchFamily="34" charset="0"/>
              </a:rPr>
              <a:t>Março</a:t>
            </a:r>
            <a:r>
              <a:rPr kumimoji="0" lang="fr-FR" altLang="fr-FR" sz="1000" b="0" i="0" u="none" strike="noStrike" cap="none" normalizeH="0" baseline="0" dirty="0">
                <a:ln>
                  <a:noFill/>
                </a:ln>
                <a:solidFill>
                  <a:schemeClr val="tx1"/>
                </a:solidFill>
                <a:effectLst/>
                <a:latin typeface="Arial" panose="020B0604020202020204" pitchFamily="34" charset="0"/>
              </a:rPr>
              <a:t>, </a:t>
            </a:r>
            <a:r>
              <a:rPr kumimoji="0" lang="fr-FR" altLang="fr-FR" sz="1000" b="0" i="0" u="none" strike="noStrike" cap="none" normalizeH="0" baseline="0" dirty="0" err="1">
                <a:ln>
                  <a:noFill/>
                </a:ln>
                <a:solidFill>
                  <a:schemeClr val="tx1"/>
                </a:solidFill>
                <a:effectLst/>
                <a:latin typeface="Arial" panose="020B0604020202020204" pitchFamily="34" charset="0"/>
              </a:rPr>
              <a:t>clarifica</a:t>
            </a:r>
            <a:r>
              <a:rPr kumimoji="0" lang="fr-FR" altLang="fr-FR" sz="1000" b="0" i="0" u="none" strike="noStrike" cap="none" normalizeH="0" baseline="0" dirty="0">
                <a:ln>
                  <a:noFill/>
                </a:ln>
                <a:solidFill>
                  <a:schemeClr val="tx1"/>
                </a:solidFill>
                <a:effectLst/>
                <a:latin typeface="Arial" panose="020B0604020202020204" pitchFamily="34" charset="0"/>
              </a:rPr>
              <a:t> </a:t>
            </a:r>
            <a:r>
              <a:rPr kumimoji="0" lang="fr-FR" altLang="fr-FR" sz="1000" b="0" i="0" u="none" strike="noStrike" cap="none" normalizeH="0" baseline="0" dirty="0" err="1">
                <a:ln>
                  <a:noFill/>
                </a:ln>
                <a:solidFill>
                  <a:schemeClr val="tx1"/>
                </a:solidFill>
                <a:effectLst/>
                <a:latin typeface="Arial" panose="020B0604020202020204" pitchFamily="34" charset="0"/>
              </a:rPr>
              <a:t>algumas</a:t>
            </a:r>
            <a:r>
              <a:rPr kumimoji="0" lang="fr-FR" altLang="fr-FR" sz="1000" b="0" i="0" u="none" strike="noStrike" cap="none" normalizeH="0" baseline="0" dirty="0">
                <a:ln>
                  <a:noFill/>
                </a:ln>
                <a:solidFill>
                  <a:schemeClr val="tx1"/>
                </a:solidFill>
                <a:effectLst/>
                <a:latin typeface="Arial" panose="020B0604020202020204" pitchFamily="34" charset="0"/>
              </a:rPr>
              <a:t> </a:t>
            </a:r>
            <a:r>
              <a:rPr kumimoji="0" lang="fr-FR" altLang="fr-FR" sz="1000" b="0" i="0" u="none" strike="noStrike" cap="none" normalizeH="0" baseline="0" dirty="0" err="1">
                <a:ln>
                  <a:noFill/>
                </a:ln>
                <a:solidFill>
                  <a:schemeClr val="tx1"/>
                </a:solidFill>
                <a:effectLst/>
                <a:latin typeface="Arial" panose="020B0604020202020204" pitchFamily="34" charset="0"/>
              </a:rPr>
              <a:t>das</a:t>
            </a:r>
            <a:r>
              <a:rPr kumimoji="0" lang="fr-FR" altLang="fr-FR" sz="1000" b="0" i="0" u="none" strike="noStrike" cap="none" normalizeH="0" baseline="0" dirty="0">
                <a:ln>
                  <a:noFill/>
                </a:ln>
                <a:solidFill>
                  <a:schemeClr val="tx1"/>
                </a:solidFill>
                <a:effectLst/>
                <a:latin typeface="Arial" panose="020B0604020202020204" pitchFamily="34" charset="0"/>
              </a:rPr>
              <a:t> </a:t>
            </a:r>
            <a:r>
              <a:rPr kumimoji="0" lang="fr-FR" altLang="fr-FR" sz="1000" b="0" i="0" u="none" strike="noStrike" cap="none" normalizeH="0" baseline="0" dirty="0" err="1">
                <a:ln>
                  <a:noFill/>
                </a:ln>
                <a:solidFill>
                  <a:schemeClr val="tx1"/>
                </a:solidFill>
                <a:effectLst/>
                <a:latin typeface="Arial" panose="020B0604020202020204" pitchFamily="34" charset="0"/>
              </a:rPr>
              <a:t>normas</a:t>
            </a:r>
            <a:r>
              <a:rPr kumimoji="0" lang="fr-FR" altLang="fr-FR" sz="1000" b="0" i="0" u="none" strike="noStrike" cap="none" normalizeH="0" baseline="0" dirty="0">
                <a:ln>
                  <a:noFill/>
                </a:ln>
                <a:solidFill>
                  <a:schemeClr val="tx1"/>
                </a:solidFill>
                <a:effectLst/>
                <a:latin typeface="Arial" panose="020B0604020202020204" pitchFamily="34" charset="0"/>
              </a:rPr>
              <a:t> do </a:t>
            </a:r>
            <a:r>
              <a:rPr kumimoji="0" lang="fr-FR" altLang="fr-FR" sz="1000" b="0" i="0" u="none" strike="noStrike" cap="none" normalizeH="0" baseline="0" dirty="0" err="1">
                <a:ln>
                  <a:noFill/>
                </a:ln>
                <a:solidFill>
                  <a:schemeClr val="tx1"/>
                </a:solidFill>
                <a:effectLst/>
                <a:latin typeface="Arial" panose="020B0604020202020204" pitchFamily="34" charset="0"/>
              </a:rPr>
              <a:t>Decreto</a:t>
            </a:r>
            <a:r>
              <a:rPr kumimoji="0" lang="fr-FR" altLang="fr-FR" sz="1000" b="0" i="0" u="none" strike="noStrike" cap="none" normalizeH="0" baseline="0" dirty="0">
                <a:ln>
                  <a:noFill/>
                </a:ln>
                <a:solidFill>
                  <a:schemeClr val="tx1"/>
                </a:solidFill>
                <a:effectLst/>
                <a:latin typeface="Arial" panose="020B0604020202020204" pitchFamily="34" charset="0"/>
              </a:rPr>
              <a:t>-Lei n.º 111/2001.</a:t>
            </a:r>
            <a:br>
              <a:rPr kumimoji="0" lang="fr-FR" altLang="fr-FR" sz="1000" b="0" i="0" u="none" strike="noStrike" cap="none" normalizeH="0" baseline="0" dirty="0">
                <a:ln>
                  <a:noFill/>
                </a:ln>
                <a:solidFill>
                  <a:schemeClr val="tx1"/>
                </a:solidFill>
                <a:effectLst/>
                <a:latin typeface="Arial" panose="020B0604020202020204" pitchFamily="34" charset="0"/>
              </a:rPr>
            </a:br>
            <a:r>
              <a:rPr kumimoji="0" lang="fr-FR" altLang="fr-FR" sz="1000" b="0" i="0" u="none" strike="noStrike" cap="none" normalizeH="0" baseline="0" dirty="0">
                <a:ln>
                  <a:noFill/>
                </a:ln>
                <a:solidFill>
                  <a:schemeClr val="tx1"/>
                </a:solidFill>
                <a:effectLst/>
                <a:latin typeface="Arial" panose="020B0604020202020204" pitchFamily="34" charset="0"/>
              </a:rPr>
              <a:t>   </a:t>
            </a:r>
            <a:r>
              <a:rPr kumimoji="0" lang="fr-FR" altLang="fr-FR" sz="1000" b="0" i="0" u="none" strike="noStrike" cap="none" normalizeH="0" baseline="0" dirty="0" err="1">
                <a:ln>
                  <a:noFill/>
                </a:ln>
                <a:solidFill>
                  <a:schemeClr val="tx1"/>
                </a:solidFill>
                <a:effectLst/>
                <a:latin typeface="Arial" panose="020B0604020202020204" pitchFamily="34" charset="0"/>
                <a:hlinkClick r:id="rId4"/>
              </a:rPr>
              <a:t>Download</a:t>
            </a:r>
            <a:endParaRPr kumimoji="0" lang="fr-FR" altLang="fr-FR" sz="1000" b="0" i="0" u="none" strike="noStrike" cap="none" normalizeH="0" baseline="0" dirty="0">
              <a:ln>
                <a:noFill/>
              </a:ln>
              <a:solidFill>
                <a:schemeClr val="tx1"/>
              </a:solidFill>
              <a:effectLst/>
              <a:latin typeface="Arial" panose="020B0604020202020204" pitchFamily="34" charset="0"/>
            </a:endParaRPr>
          </a:p>
        </p:txBody>
      </p:sp>
      <p:sp>
        <p:nvSpPr>
          <p:cNvPr id="5" name="Rectangle 4"/>
          <p:cNvSpPr/>
          <p:nvPr/>
        </p:nvSpPr>
        <p:spPr>
          <a:xfrm>
            <a:off x="6594230" y="2736429"/>
            <a:ext cx="2247202" cy="707886"/>
          </a:xfrm>
          <a:prstGeom prst="rect">
            <a:avLst/>
          </a:prstGeom>
        </p:spPr>
        <p:txBody>
          <a:bodyPr wrap="square">
            <a:spAutoFit/>
          </a:bodyPr>
          <a:lstStyle/>
          <a:p>
            <a:r>
              <a:rPr lang="fr-BE" sz="1000" u="sng" dirty="0">
                <a:solidFill>
                  <a:srgbClr val="0000FF"/>
                </a:solidFill>
                <a:latin typeface="Calibri" panose="020F0502020204030204" pitchFamily="34" charset="0"/>
              </a:rPr>
              <a:t>https://lovdata.no/dokument/SF/forskrift/2004-06-01-930/KAPITTEL_5#KAPITTEL_5</a:t>
            </a:r>
            <a:r>
              <a:rPr lang="fr-BE" sz="1000" dirty="0"/>
              <a:t> </a:t>
            </a:r>
          </a:p>
          <a:p>
            <a:endParaRPr lang="fr-BE" sz="1000" dirty="0"/>
          </a:p>
        </p:txBody>
      </p:sp>
      <p:pic>
        <p:nvPicPr>
          <p:cNvPr id="6" name="Picture 5"/>
          <p:cNvPicPr>
            <a:picLocks noChangeAspect="1"/>
          </p:cNvPicPr>
          <p:nvPr/>
        </p:nvPicPr>
        <p:blipFill>
          <a:blip r:embed="rId5"/>
          <a:stretch>
            <a:fillRect/>
          </a:stretch>
        </p:blipFill>
        <p:spPr>
          <a:xfrm>
            <a:off x="482096" y="2817183"/>
            <a:ext cx="1086240" cy="796451"/>
          </a:xfrm>
          <a:prstGeom prst="rect">
            <a:avLst/>
          </a:prstGeom>
        </p:spPr>
      </p:pic>
      <p:pic>
        <p:nvPicPr>
          <p:cNvPr id="7" name="Picture 6"/>
          <p:cNvPicPr>
            <a:picLocks noChangeAspect="1"/>
          </p:cNvPicPr>
          <p:nvPr/>
        </p:nvPicPr>
        <p:blipFill>
          <a:blip r:embed="rId6"/>
          <a:stretch>
            <a:fillRect/>
          </a:stretch>
        </p:blipFill>
        <p:spPr>
          <a:xfrm>
            <a:off x="1749662" y="2698002"/>
            <a:ext cx="4338271" cy="1343129"/>
          </a:xfrm>
          <a:prstGeom prst="rect">
            <a:avLst/>
          </a:prstGeom>
        </p:spPr>
      </p:pic>
      <p:sp>
        <p:nvSpPr>
          <p:cNvPr id="8" name="Rectangle 7"/>
          <p:cNvSpPr/>
          <p:nvPr/>
        </p:nvSpPr>
        <p:spPr>
          <a:xfrm>
            <a:off x="1784838" y="4207047"/>
            <a:ext cx="2737339" cy="769441"/>
          </a:xfrm>
          <a:prstGeom prst="rect">
            <a:avLst/>
          </a:prstGeom>
        </p:spPr>
        <p:txBody>
          <a:bodyPr wrap="square">
            <a:spAutoFit/>
          </a:bodyPr>
          <a:lstStyle/>
          <a:p>
            <a:pPr>
              <a:buFont typeface="Arial" panose="020B0604020202020204" pitchFamily="34" charset="0"/>
              <a:buChar char="•"/>
            </a:pPr>
            <a:r>
              <a:rPr lang="en-US" sz="1100" dirty="0">
                <a:hlinkClick r:id="rId7"/>
              </a:rPr>
              <a:t>Ministerial Decree no. 82 of 11th April 2011</a:t>
            </a:r>
            <a:endParaRPr lang="en-US" sz="1100" dirty="0"/>
          </a:p>
          <a:p>
            <a:pPr>
              <a:buFont typeface="Arial" panose="020B0604020202020204" pitchFamily="34" charset="0"/>
              <a:buChar char="•"/>
            </a:pPr>
            <a:r>
              <a:rPr lang="en-US" sz="1100" dirty="0">
                <a:hlinkClick r:id="rId8"/>
              </a:rPr>
              <a:t>Article 228 of L.D. no. 152/06, as amended</a:t>
            </a:r>
            <a:endParaRPr lang="en-US" sz="1100" dirty="0"/>
          </a:p>
          <a:p>
            <a:pPr>
              <a:buFont typeface="Arial" panose="020B0604020202020204" pitchFamily="34" charset="0"/>
              <a:buChar char="•"/>
            </a:pPr>
            <a:r>
              <a:rPr lang="en-US" sz="1100" dirty="0">
                <a:hlinkClick r:id="rId9"/>
              </a:rPr>
              <a:t>Ministerial Decree of March 7th, 2012 no.44</a:t>
            </a:r>
            <a:endParaRPr lang="en-US" sz="1100" dirty="0"/>
          </a:p>
        </p:txBody>
      </p:sp>
      <p:pic>
        <p:nvPicPr>
          <p:cNvPr id="9" name="Picture 8"/>
          <p:cNvPicPr>
            <a:picLocks noChangeAspect="1"/>
          </p:cNvPicPr>
          <p:nvPr/>
        </p:nvPicPr>
        <p:blipFill>
          <a:blip r:embed="rId10"/>
          <a:stretch>
            <a:fillRect/>
          </a:stretch>
        </p:blipFill>
        <p:spPr>
          <a:xfrm>
            <a:off x="476953" y="4303588"/>
            <a:ext cx="1086240" cy="576361"/>
          </a:xfrm>
          <a:prstGeom prst="rect">
            <a:avLst/>
          </a:prstGeom>
        </p:spPr>
      </p:pic>
      <p:pic>
        <p:nvPicPr>
          <p:cNvPr id="10" name="Picture 9"/>
          <p:cNvPicPr>
            <a:picLocks noChangeAspect="1"/>
          </p:cNvPicPr>
          <p:nvPr/>
        </p:nvPicPr>
        <p:blipFill>
          <a:blip r:embed="rId11"/>
          <a:stretch>
            <a:fillRect/>
          </a:stretch>
        </p:blipFill>
        <p:spPr>
          <a:xfrm>
            <a:off x="1874773" y="5194446"/>
            <a:ext cx="3448961" cy="616410"/>
          </a:xfrm>
          <a:prstGeom prst="rect">
            <a:avLst/>
          </a:prstGeom>
        </p:spPr>
      </p:pic>
      <p:sp>
        <p:nvSpPr>
          <p:cNvPr id="11" name="Rectangle 10"/>
          <p:cNvSpPr/>
          <p:nvPr/>
        </p:nvSpPr>
        <p:spPr>
          <a:xfrm>
            <a:off x="5729654" y="5287207"/>
            <a:ext cx="3326423" cy="577081"/>
          </a:xfrm>
          <a:prstGeom prst="rect">
            <a:avLst/>
          </a:prstGeom>
        </p:spPr>
        <p:txBody>
          <a:bodyPr wrap="square">
            <a:spAutoFit/>
          </a:bodyPr>
          <a:lstStyle/>
          <a:p>
            <a:r>
              <a:rPr lang="fr-BE" sz="1050" dirty="0">
                <a:hlinkClick r:id="rId12"/>
              </a:rPr>
              <a:t>https://www.aliapur.fr/fr/reglementation/articles-du-code</a:t>
            </a:r>
            <a:endParaRPr lang="fr-BE" sz="1050" dirty="0"/>
          </a:p>
          <a:p>
            <a:endParaRPr lang="fr-BE" sz="1050" dirty="0"/>
          </a:p>
        </p:txBody>
      </p:sp>
      <p:pic>
        <p:nvPicPr>
          <p:cNvPr id="12" name="Picture 11"/>
          <p:cNvPicPr>
            <a:picLocks noChangeAspect="1"/>
          </p:cNvPicPr>
          <p:nvPr/>
        </p:nvPicPr>
        <p:blipFill>
          <a:blip r:embed="rId13"/>
          <a:stretch>
            <a:fillRect/>
          </a:stretch>
        </p:blipFill>
        <p:spPr>
          <a:xfrm>
            <a:off x="482096" y="5287207"/>
            <a:ext cx="1074783" cy="677608"/>
          </a:xfrm>
          <a:prstGeom prst="rect">
            <a:avLst/>
          </a:prstGeom>
        </p:spPr>
      </p:pic>
      <p:sp>
        <p:nvSpPr>
          <p:cNvPr id="13" name="TextBox 12"/>
          <p:cNvSpPr txBox="1"/>
          <p:nvPr/>
        </p:nvSpPr>
        <p:spPr>
          <a:xfrm>
            <a:off x="681031" y="6042939"/>
            <a:ext cx="8880973" cy="369332"/>
          </a:xfrm>
          <a:prstGeom prst="rect">
            <a:avLst/>
          </a:prstGeom>
          <a:noFill/>
        </p:spPr>
        <p:txBody>
          <a:bodyPr wrap="square" rtlCol="0">
            <a:spAutoFit/>
          </a:bodyPr>
          <a:lstStyle/>
          <a:p>
            <a:pPr algn="ctr"/>
            <a:r>
              <a:rPr lang="fr-BE" dirty="0">
                <a:solidFill>
                  <a:schemeClr val="tx2"/>
                </a:solidFill>
              </a:rPr>
              <a:t>In total, 23 out of 28 EU </a:t>
            </a:r>
            <a:r>
              <a:rPr lang="fr-BE" dirty="0" err="1">
                <a:solidFill>
                  <a:schemeClr val="tx2"/>
                </a:solidFill>
              </a:rPr>
              <a:t>Member</a:t>
            </a:r>
            <a:r>
              <a:rPr lang="fr-BE" dirty="0">
                <a:solidFill>
                  <a:schemeClr val="tx2"/>
                </a:solidFill>
              </a:rPr>
              <a:t> States </a:t>
            </a:r>
            <a:r>
              <a:rPr lang="fr-BE" dirty="0" err="1">
                <a:solidFill>
                  <a:schemeClr val="tx2"/>
                </a:solidFill>
              </a:rPr>
              <a:t>with</a:t>
            </a:r>
            <a:r>
              <a:rPr lang="fr-BE" dirty="0">
                <a:solidFill>
                  <a:schemeClr val="tx2"/>
                </a:solidFill>
              </a:rPr>
              <a:t> EPR </a:t>
            </a:r>
            <a:r>
              <a:rPr lang="fr-BE" dirty="0" err="1">
                <a:solidFill>
                  <a:schemeClr val="tx2"/>
                </a:solidFill>
              </a:rPr>
              <a:t>legislation</a:t>
            </a:r>
            <a:r>
              <a:rPr lang="fr-BE" dirty="0">
                <a:solidFill>
                  <a:schemeClr val="tx2"/>
                </a:solidFill>
              </a:rPr>
              <a:t> for </a:t>
            </a:r>
            <a:r>
              <a:rPr lang="fr-BE" dirty="0" err="1">
                <a:solidFill>
                  <a:schemeClr val="tx2"/>
                </a:solidFill>
              </a:rPr>
              <a:t>ELTs</a:t>
            </a:r>
            <a:r>
              <a:rPr lang="fr-BE" dirty="0">
                <a:solidFill>
                  <a:schemeClr val="tx2"/>
                </a:solidFill>
              </a:rPr>
              <a:t> in 2018</a:t>
            </a:r>
          </a:p>
        </p:txBody>
      </p:sp>
      <p:sp>
        <p:nvSpPr>
          <p:cNvPr id="14" name="TextBox 13"/>
          <p:cNvSpPr txBox="1"/>
          <p:nvPr/>
        </p:nvSpPr>
        <p:spPr>
          <a:xfrm>
            <a:off x="6150831" y="3970220"/>
            <a:ext cx="1753454" cy="369332"/>
          </a:xfrm>
          <a:prstGeom prst="rect">
            <a:avLst/>
          </a:prstGeom>
          <a:noFill/>
        </p:spPr>
        <p:txBody>
          <a:bodyPr wrap="square" rtlCol="0">
            <a:spAutoFit/>
          </a:bodyPr>
          <a:lstStyle/>
          <a:p>
            <a:r>
              <a:rPr lang="fr-BE" dirty="0"/>
              <a:t>….  </a:t>
            </a:r>
          </a:p>
        </p:txBody>
      </p:sp>
      <p:sp>
        <p:nvSpPr>
          <p:cNvPr id="19" name="TextBox 18"/>
          <p:cNvSpPr txBox="1"/>
          <p:nvPr/>
        </p:nvSpPr>
        <p:spPr>
          <a:xfrm>
            <a:off x="1784838" y="846344"/>
            <a:ext cx="6277708" cy="738664"/>
          </a:xfrm>
          <a:prstGeom prst="rect">
            <a:avLst/>
          </a:prstGeom>
          <a:noFill/>
        </p:spPr>
        <p:txBody>
          <a:bodyPr wrap="square" rtlCol="0">
            <a:spAutoFit/>
          </a:bodyPr>
          <a:lstStyle/>
          <a:p>
            <a:pPr marL="285750" indent="-285750">
              <a:buFont typeface="Arial" panose="020B0604020202020204" pitchFamily="34" charset="0"/>
              <a:buChar char="•"/>
            </a:pPr>
            <a:r>
              <a:rPr lang="fr-BE" sz="1400" dirty="0">
                <a:solidFill>
                  <a:schemeClr val="tx2"/>
                </a:solidFill>
              </a:rPr>
              <a:t>EU</a:t>
            </a:r>
            <a:r>
              <a:rPr lang="fr-BE" sz="1100" dirty="0">
                <a:solidFill>
                  <a:schemeClr val="accent1">
                    <a:lumMod val="60000"/>
                    <a:lumOff val="40000"/>
                  </a:schemeClr>
                </a:solidFill>
              </a:rPr>
              <a:t> </a:t>
            </a:r>
            <a:r>
              <a:rPr lang="fr-BE" sz="1400" dirty="0" err="1">
                <a:solidFill>
                  <a:schemeClr val="tx2"/>
                </a:solidFill>
              </a:rPr>
              <a:t>Landfill</a:t>
            </a:r>
            <a:r>
              <a:rPr lang="fr-BE" sz="1400" dirty="0">
                <a:solidFill>
                  <a:schemeClr val="tx2"/>
                </a:solidFill>
              </a:rPr>
              <a:t> ban for </a:t>
            </a:r>
            <a:r>
              <a:rPr lang="fr-BE" sz="1400" dirty="0" err="1">
                <a:solidFill>
                  <a:schemeClr val="tx2"/>
                </a:solidFill>
              </a:rPr>
              <a:t>ELTs</a:t>
            </a:r>
            <a:r>
              <a:rPr lang="fr-BE" sz="1400" dirty="0">
                <a:solidFill>
                  <a:schemeClr val="tx2"/>
                </a:solidFill>
              </a:rPr>
              <a:t> (</a:t>
            </a:r>
            <a:r>
              <a:rPr lang="fr-BE" sz="1400" dirty="0" err="1">
                <a:solidFill>
                  <a:schemeClr val="tx2"/>
                </a:solidFill>
              </a:rPr>
              <a:t>Dir</a:t>
            </a:r>
            <a:r>
              <a:rPr lang="fr-BE" sz="1400" dirty="0">
                <a:solidFill>
                  <a:schemeClr val="tx2"/>
                </a:solidFill>
              </a:rPr>
              <a:t>. 1999/31/EC) – </a:t>
            </a:r>
            <a:r>
              <a:rPr lang="fr-BE" sz="1400" dirty="0" err="1">
                <a:solidFill>
                  <a:schemeClr val="tx2"/>
                </a:solidFill>
              </a:rPr>
              <a:t>whole</a:t>
            </a:r>
            <a:r>
              <a:rPr lang="fr-BE" sz="1400" dirty="0">
                <a:solidFill>
                  <a:schemeClr val="tx2"/>
                </a:solidFill>
              </a:rPr>
              <a:t> (</a:t>
            </a:r>
            <a:r>
              <a:rPr lang="fr-BE" sz="1400" dirty="0" err="1">
                <a:solidFill>
                  <a:schemeClr val="tx2"/>
                </a:solidFill>
              </a:rPr>
              <a:t>since</a:t>
            </a:r>
            <a:r>
              <a:rPr lang="fr-BE" sz="1400" dirty="0">
                <a:solidFill>
                  <a:schemeClr val="tx2"/>
                </a:solidFill>
              </a:rPr>
              <a:t> 2003) &amp; </a:t>
            </a:r>
            <a:r>
              <a:rPr lang="fr-BE" sz="1400" dirty="0" err="1">
                <a:solidFill>
                  <a:schemeClr val="tx2"/>
                </a:solidFill>
              </a:rPr>
              <a:t>shredded</a:t>
            </a:r>
            <a:r>
              <a:rPr lang="fr-BE" sz="1400" dirty="0">
                <a:solidFill>
                  <a:schemeClr val="tx2"/>
                </a:solidFill>
              </a:rPr>
              <a:t> </a:t>
            </a:r>
            <a:r>
              <a:rPr lang="fr-BE" sz="1400" dirty="0" err="1">
                <a:solidFill>
                  <a:schemeClr val="tx2"/>
                </a:solidFill>
              </a:rPr>
              <a:t>ELTs</a:t>
            </a:r>
            <a:r>
              <a:rPr lang="fr-BE" sz="1400" dirty="0">
                <a:solidFill>
                  <a:schemeClr val="tx2"/>
                </a:solidFill>
              </a:rPr>
              <a:t> (</a:t>
            </a:r>
            <a:r>
              <a:rPr lang="fr-BE" sz="1400" dirty="0" err="1">
                <a:solidFill>
                  <a:schemeClr val="tx2"/>
                </a:solidFill>
              </a:rPr>
              <a:t>since</a:t>
            </a:r>
            <a:r>
              <a:rPr lang="fr-BE" sz="1400" dirty="0">
                <a:solidFill>
                  <a:schemeClr val="tx2"/>
                </a:solidFill>
              </a:rPr>
              <a:t> 2006)</a:t>
            </a:r>
          </a:p>
          <a:p>
            <a:pPr marL="285750" indent="-285750">
              <a:buFont typeface="Arial" panose="020B0604020202020204" pitchFamily="34" charset="0"/>
              <a:buChar char="•"/>
            </a:pPr>
            <a:r>
              <a:rPr lang="fr-BE" sz="1400" dirty="0">
                <a:solidFill>
                  <a:schemeClr val="tx2"/>
                </a:solidFill>
              </a:rPr>
              <a:t>ELT-</a:t>
            </a:r>
            <a:r>
              <a:rPr lang="fr-BE" sz="1400" dirty="0" err="1">
                <a:solidFill>
                  <a:schemeClr val="tx2"/>
                </a:solidFill>
              </a:rPr>
              <a:t>specific</a:t>
            </a:r>
            <a:r>
              <a:rPr lang="fr-BE" sz="1400" dirty="0">
                <a:solidFill>
                  <a:schemeClr val="tx2"/>
                </a:solidFill>
              </a:rPr>
              <a:t> National EPR </a:t>
            </a:r>
            <a:r>
              <a:rPr lang="fr-BE" sz="1400" dirty="0" err="1">
                <a:solidFill>
                  <a:schemeClr val="tx2"/>
                </a:solidFill>
              </a:rPr>
              <a:t>regulation</a:t>
            </a:r>
            <a:r>
              <a:rPr lang="fr-BE" sz="1400" dirty="0">
                <a:solidFill>
                  <a:schemeClr val="tx2"/>
                </a:solidFill>
              </a:rPr>
              <a:t> (</a:t>
            </a:r>
            <a:r>
              <a:rPr lang="fr-BE" sz="1400" dirty="0" err="1">
                <a:solidFill>
                  <a:schemeClr val="tx2"/>
                </a:solidFill>
              </a:rPr>
              <a:t>see</a:t>
            </a:r>
            <a:r>
              <a:rPr lang="fr-BE" sz="1400" dirty="0">
                <a:solidFill>
                  <a:schemeClr val="tx2"/>
                </a:solidFill>
              </a:rPr>
              <a:t> </a:t>
            </a:r>
            <a:r>
              <a:rPr lang="fr-BE" sz="1400" dirty="0" err="1">
                <a:solidFill>
                  <a:schemeClr val="tx2"/>
                </a:solidFill>
              </a:rPr>
              <a:t>examples</a:t>
            </a:r>
            <a:r>
              <a:rPr lang="fr-BE" sz="1400" dirty="0">
                <a:solidFill>
                  <a:schemeClr val="tx2"/>
                </a:solidFill>
              </a:rPr>
              <a:t> </a:t>
            </a:r>
            <a:r>
              <a:rPr lang="fr-BE" sz="1400" dirty="0" err="1">
                <a:solidFill>
                  <a:schemeClr val="tx2"/>
                </a:solidFill>
              </a:rPr>
              <a:t>below</a:t>
            </a:r>
            <a:r>
              <a:rPr lang="fr-BE" sz="1400" dirty="0">
                <a:solidFill>
                  <a:schemeClr val="tx2"/>
                </a:solidFill>
              </a:rPr>
              <a:t>) </a:t>
            </a:r>
          </a:p>
        </p:txBody>
      </p:sp>
      <p:sp>
        <p:nvSpPr>
          <p:cNvPr id="20" name="TextBox 19"/>
          <p:cNvSpPr txBox="1"/>
          <p:nvPr/>
        </p:nvSpPr>
        <p:spPr>
          <a:xfrm>
            <a:off x="8474313" y="411494"/>
            <a:ext cx="514960" cy="461665"/>
          </a:xfrm>
          <a:prstGeom prst="rect">
            <a:avLst/>
          </a:prstGeom>
          <a:noFill/>
        </p:spPr>
        <p:txBody>
          <a:bodyPr wrap="square" rtlCol="0">
            <a:spAutoFit/>
          </a:bodyPr>
          <a:lstStyle/>
          <a:p>
            <a:pPr algn="ctr"/>
            <a:fld id="{08B12DE3-DF77-485C-B7B1-E1664FFC68C7}" type="slidenum">
              <a:rPr lang="fr-BE" sz="2400" smtClean="0">
                <a:solidFill>
                  <a:schemeClr val="bg1"/>
                </a:solidFill>
              </a:rPr>
              <a:pPr algn="ctr"/>
              <a:t>3</a:t>
            </a:fld>
            <a:endParaRPr lang="fr-BE" sz="2400" dirty="0">
              <a:solidFill>
                <a:schemeClr val="bg1"/>
              </a:solidFill>
            </a:endParaRPr>
          </a:p>
        </p:txBody>
      </p:sp>
    </p:spTree>
    <p:extLst>
      <p:ext uri="{BB962C8B-B14F-4D97-AF65-F5344CB8AC3E}">
        <p14:creationId xmlns:p14="http://schemas.microsoft.com/office/powerpoint/2010/main" val="156135345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bwMode="auto">
          <a:xfrm>
            <a:off x="2278196" y="6415088"/>
            <a:ext cx="571234" cy="284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Espace réservé du contenu 2"/>
          <p:cNvSpPr>
            <a:spLocks noGrp="1"/>
          </p:cNvSpPr>
          <p:nvPr>
            <p:ph sz="quarter" idx="11"/>
          </p:nvPr>
        </p:nvSpPr>
        <p:spPr bwMode="auto">
          <a:xfrm>
            <a:off x="8534400" y="349250"/>
            <a:ext cx="484188" cy="455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fr-FR" altLang="fr-FR">
              <a:ea typeface="Montserrat-Regular"/>
            </a:endParaRPr>
          </a:p>
        </p:txBody>
      </p:sp>
      <p:sp>
        <p:nvSpPr>
          <p:cNvPr id="4100" name="Espace réservé du contenu 3"/>
          <p:cNvSpPr>
            <a:spLocks noGrp="1"/>
          </p:cNvSpPr>
          <p:nvPr>
            <p:ph sz="quarter" idx="12"/>
          </p:nvPr>
        </p:nvSpPr>
        <p:spPr bwMode="auto">
          <a:xfrm>
            <a:off x="7772400" y="111125"/>
            <a:ext cx="1939925" cy="2270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altLang="fr-FR" dirty="0">
                <a:ea typeface="Montserrat Light"/>
              </a:rPr>
              <a:t>ELT Management</a:t>
            </a:r>
          </a:p>
        </p:txBody>
      </p:sp>
      <p:sp>
        <p:nvSpPr>
          <p:cNvPr id="4101" name="Espace réservé du contenu 4"/>
          <p:cNvSpPr>
            <a:spLocks noGrp="1"/>
          </p:cNvSpPr>
          <p:nvPr>
            <p:ph sz="quarter" idx="13"/>
          </p:nvPr>
        </p:nvSpPr>
        <p:spPr bwMode="auto">
          <a:xfrm>
            <a:off x="384175" y="338138"/>
            <a:ext cx="7912100" cy="908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fr-FR" altLang="fr-FR">
              <a:ea typeface="Montserrat Medium"/>
            </a:endParaRPr>
          </a:p>
        </p:txBody>
      </p:sp>
      <p:sp>
        <p:nvSpPr>
          <p:cNvPr id="4102" name="Espace réservé du contenu 5"/>
          <p:cNvSpPr>
            <a:spLocks noGrp="1"/>
          </p:cNvSpPr>
          <p:nvPr>
            <p:ph sz="quarter" idx="14"/>
          </p:nvPr>
        </p:nvSpPr>
        <p:spPr bwMode="auto">
          <a:xfrm>
            <a:off x="384175" y="1974850"/>
            <a:ext cx="3133725" cy="3763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fr-FR" altLang="fr-FR"/>
          </a:p>
        </p:txBody>
      </p:sp>
      <p:sp>
        <p:nvSpPr>
          <p:cNvPr id="4103" name="Espace réservé du contenu 6"/>
          <p:cNvSpPr>
            <a:spLocks noGrp="1"/>
          </p:cNvSpPr>
          <p:nvPr>
            <p:ph sz="quarter" idx="15"/>
          </p:nvPr>
        </p:nvSpPr>
        <p:spPr bwMode="auto">
          <a:xfrm>
            <a:off x="384175" y="1350963"/>
            <a:ext cx="3133725" cy="623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fr-FR" altLang="fr-FR">
              <a:ea typeface="Montserrat-Regular"/>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73" y="-2442"/>
            <a:ext cx="9700752" cy="6858000"/>
          </a:xfrm>
          <a:prstGeom prst="rect">
            <a:avLst/>
          </a:prstGeom>
        </p:spPr>
      </p:pic>
      <p:sp>
        <p:nvSpPr>
          <p:cNvPr id="10" name="Rectangle 9"/>
          <p:cNvSpPr/>
          <p:nvPr/>
        </p:nvSpPr>
        <p:spPr>
          <a:xfrm>
            <a:off x="3165229" y="5576165"/>
            <a:ext cx="6383217" cy="1157240"/>
          </a:xfrm>
          <a:prstGeom prst="rect">
            <a:avLst/>
          </a:prstGeom>
        </p:spPr>
        <p:txBody>
          <a:bodyPr wrap="square">
            <a:spAutoFit/>
          </a:bodyPr>
          <a:lstStyle/>
          <a:p>
            <a:pPr>
              <a:spcBef>
                <a:spcPct val="20000"/>
              </a:spcBef>
              <a:buFont typeface="Arial" pitchFamily="34" charset="0"/>
              <a:buNone/>
              <a:defRPr/>
            </a:pPr>
            <a:r>
              <a:rPr lang="en-US" sz="1600" i="1" dirty="0">
                <a:solidFill>
                  <a:srgbClr val="002060"/>
                </a:solidFill>
                <a:latin typeface="Arial" pitchFamily="34" charset="0"/>
                <a:cs typeface="Arial" pitchFamily="34" charset="0"/>
              </a:rPr>
              <a:t>Producer Responsibility Model  65% - Free market  Model 33% - Tax Model 2% (2018) </a:t>
            </a:r>
          </a:p>
          <a:p>
            <a:pPr>
              <a:spcBef>
                <a:spcPct val="20000"/>
              </a:spcBef>
              <a:buFont typeface="Arial" pitchFamily="34" charset="0"/>
              <a:buNone/>
              <a:defRPr/>
            </a:pPr>
            <a:r>
              <a:rPr lang="en-US" sz="1100" i="1" dirty="0">
                <a:solidFill>
                  <a:srgbClr val="002060"/>
                </a:solidFill>
                <a:latin typeface="Arial" pitchFamily="34" charset="0"/>
                <a:cs typeface="Arial" pitchFamily="34" charset="0"/>
              </a:rPr>
              <a:t>(of UT arisings in EU28+CH+NO+SR+Turkey)</a:t>
            </a:r>
          </a:p>
          <a:p>
            <a:pPr>
              <a:spcBef>
                <a:spcPct val="20000"/>
              </a:spcBef>
              <a:buFont typeface="Arial" pitchFamily="34" charset="0"/>
              <a:buNone/>
              <a:defRPr/>
            </a:pPr>
            <a:endParaRPr lang="en-US" sz="2000" i="1" dirty="0">
              <a:solidFill>
                <a:srgbClr val="002060"/>
              </a:solidFill>
              <a:latin typeface="Arial" pitchFamily="34" charset="0"/>
              <a:cs typeface="Arial" pitchFamily="34" charset="0"/>
            </a:endParaRPr>
          </a:p>
        </p:txBody>
      </p:sp>
      <p:sp>
        <p:nvSpPr>
          <p:cNvPr id="3" name="TextBox 2"/>
          <p:cNvSpPr txBox="1"/>
          <p:nvPr/>
        </p:nvSpPr>
        <p:spPr>
          <a:xfrm>
            <a:off x="384175" y="0"/>
            <a:ext cx="3581156" cy="261610"/>
          </a:xfrm>
          <a:prstGeom prst="rect">
            <a:avLst/>
          </a:prstGeom>
          <a:noFill/>
        </p:spPr>
        <p:txBody>
          <a:bodyPr wrap="square" rtlCol="0">
            <a:spAutoFit/>
          </a:bodyPr>
          <a:lstStyle/>
          <a:p>
            <a:r>
              <a:rPr lang="fr-BE" sz="1100" i="1" dirty="0">
                <a:solidFill>
                  <a:srgbClr val="002060"/>
                </a:solidFill>
                <a:latin typeface="Arial" pitchFamily="34" charset="0"/>
                <a:cs typeface="Arial" pitchFamily="34" charset="0"/>
              </a:rPr>
              <a:t>Main ELT management </a:t>
            </a:r>
            <a:r>
              <a:rPr lang="fr-BE" sz="1100" i="1" dirty="0" err="1">
                <a:solidFill>
                  <a:srgbClr val="002060"/>
                </a:solidFill>
                <a:latin typeface="Arial" pitchFamily="34" charset="0"/>
                <a:cs typeface="Arial" pitchFamily="34" charset="0"/>
              </a:rPr>
              <a:t>companies</a:t>
            </a:r>
            <a:endParaRPr lang="fr-BE" sz="1100" i="1"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2553387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0"/>
          </p:nvPr>
        </p:nvSpPr>
        <p:spPr/>
        <p:txBody>
          <a:bodyPr/>
          <a:lstStyle/>
          <a:p>
            <a:endParaRPr lang="fr-BE"/>
          </a:p>
        </p:txBody>
      </p:sp>
      <p:sp>
        <p:nvSpPr>
          <p:cNvPr id="18" name="Rectangle 17"/>
          <p:cNvSpPr/>
          <p:nvPr/>
        </p:nvSpPr>
        <p:spPr>
          <a:xfrm>
            <a:off x="1547664" y="323364"/>
            <a:ext cx="6192688" cy="830997"/>
          </a:xfrm>
          <a:prstGeom prst="rect">
            <a:avLst/>
          </a:prstGeom>
        </p:spPr>
        <p:txBody>
          <a:bodyPr wrap="square">
            <a:spAutoFit/>
          </a:bodyPr>
          <a:lstStyle/>
          <a:p>
            <a:pPr algn="ctr">
              <a:defRPr/>
            </a:pPr>
            <a:r>
              <a:rPr lang="en-US" sz="2400" b="1" dirty="0">
                <a:solidFill>
                  <a:schemeClr val="bg1"/>
                </a:solidFill>
                <a:latin typeface="Arial" pitchFamily="34" charset="0"/>
                <a:cs typeface="Arial" pitchFamily="34" charset="0"/>
              </a:rPr>
              <a:t>Evolution of Tyre Recovery Performance in Europe</a:t>
            </a:r>
            <a:endParaRPr lang="fr-BE" sz="2400" dirty="0">
              <a:solidFill>
                <a:schemeClr val="bg1"/>
              </a:solidFill>
            </a:endParaRPr>
          </a:p>
        </p:txBody>
      </p:sp>
      <p:sp>
        <p:nvSpPr>
          <p:cNvPr id="19" name="TextBox 18"/>
          <p:cNvSpPr txBox="1"/>
          <p:nvPr/>
        </p:nvSpPr>
        <p:spPr>
          <a:xfrm>
            <a:off x="492368" y="262672"/>
            <a:ext cx="7675685" cy="461665"/>
          </a:xfrm>
          <a:prstGeom prst="rect">
            <a:avLst/>
          </a:prstGeom>
          <a:noFill/>
        </p:spPr>
        <p:txBody>
          <a:bodyPr wrap="square" rtlCol="0">
            <a:spAutoFit/>
          </a:bodyPr>
          <a:lstStyle/>
          <a:p>
            <a:pPr algn="ctr"/>
            <a:r>
              <a:rPr lang="fr-BE" sz="2400" dirty="0" err="1">
                <a:solidFill>
                  <a:schemeClr val="tx2"/>
                </a:solidFill>
              </a:rPr>
              <a:t>Used</a:t>
            </a:r>
            <a:r>
              <a:rPr lang="fr-BE" sz="2400" dirty="0">
                <a:solidFill>
                  <a:schemeClr val="tx2"/>
                </a:solidFill>
              </a:rPr>
              <a:t> Tyres Arisings in Europe </a:t>
            </a:r>
          </a:p>
        </p:txBody>
      </p:sp>
      <p:sp>
        <p:nvSpPr>
          <p:cNvPr id="11" name="TextBox 10"/>
          <p:cNvSpPr txBox="1"/>
          <p:nvPr/>
        </p:nvSpPr>
        <p:spPr>
          <a:xfrm>
            <a:off x="8474313" y="411494"/>
            <a:ext cx="514960" cy="461665"/>
          </a:xfrm>
          <a:prstGeom prst="rect">
            <a:avLst/>
          </a:prstGeom>
          <a:noFill/>
        </p:spPr>
        <p:txBody>
          <a:bodyPr wrap="square" rtlCol="0">
            <a:spAutoFit/>
          </a:bodyPr>
          <a:lstStyle/>
          <a:p>
            <a:pPr algn="ctr"/>
            <a:fld id="{08B12DE3-DF77-485C-B7B1-E1664FFC68C7}" type="slidenum">
              <a:rPr lang="fr-BE" sz="2400" smtClean="0">
                <a:solidFill>
                  <a:schemeClr val="bg1"/>
                </a:solidFill>
              </a:rPr>
              <a:pPr algn="ctr"/>
              <a:t>5</a:t>
            </a:fld>
            <a:endParaRPr lang="fr-BE" sz="2400" dirty="0">
              <a:solidFill>
                <a:schemeClr val="bg1"/>
              </a:solidFill>
            </a:endParaRPr>
          </a:p>
        </p:txBody>
      </p:sp>
      <p:graphicFrame>
        <p:nvGraphicFramePr>
          <p:cNvPr id="12" name="Chart 11"/>
          <p:cNvGraphicFramePr>
            <a:graphicFrameLocks/>
          </p:cNvGraphicFramePr>
          <p:nvPr>
            <p:extLst>
              <p:ext uri="{D42A27DB-BD31-4B8C-83A1-F6EECF244321}">
                <p14:modId xmlns:p14="http://schemas.microsoft.com/office/powerpoint/2010/main" val="1369484544"/>
              </p:ext>
            </p:extLst>
          </p:nvPr>
        </p:nvGraphicFramePr>
        <p:xfrm>
          <a:off x="177574" y="1200897"/>
          <a:ext cx="6152886" cy="4297597"/>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4932485" y="1828800"/>
            <a:ext cx="2807867" cy="830997"/>
          </a:xfrm>
          <a:prstGeom prst="rect">
            <a:avLst/>
          </a:prstGeom>
          <a:noFill/>
        </p:spPr>
        <p:txBody>
          <a:bodyPr wrap="square" rtlCol="0">
            <a:spAutoFit/>
          </a:bodyPr>
          <a:lstStyle/>
          <a:p>
            <a:pPr marL="285750" indent="-285750">
              <a:buFont typeface="Arial" panose="020B0604020202020204" pitchFamily="34" charset="0"/>
              <a:buChar char="•"/>
            </a:pPr>
            <a:r>
              <a:rPr lang="fr-BE" sz="1600" dirty="0"/>
              <a:t>Total: 3.93 </a:t>
            </a:r>
            <a:r>
              <a:rPr lang="fr-BE" sz="1600" dirty="0" err="1"/>
              <a:t>Mio</a:t>
            </a:r>
            <a:r>
              <a:rPr lang="fr-BE" sz="1600" dirty="0"/>
              <a:t>. t </a:t>
            </a:r>
            <a:r>
              <a:rPr lang="fr-BE" sz="1600" dirty="0" err="1"/>
              <a:t>Used</a:t>
            </a:r>
            <a:r>
              <a:rPr lang="fr-BE" sz="1600" dirty="0"/>
              <a:t> Tyres</a:t>
            </a:r>
          </a:p>
          <a:p>
            <a:pPr marL="285750" indent="-285750">
              <a:buFont typeface="Arial" panose="020B0604020202020204" pitchFamily="34" charset="0"/>
              <a:buChar char="•"/>
            </a:pPr>
            <a:r>
              <a:rPr lang="fr-BE" sz="1600" dirty="0"/>
              <a:t>+ 1.67% vs. 2015</a:t>
            </a:r>
          </a:p>
          <a:p>
            <a:endParaRPr lang="fr-BE" sz="1600" dirty="0"/>
          </a:p>
        </p:txBody>
      </p:sp>
    </p:spTree>
    <p:extLst>
      <p:ext uri="{BB962C8B-B14F-4D97-AF65-F5344CB8AC3E}">
        <p14:creationId xmlns:p14="http://schemas.microsoft.com/office/powerpoint/2010/main" val="928268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llipse 16"/>
          <p:cNvSpPr/>
          <p:nvPr/>
        </p:nvSpPr>
        <p:spPr>
          <a:xfrm>
            <a:off x="541338" y="22226"/>
            <a:ext cx="982662" cy="9890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9" name="TextBox 6"/>
          <p:cNvSpPr txBox="1">
            <a:spLocks noChangeArrowheads="1"/>
          </p:cNvSpPr>
          <p:nvPr/>
        </p:nvSpPr>
        <p:spPr bwMode="auto">
          <a:xfrm>
            <a:off x="623510" y="6211669"/>
            <a:ext cx="8784975" cy="738664"/>
          </a:xfrm>
          <a:prstGeom prst="rect">
            <a:avLst/>
          </a:prstGeom>
          <a:noFill/>
          <a:ln w="9525">
            <a:noFill/>
            <a:miter lim="800000"/>
            <a:headEnd/>
            <a:tailEnd/>
          </a:ln>
        </p:spPr>
        <p:txBody>
          <a:bodyPr wrap="square">
            <a:spAutoFit/>
          </a:bodyPr>
          <a:lstStyle/>
          <a:p>
            <a:r>
              <a:rPr lang="fr-BE" sz="1400" dirty="0">
                <a:solidFill>
                  <a:schemeClr val="tx2"/>
                </a:solidFill>
              </a:rPr>
              <a:t>ETRMA </a:t>
            </a:r>
            <a:r>
              <a:rPr lang="fr-BE" sz="1400" dirty="0" err="1">
                <a:solidFill>
                  <a:schemeClr val="tx2"/>
                </a:solidFill>
              </a:rPr>
              <a:t>methodology</a:t>
            </a:r>
            <a:r>
              <a:rPr lang="fr-BE" sz="1400" dirty="0">
                <a:solidFill>
                  <a:schemeClr val="tx2"/>
                </a:solidFill>
              </a:rPr>
              <a:t>: Incorporation in </a:t>
            </a:r>
            <a:r>
              <a:rPr lang="fr-BE" sz="1400" dirty="0" err="1">
                <a:solidFill>
                  <a:schemeClr val="tx2"/>
                </a:solidFill>
              </a:rPr>
              <a:t>cement</a:t>
            </a:r>
            <a:r>
              <a:rPr lang="fr-BE" sz="1400" dirty="0">
                <a:solidFill>
                  <a:schemeClr val="tx2"/>
                </a:solidFill>
              </a:rPr>
              <a:t> </a:t>
            </a:r>
            <a:r>
              <a:rPr lang="fr-BE" sz="1400" dirty="0" err="1">
                <a:solidFill>
                  <a:schemeClr val="tx2"/>
                </a:solidFill>
              </a:rPr>
              <a:t>manufacturing</a:t>
            </a:r>
            <a:r>
              <a:rPr lang="fr-BE" sz="1400" dirty="0">
                <a:solidFill>
                  <a:schemeClr val="tx2"/>
                </a:solidFill>
              </a:rPr>
              <a:t> of 25% (by </a:t>
            </a:r>
            <a:r>
              <a:rPr lang="fr-BE" sz="1400" dirty="0" err="1">
                <a:solidFill>
                  <a:schemeClr val="tx2"/>
                </a:solidFill>
              </a:rPr>
              <a:t>weight</a:t>
            </a:r>
            <a:r>
              <a:rPr lang="fr-BE" sz="1400" dirty="0">
                <a:solidFill>
                  <a:schemeClr val="tx2"/>
                </a:solidFill>
              </a:rPr>
              <a:t>) </a:t>
            </a:r>
            <a:r>
              <a:rPr lang="fr-BE" sz="1400" dirty="0" err="1">
                <a:solidFill>
                  <a:schemeClr val="tx2"/>
                </a:solidFill>
              </a:rPr>
              <a:t>inorganic</a:t>
            </a:r>
            <a:r>
              <a:rPr lang="fr-BE" sz="1400" dirty="0">
                <a:solidFill>
                  <a:schemeClr val="tx2"/>
                </a:solidFill>
              </a:rPr>
              <a:t> content (Fe, Si, ..) of </a:t>
            </a:r>
            <a:r>
              <a:rPr lang="fr-BE" sz="1400" dirty="0" err="1">
                <a:solidFill>
                  <a:schemeClr val="tx2"/>
                </a:solidFill>
              </a:rPr>
              <a:t>ELTs</a:t>
            </a:r>
            <a:r>
              <a:rPr lang="fr-BE" sz="1400" dirty="0">
                <a:solidFill>
                  <a:schemeClr val="tx2"/>
                </a:solidFill>
              </a:rPr>
              <a:t> as contribution to </a:t>
            </a:r>
            <a:r>
              <a:rPr lang="fr-BE" sz="1400" dirty="0" err="1">
                <a:solidFill>
                  <a:schemeClr val="tx2"/>
                </a:solidFill>
              </a:rPr>
              <a:t>recycling</a:t>
            </a:r>
            <a:r>
              <a:rPr lang="fr-BE" sz="1400" dirty="0">
                <a:solidFill>
                  <a:schemeClr val="tx2"/>
                </a:solidFill>
              </a:rPr>
              <a:t> and allocation of the </a:t>
            </a:r>
            <a:r>
              <a:rPr lang="fr-BE" sz="1400" dirty="0" err="1">
                <a:solidFill>
                  <a:schemeClr val="tx2"/>
                </a:solidFill>
              </a:rPr>
              <a:t>remainder</a:t>
            </a:r>
            <a:r>
              <a:rPr lang="fr-BE" sz="1400" dirty="0">
                <a:solidFill>
                  <a:schemeClr val="tx2"/>
                </a:solidFill>
              </a:rPr>
              <a:t> as </a:t>
            </a:r>
            <a:r>
              <a:rPr lang="fr-BE" sz="1400" dirty="0" err="1">
                <a:solidFill>
                  <a:schemeClr val="tx2"/>
                </a:solidFill>
              </a:rPr>
              <a:t>energy</a:t>
            </a:r>
            <a:r>
              <a:rPr lang="fr-BE" sz="1400" dirty="0">
                <a:solidFill>
                  <a:schemeClr val="tx2"/>
                </a:solidFill>
              </a:rPr>
              <a:t> </a:t>
            </a:r>
            <a:r>
              <a:rPr lang="fr-BE" sz="1400" dirty="0" err="1">
                <a:solidFill>
                  <a:schemeClr val="tx2"/>
                </a:solidFill>
              </a:rPr>
              <a:t>recovery</a:t>
            </a:r>
            <a:endParaRPr lang="fr-BE" sz="1400" dirty="0">
              <a:solidFill>
                <a:schemeClr val="tx2"/>
              </a:solidFill>
            </a:endParaRPr>
          </a:p>
          <a:p>
            <a:endParaRPr lang="fr-BE" sz="1400" dirty="0">
              <a:solidFill>
                <a:schemeClr val="tx2"/>
              </a:solidFill>
            </a:endParaRPr>
          </a:p>
        </p:txBody>
      </p:sp>
      <p:sp>
        <p:nvSpPr>
          <p:cNvPr id="13" name="TextBox 12"/>
          <p:cNvSpPr txBox="1"/>
          <p:nvPr/>
        </p:nvSpPr>
        <p:spPr>
          <a:xfrm>
            <a:off x="1441926" y="291710"/>
            <a:ext cx="7148145" cy="461665"/>
          </a:xfrm>
          <a:prstGeom prst="rect">
            <a:avLst/>
          </a:prstGeom>
          <a:noFill/>
        </p:spPr>
        <p:txBody>
          <a:bodyPr wrap="square" rtlCol="0">
            <a:spAutoFit/>
          </a:bodyPr>
          <a:lstStyle/>
          <a:p>
            <a:pPr algn="ctr"/>
            <a:r>
              <a:rPr lang="fr-BE" sz="2400" dirty="0">
                <a:solidFill>
                  <a:schemeClr val="tx2"/>
                </a:solidFill>
              </a:rPr>
              <a:t>ETRMA 2016 ELT Management Figures </a:t>
            </a:r>
          </a:p>
        </p:txBody>
      </p:sp>
      <p:sp>
        <p:nvSpPr>
          <p:cNvPr id="8" name="TextBox 7"/>
          <p:cNvSpPr txBox="1"/>
          <p:nvPr/>
        </p:nvSpPr>
        <p:spPr>
          <a:xfrm>
            <a:off x="8474313" y="411494"/>
            <a:ext cx="514960" cy="461665"/>
          </a:xfrm>
          <a:prstGeom prst="rect">
            <a:avLst/>
          </a:prstGeom>
          <a:noFill/>
        </p:spPr>
        <p:txBody>
          <a:bodyPr wrap="square" rtlCol="0">
            <a:spAutoFit/>
          </a:bodyPr>
          <a:lstStyle/>
          <a:p>
            <a:pPr algn="ctr"/>
            <a:fld id="{08B12DE3-DF77-485C-B7B1-E1664FFC68C7}" type="slidenum">
              <a:rPr lang="fr-BE" sz="2400" smtClean="0">
                <a:solidFill>
                  <a:schemeClr val="bg1"/>
                </a:solidFill>
              </a:rPr>
              <a:pPr algn="ctr"/>
              <a:t>6</a:t>
            </a:fld>
            <a:endParaRPr lang="fr-BE" sz="2400" dirty="0">
              <a:solidFill>
                <a:schemeClr val="bg1"/>
              </a:solidFill>
            </a:endParaRPr>
          </a:p>
        </p:txBody>
      </p:sp>
      <p:graphicFrame>
        <p:nvGraphicFramePr>
          <p:cNvPr id="10" name="Chart 9"/>
          <p:cNvGraphicFramePr>
            <a:graphicFrameLocks/>
          </p:cNvGraphicFramePr>
          <p:nvPr>
            <p:extLst/>
          </p:nvPr>
        </p:nvGraphicFramePr>
        <p:xfrm>
          <a:off x="381000" y="3006968"/>
          <a:ext cx="4358463" cy="29801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a:graphicFrameLocks/>
          </p:cNvGraphicFramePr>
          <p:nvPr>
            <p:extLst/>
          </p:nvPr>
        </p:nvGraphicFramePr>
        <p:xfrm>
          <a:off x="4668714" y="3008574"/>
          <a:ext cx="4431323" cy="2978532"/>
        </p:xfrm>
        <a:graphic>
          <a:graphicData uri="http://schemas.openxmlformats.org/drawingml/2006/chart">
            <c:chart xmlns:c="http://schemas.openxmlformats.org/drawingml/2006/chart" xmlns:r="http://schemas.openxmlformats.org/officeDocument/2006/relationships" r:id="rId4"/>
          </a:graphicData>
        </a:graphic>
      </p:graphicFrame>
      <p:pic>
        <p:nvPicPr>
          <p:cNvPr id="2" name="Picture 1"/>
          <p:cNvPicPr>
            <a:picLocks noChangeAspect="1"/>
          </p:cNvPicPr>
          <p:nvPr/>
        </p:nvPicPr>
        <p:blipFill>
          <a:blip r:embed="rId5"/>
          <a:stretch>
            <a:fillRect/>
          </a:stretch>
        </p:blipFill>
        <p:spPr>
          <a:xfrm>
            <a:off x="387553" y="1145969"/>
            <a:ext cx="9003464" cy="1499227"/>
          </a:xfrm>
          <a:prstGeom prst="rect">
            <a:avLst/>
          </a:prstGeom>
        </p:spPr>
      </p:pic>
      <p:sp>
        <p:nvSpPr>
          <p:cNvPr id="3" name="TextBox 2"/>
          <p:cNvSpPr txBox="1"/>
          <p:nvPr/>
        </p:nvSpPr>
        <p:spPr>
          <a:xfrm>
            <a:off x="387553" y="2795954"/>
            <a:ext cx="957670" cy="200055"/>
          </a:xfrm>
          <a:prstGeom prst="rect">
            <a:avLst/>
          </a:prstGeom>
          <a:noFill/>
        </p:spPr>
        <p:txBody>
          <a:bodyPr wrap="square" rtlCol="0">
            <a:spAutoFit/>
          </a:bodyPr>
          <a:lstStyle/>
          <a:p>
            <a:r>
              <a:rPr lang="fr-BE" sz="700" dirty="0"/>
              <a:t>Rounded figures</a:t>
            </a:r>
          </a:p>
        </p:txBody>
      </p:sp>
    </p:spTree>
    <p:extLst>
      <p:ext uri="{BB962C8B-B14F-4D97-AF65-F5344CB8AC3E}">
        <p14:creationId xmlns:p14="http://schemas.microsoft.com/office/powerpoint/2010/main" val="21763559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a:off x="4671321" y="3505895"/>
            <a:ext cx="896815" cy="56270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14" name="TextBox 13"/>
          <p:cNvSpPr txBox="1"/>
          <p:nvPr/>
        </p:nvSpPr>
        <p:spPr>
          <a:xfrm>
            <a:off x="395536" y="5673852"/>
            <a:ext cx="1872208" cy="338554"/>
          </a:xfrm>
          <a:prstGeom prst="rect">
            <a:avLst/>
          </a:prstGeom>
          <a:noFill/>
          <a:ln w="9525">
            <a:noFill/>
            <a:miter lim="800000"/>
            <a:headEnd/>
            <a:tailEnd/>
          </a:ln>
        </p:spPr>
        <p:txBody>
          <a:bodyPr wrap="square">
            <a:spAutoFit/>
          </a:bodyPr>
          <a:lstStyle/>
          <a:p>
            <a:r>
              <a:rPr lang="fr-BE" sz="1600" b="1" i="1" dirty="0">
                <a:solidFill>
                  <a:schemeClr val="tx2"/>
                </a:solidFill>
              </a:rPr>
              <a:t>Source: ETRMA</a:t>
            </a:r>
          </a:p>
        </p:txBody>
      </p:sp>
      <p:pic>
        <p:nvPicPr>
          <p:cNvPr id="15" name="Picture 2"/>
          <p:cNvPicPr>
            <a:picLocks noChangeAspect="1" noChangeArrowheads="1"/>
          </p:cNvPicPr>
          <p:nvPr/>
        </p:nvPicPr>
        <p:blipFill>
          <a:blip r:embed="rId2" cstate="print"/>
          <a:srcRect/>
          <a:stretch>
            <a:fillRect/>
          </a:stretch>
        </p:blipFill>
        <p:spPr bwMode="auto">
          <a:xfrm>
            <a:off x="384175" y="1621008"/>
            <a:ext cx="4205410" cy="3988464"/>
          </a:xfrm>
          <a:prstGeom prst="rect">
            <a:avLst/>
          </a:prstGeom>
          <a:noFill/>
          <a:ln w="9525">
            <a:noFill/>
            <a:miter lim="800000"/>
            <a:headEnd/>
            <a:tailEnd/>
          </a:ln>
        </p:spPr>
      </p:pic>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5597556" y="1529123"/>
            <a:ext cx="3920266" cy="4010031"/>
          </a:xfrm>
        </p:spPr>
      </p:pic>
      <p:sp>
        <p:nvSpPr>
          <p:cNvPr id="17" name="TextBox 16"/>
          <p:cNvSpPr txBox="1"/>
          <p:nvPr/>
        </p:nvSpPr>
        <p:spPr>
          <a:xfrm>
            <a:off x="5568136" y="5673852"/>
            <a:ext cx="1872208" cy="338554"/>
          </a:xfrm>
          <a:prstGeom prst="rect">
            <a:avLst/>
          </a:prstGeom>
          <a:noFill/>
          <a:ln w="9525">
            <a:noFill/>
            <a:miter lim="800000"/>
            <a:headEnd/>
            <a:tailEnd/>
          </a:ln>
        </p:spPr>
        <p:txBody>
          <a:bodyPr wrap="square">
            <a:spAutoFit/>
          </a:bodyPr>
          <a:lstStyle/>
          <a:p>
            <a:r>
              <a:rPr lang="fr-BE" sz="1600" b="1" i="1" dirty="0">
                <a:solidFill>
                  <a:schemeClr val="tx2"/>
                </a:solidFill>
              </a:rPr>
              <a:t>Source: ETRMA</a:t>
            </a:r>
          </a:p>
        </p:txBody>
      </p:sp>
      <p:sp>
        <p:nvSpPr>
          <p:cNvPr id="18" name="Rectangle 17"/>
          <p:cNvSpPr/>
          <p:nvPr/>
        </p:nvSpPr>
        <p:spPr>
          <a:xfrm>
            <a:off x="1547664" y="323364"/>
            <a:ext cx="6192688" cy="830997"/>
          </a:xfrm>
          <a:prstGeom prst="rect">
            <a:avLst/>
          </a:prstGeom>
        </p:spPr>
        <p:txBody>
          <a:bodyPr wrap="square">
            <a:spAutoFit/>
          </a:bodyPr>
          <a:lstStyle/>
          <a:p>
            <a:pPr algn="ctr">
              <a:defRPr/>
            </a:pPr>
            <a:r>
              <a:rPr lang="en-US" sz="2400" b="1" dirty="0">
                <a:solidFill>
                  <a:schemeClr val="bg1"/>
                </a:solidFill>
                <a:latin typeface="Arial" pitchFamily="34" charset="0"/>
                <a:cs typeface="Arial" pitchFamily="34" charset="0"/>
              </a:rPr>
              <a:t>Evolution of Tyre Recovery Performance in Europe</a:t>
            </a:r>
            <a:endParaRPr lang="fr-BE" sz="2400" dirty="0">
              <a:solidFill>
                <a:schemeClr val="bg1"/>
              </a:solidFill>
            </a:endParaRPr>
          </a:p>
        </p:txBody>
      </p:sp>
      <p:sp>
        <p:nvSpPr>
          <p:cNvPr id="19" name="TextBox 18"/>
          <p:cNvSpPr txBox="1"/>
          <p:nvPr/>
        </p:nvSpPr>
        <p:spPr>
          <a:xfrm>
            <a:off x="833478" y="304310"/>
            <a:ext cx="7675685" cy="461665"/>
          </a:xfrm>
          <a:prstGeom prst="rect">
            <a:avLst/>
          </a:prstGeom>
          <a:noFill/>
        </p:spPr>
        <p:txBody>
          <a:bodyPr wrap="square" rtlCol="0">
            <a:spAutoFit/>
          </a:bodyPr>
          <a:lstStyle/>
          <a:p>
            <a:pPr algn="ctr"/>
            <a:r>
              <a:rPr lang="fr-BE" sz="2400" dirty="0">
                <a:solidFill>
                  <a:schemeClr val="tx2"/>
                </a:solidFill>
              </a:rPr>
              <a:t>Evolution of ELT </a:t>
            </a:r>
            <a:r>
              <a:rPr lang="fr-BE" sz="2400" dirty="0" err="1">
                <a:solidFill>
                  <a:schemeClr val="tx2"/>
                </a:solidFill>
              </a:rPr>
              <a:t>recovery</a:t>
            </a:r>
            <a:r>
              <a:rPr lang="fr-BE" sz="2400" dirty="0">
                <a:solidFill>
                  <a:schemeClr val="tx2"/>
                </a:solidFill>
              </a:rPr>
              <a:t> in Europe </a:t>
            </a:r>
          </a:p>
        </p:txBody>
      </p:sp>
      <p:sp>
        <p:nvSpPr>
          <p:cNvPr id="11" name="TextBox 10"/>
          <p:cNvSpPr txBox="1"/>
          <p:nvPr/>
        </p:nvSpPr>
        <p:spPr>
          <a:xfrm>
            <a:off x="8474313" y="411494"/>
            <a:ext cx="514960" cy="461665"/>
          </a:xfrm>
          <a:prstGeom prst="rect">
            <a:avLst/>
          </a:prstGeom>
          <a:noFill/>
        </p:spPr>
        <p:txBody>
          <a:bodyPr wrap="square" rtlCol="0">
            <a:spAutoFit/>
          </a:bodyPr>
          <a:lstStyle/>
          <a:p>
            <a:pPr algn="ctr"/>
            <a:fld id="{08B12DE3-DF77-485C-B7B1-E1664FFC68C7}" type="slidenum">
              <a:rPr lang="fr-BE" sz="2400" smtClean="0">
                <a:solidFill>
                  <a:schemeClr val="bg1"/>
                </a:solidFill>
              </a:rPr>
              <a:pPr algn="ctr"/>
              <a:t>7</a:t>
            </a:fld>
            <a:endParaRPr lang="fr-BE" sz="2400" dirty="0">
              <a:solidFill>
                <a:schemeClr val="bg1"/>
              </a:solidFill>
            </a:endParaRPr>
          </a:p>
        </p:txBody>
      </p:sp>
    </p:spTree>
    <p:extLst>
      <p:ext uri="{BB962C8B-B14F-4D97-AF65-F5344CB8AC3E}">
        <p14:creationId xmlns:p14="http://schemas.microsoft.com/office/powerpoint/2010/main" val="2834005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Espace réservé du contenu 1"/>
          <p:cNvSpPr>
            <a:spLocks noGrp="1"/>
          </p:cNvSpPr>
          <p:nvPr>
            <p:ph sz="quarter" idx="10"/>
          </p:nvPr>
        </p:nvSpPr>
        <p:spPr bwMode="auto">
          <a:xfrm>
            <a:off x="693738" y="6415088"/>
            <a:ext cx="3740150" cy="284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fr-FR" altLang="fr-FR">
              <a:ea typeface="Montserrat Medium"/>
            </a:endParaRPr>
          </a:p>
        </p:txBody>
      </p:sp>
      <p:sp>
        <p:nvSpPr>
          <p:cNvPr id="5" name="TextBox 4"/>
          <p:cNvSpPr txBox="1"/>
          <p:nvPr/>
        </p:nvSpPr>
        <p:spPr>
          <a:xfrm>
            <a:off x="8474313" y="411494"/>
            <a:ext cx="514960" cy="461665"/>
          </a:xfrm>
          <a:prstGeom prst="rect">
            <a:avLst/>
          </a:prstGeom>
          <a:noFill/>
        </p:spPr>
        <p:txBody>
          <a:bodyPr wrap="square" rtlCol="0">
            <a:spAutoFit/>
          </a:bodyPr>
          <a:lstStyle/>
          <a:p>
            <a:pPr algn="ctr"/>
            <a:fld id="{08B12DE3-DF77-485C-B7B1-E1664FFC68C7}" type="slidenum">
              <a:rPr lang="fr-BE" sz="2400" smtClean="0">
                <a:solidFill>
                  <a:schemeClr val="bg1"/>
                </a:solidFill>
              </a:rPr>
              <a:pPr algn="ctr"/>
              <a:t>8</a:t>
            </a:fld>
            <a:endParaRPr lang="fr-BE" sz="2400" dirty="0">
              <a:solidFill>
                <a:schemeClr val="bg1"/>
              </a:solidFill>
            </a:endParaRPr>
          </a:p>
        </p:txBody>
      </p:sp>
      <p:graphicFrame>
        <p:nvGraphicFramePr>
          <p:cNvPr id="7" name="Graphique 2"/>
          <p:cNvGraphicFramePr>
            <a:graphicFrameLocks/>
          </p:cNvGraphicFramePr>
          <p:nvPr>
            <p:extLst>
              <p:ext uri="{D42A27DB-BD31-4B8C-83A1-F6EECF244321}">
                <p14:modId xmlns:p14="http://schemas.microsoft.com/office/powerpoint/2010/main" val="913760114"/>
              </p:ext>
            </p:extLst>
          </p:nvPr>
        </p:nvGraphicFramePr>
        <p:xfrm>
          <a:off x="281355" y="298938"/>
          <a:ext cx="7939454" cy="538089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6"/>
          <p:cNvSpPr txBox="1">
            <a:spLocks noChangeArrowheads="1"/>
          </p:cNvSpPr>
          <p:nvPr/>
        </p:nvSpPr>
        <p:spPr bwMode="auto">
          <a:xfrm>
            <a:off x="623510" y="5692920"/>
            <a:ext cx="8784975" cy="738664"/>
          </a:xfrm>
          <a:prstGeom prst="rect">
            <a:avLst/>
          </a:prstGeom>
          <a:noFill/>
          <a:ln w="9525">
            <a:noFill/>
            <a:miter lim="800000"/>
            <a:headEnd/>
            <a:tailEnd/>
          </a:ln>
        </p:spPr>
        <p:txBody>
          <a:bodyPr wrap="square">
            <a:spAutoFit/>
          </a:bodyPr>
          <a:lstStyle/>
          <a:p>
            <a:r>
              <a:rPr lang="fr-BE" sz="1400" dirty="0">
                <a:solidFill>
                  <a:schemeClr val="tx2"/>
                </a:solidFill>
              </a:rPr>
              <a:t>ETRMA </a:t>
            </a:r>
            <a:r>
              <a:rPr lang="fr-BE" sz="1400" dirty="0" err="1">
                <a:solidFill>
                  <a:schemeClr val="tx2"/>
                </a:solidFill>
              </a:rPr>
              <a:t>methodology</a:t>
            </a:r>
            <a:r>
              <a:rPr lang="fr-BE" sz="1400" dirty="0">
                <a:solidFill>
                  <a:schemeClr val="tx2"/>
                </a:solidFill>
              </a:rPr>
              <a:t>: Incorporation in </a:t>
            </a:r>
            <a:r>
              <a:rPr lang="fr-BE" sz="1400" dirty="0" err="1">
                <a:solidFill>
                  <a:schemeClr val="tx2"/>
                </a:solidFill>
              </a:rPr>
              <a:t>cement</a:t>
            </a:r>
            <a:r>
              <a:rPr lang="fr-BE" sz="1400" dirty="0">
                <a:solidFill>
                  <a:schemeClr val="tx2"/>
                </a:solidFill>
              </a:rPr>
              <a:t> </a:t>
            </a:r>
            <a:r>
              <a:rPr lang="fr-BE" sz="1400" dirty="0" err="1">
                <a:solidFill>
                  <a:schemeClr val="tx2"/>
                </a:solidFill>
              </a:rPr>
              <a:t>manufacturing</a:t>
            </a:r>
            <a:r>
              <a:rPr lang="fr-BE" sz="1400" dirty="0">
                <a:solidFill>
                  <a:schemeClr val="tx2"/>
                </a:solidFill>
              </a:rPr>
              <a:t> of 25% (by </a:t>
            </a:r>
            <a:r>
              <a:rPr lang="fr-BE" sz="1400" dirty="0" err="1">
                <a:solidFill>
                  <a:schemeClr val="tx2"/>
                </a:solidFill>
              </a:rPr>
              <a:t>weight</a:t>
            </a:r>
            <a:r>
              <a:rPr lang="fr-BE" sz="1400" dirty="0">
                <a:solidFill>
                  <a:schemeClr val="tx2"/>
                </a:solidFill>
              </a:rPr>
              <a:t>) </a:t>
            </a:r>
            <a:r>
              <a:rPr lang="fr-BE" sz="1400" dirty="0" err="1">
                <a:solidFill>
                  <a:schemeClr val="tx2"/>
                </a:solidFill>
              </a:rPr>
              <a:t>inorganic</a:t>
            </a:r>
            <a:r>
              <a:rPr lang="fr-BE" sz="1400" dirty="0">
                <a:solidFill>
                  <a:schemeClr val="tx2"/>
                </a:solidFill>
              </a:rPr>
              <a:t> content (Fe, Si, ..) of </a:t>
            </a:r>
            <a:r>
              <a:rPr lang="fr-BE" sz="1400" dirty="0" err="1">
                <a:solidFill>
                  <a:schemeClr val="tx2"/>
                </a:solidFill>
              </a:rPr>
              <a:t>ELTs</a:t>
            </a:r>
            <a:r>
              <a:rPr lang="fr-BE" sz="1400" dirty="0">
                <a:solidFill>
                  <a:schemeClr val="tx2"/>
                </a:solidFill>
              </a:rPr>
              <a:t> as contribution to </a:t>
            </a:r>
            <a:r>
              <a:rPr lang="fr-BE" sz="1400" dirty="0" err="1">
                <a:solidFill>
                  <a:schemeClr val="tx2"/>
                </a:solidFill>
              </a:rPr>
              <a:t>recycling</a:t>
            </a:r>
            <a:r>
              <a:rPr lang="fr-BE" sz="1400" dirty="0">
                <a:solidFill>
                  <a:schemeClr val="tx2"/>
                </a:solidFill>
              </a:rPr>
              <a:t> and allocation of the </a:t>
            </a:r>
            <a:r>
              <a:rPr lang="fr-BE" sz="1400" dirty="0" err="1">
                <a:solidFill>
                  <a:schemeClr val="tx2"/>
                </a:solidFill>
              </a:rPr>
              <a:t>remainder</a:t>
            </a:r>
            <a:r>
              <a:rPr lang="fr-BE" sz="1400" dirty="0">
                <a:solidFill>
                  <a:schemeClr val="tx2"/>
                </a:solidFill>
              </a:rPr>
              <a:t> as </a:t>
            </a:r>
            <a:r>
              <a:rPr lang="fr-BE" sz="1400" dirty="0" err="1">
                <a:solidFill>
                  <a:schemeClr val="tx2"/>
                </a:solidFill>
              </a:rPr>
              <a:t>energy</a:t>
            </a:r>
            <a:r>
              <a:rPr lang="fr-BE" sz="1400" dirty="0">
                <a:solidFill>
                  <a:schemeClr val="tx2"/>
                </a:solidFill>
              </a:rPr>
              <a:t> </a:t>
            </a:r>
            <a:r>
              <a:rPr lang="fr-BE" sz="1400" dirty="0" err="1">
                <a:solidFill>
                  <a:schemeClr val="tx2"/>
                </a:solidFill>
              </a:rPr>
              <a:t>recovery</a:t>
            </a:r>
            <a:endParaRPr lang="fr-BE" sz="1400" dirty="0">
              <a:solidFill>
                <a:schemeClr val="tx2"/>
              </a:solidFill>
            </a:endParaRPr>
          </a:p>
          <a:p>
            <a:endParaRPr lang="fr-BE" sz="1400" dirty="0">
              <a:solidFill>
                <a:schemeClr val="tx2"/>
              </a:solidFill>
            </a:endParaRPr>
          </a:p>
        </p:txBody>
      </p:sp>
    </p:spTree>
    <p:extLst>
      <p:ext uri="{BB962C8B-B14F-4D97-AF65-F5344CB8AC3E}">
        <p14:creationId xmlns:p14="http://schemas.microsoft.com/office/powerpoint/2010/main" val="3385544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llipse 16"/>
          <p:cNvSpPr/>
          <p:nvPr/>
        </p:nvSpPr>
        <p:spPr>
          <a:xfrm>
            <a:off x="541338" y="22226"/>
            <a:ext cx="982662" cy="9890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3" name="TextBox 12"/>
          <p:cNvSpPr txBox="1"/>
          <p:nvPr/>
        </p:nvSpPr>
        <p:spPr>
          <a:xfrm>
            <a:off x="1441926" y="291710"/>
            <a:ext cx="7148145" cy="461665"/>
          </a:xfrm>
          <a:prstGeom prst="rect">
            <a:avLst/>
          </a:prstGeom>
          <a:noFill/>
        </p:spPr>
        <p:txBody>
          <a:bodyPr wrap="square" rtlCol="0">
            <a:spAutoFit/>
          </a:bodyPr>
          <a:lstStyle/>
          <a:p>
            <a:pPr algn="ctr"/>
            <a:r>
              <a:rPr lang="fr-BE" sz="2400" dirty="0">
                <a:solidFill>
                  <a:schemeClr val="tx2"/>
                </a:solidFill>
              </a:rPr>
              <a:t>Evolution of EU ELT Arisings (</a:t>
            </a:r>
            <a:r>
              <a:rPr lang="fr-BE" sz="2400" dirty="0" err="1">
                <a:solidFill>
                  <a:schemeClr val="tx2"/>
                </a:solidFill>
              </a:rPr>
              <a:t>kt</a:t>
            </a:r>
            <a:r>
              <a:rPr lang="fr-BE" sz="2400" dirty="0">
                <a:solidFill>
                  <a:schemeClr val="tx2"/>
                </a:solidFill>
              </a:rPr>
              <a:t>)</a:t>
            </a:r>
          </a:p>
        </p:txBody>
      </p:sp>
      <p:sp>
        <p:nvSpPr>
          <p:cNvPr id="8" name="TextBox 7"/>
          <p:cNvSpPr txBox="1"/>
          <p:nvPr/>
        </p:nvSpPr>
        <p:spPr>
          <a:xfrm>
            <a:off x="8474313" y="411494"/>
            <a:ext cx="514960" cy="461665"/>
          </a:xfrm>
          <a:prstGeom prst="rect">
            <a:avLst/>
          </a:prstGeom>
          <a:noFill/>
        </p:spPr>
        <p:txBody>
          <a:bodyPr wrap="square" rtlCol="0">
            <a:spAutoFit/>
          </a:bodyPr>
          <a:lstStyle/>
          <a:p>
            <a:pPr algn="ctr"/>
            <a:fld id="{08B12DE3-DF77-485C-B7B1-E1664FFC68C7}" type="slidenum">
              <a:rPr lang="fr-BE" sz="2400" smtClean="0">
                <a:solidFill>
                  <a:schemeClr val="bg1"/>
                </a:solidFill>
              </a:rPr>
              <a:pPr algn="ctr"/>
              <a:t>9</a:t>
            </a:fld>
            <a:endParaRPr lang="fr-BE" sz="2400" dirty="0">
              <a:solidFill>
                <a:schemeClr val="bg1"/>
              </a:solidFill>
            </a:endParaRPr>
          </a:p>
        </p:txBody>
      </p:sp>
      <p:graphicFrame>
        <p:nvGraphicFramePr>
          <p:cNvPr id="7" name="Chart 6"/>
          <p:cNvGraphicFramePr>
            <a:graphicFrameLocks/>
          </p:cNvGraphicFramePr>
          <p:nvPr>
            <p:extLst>
              <p:ext uri="{D42A27DB-BD31-4B8C-83A1-F6EECF244321}">
                <p14:modId xmlns:p14="http://schemas.microsoft.com/office/powerpoint/2010/main" val="1270695062"/>
              </p:ext>
            </p:extLst>
          </p:nvPr>
        </p:nvGraphicFramePr>
        <p:xfrm>
          <a:off x="662946" y="1072768"/>
          <a:ext cx="8203235" cy="48092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2008000"/>
      </p:ext>
    </p:extLst>
  </p:cSld>
  <p:clrMapOvr>
    <a:masterClrMapping/>
  </p:clrMapOvr>
  <p:transition/>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1814</TotalTime>
  <Words>1176</Words>
  <Application>Microsoft Office PowerPoint</Application>
  <PresentationFormat>A4 Paper (210x297 mm)</PresentationFormat>
  <Paragraphs>180</Paragraphs>
  <Slides>23</Slides>
  <Notes>16</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23</vt:i4>
      </vt:variant>
    </vt:vector>
  </HeadingPairs>
  <TitlesOfParts>
    <vt:vector size="34" baseType="lpstr">
      <vt:lpstr>MS UI Gothic</vt:lpstr>
      <vt:lpstr>Arial</vt:lpstr>
      <vt:lpstr>Calibri</vt:lpstr>
      <vt:lpstr>Montserrat Light</vt:lpstr>
      <vt:lpstr>Montserrat Medium</vt:lpstr>
      <vt:lpstr>Montserrat-Regular</vt:lpstr>
      <vt:lpstr>Times New Roman</vt:lpstr>
      <vt:lpstr>ヒラギノ角ゴ Pro W3</vt:lpstr>
      <vt:lpstr>Thème Office</vt:lpstr>
      <vt:lpstr>Conception personnalisée</vt:lpstr>
      <vt:lpstr>1_Conception personnalisée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Green Pepper Agency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Studio1</dc:creator>
  <cp:lastModifiedBy>Ewan Scott</cp:lastModifiedBy>
  <cp:revision>192</cp:revision>
  <cp:lastPrinted>2018-05-07T16:57:35Z</cp:lastPrinted>
  <dcterms:created xsi:type="dcterms:W3CDTF">2016-10-25T11:58:38Z</dcterms:created>
  <dcterms:modified xsi:type="dcterms:W3CDTF">2018-05-24T15:04:31Z</dcterms:modified>
</cp:coreProperties>
</file>