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68" r:id="rId4"/>
    <p:sldId id="263" r:id="rId5"/>
    <p:sldId id="277" r:id="rId6"/>
    <p:sldId id="271" r:id="rId7"/>
    <p:sldId id="272" r:id="rId8"/>
    <p:sldId id="266" r:id="rId9"/>
    <p:sldId id="267" r:id="rId10"/>
    <p:sldId id="265" r:id="rId11"/>
    <p:sldId id="273" r:id="rId12"/>
    <p:sldId id="278" r:id="rId13"/>
    <p:sldId id="279" r:id="rId14"/>
    <p:sldId id="261" r:id="rId15"/>
    <p:sldId id="257" r:id="rId16"/>
    <p:sldId id="274" r:id="rId17"/>
    <p:sldId id="260" r:id="rId18"/>
  </p:sldIdLst>
  <p:sldSz cx="24382413" cy="13716000"/>
  <p:notesSz cx="7010400" cy="9296400"/>
  <p:defaultTextStyle>
    <a:defPPr>
      <a:defRPr lang="fr-FR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orgio Pallanza" initials="GPA" lastIdx="6" clrIdx="0">
    <p:extLst>
      <p:ext uri="{19B8F6BF-5375-455C-9EA6-DF929625EA0E}">
        <p15:presenceInfo xmlns:p15="http://schemas.microsoft.com/office/powerpoint/2012/main" userId="Giorgio Pallanz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85F"/>
    <a:srgbClr val="5BB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2" autoAdjust="0"/>
    <p:restoredTop sz="84514" autoAdjust="0"/>
  </p:normalViewPr>
  <p:slideViewPr>
    <p:cSldViewPr snapToGrid="0" snapToObjects="1">
      <p:cViewPr varScale="1">
        <p:scale>
          <a:sx n="35" d="100"/>
          <a:sy n="35" d="100"/>
        </p:scale>
        <p:origin x="130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A20E5386-D56A-8B41-AE55-A0B66B74F599}" type="datetimeFigureOut">
              <a:rPr lang="fr-FR" smtClean="0"/>
              <a:pPr/>
              <a:t>24/05/2018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148525A5-506A-EC42-B780-EBA39B1FA7F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915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Arial Regular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Arial Regular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Arial Regular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Arial Regular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Arial Regular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5600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7431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5054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73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0664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0157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9978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1808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0015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483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4475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386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70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9277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651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25A5-506A-EC42-B780-EBA39B1FA7F3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625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F840-F2F6-F946-AE53-CC6F06BAE691}" type="datetimeFigureOut">
              <a:rPr lang="fr-FR" smtClean="0"/>
              <a:t>24/05/2018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46FB-6DB9-2B43-8627-15C28CD546F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2545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F840-F2F6-F946-AE53-CC6F06BAE691}" type="datetimeFigureOut">
              <a:rPr lang="fr-FR" smtClean="0"/>
              <a:t>24/05/2018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46FB-6DB9-2B43-8627-15C28CD546F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367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F840-F2F6-F946-AE53-CC6F06BAE691}" type="datetimeFigureOut">
              <a:rPr lang="fr-FR" smtClean="0"/>
              <a:t>24/05/2018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46FB-6DB9-2B43-8627-15C28CD546F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28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F840-F2F6-F946-AE53-CC6F06BAE691}" type="datetimeFigureOut">
              <a:rPr lang="fr-FR" smtClean="0"/>
              <a:t>24/05/2018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46FB-6DB9-2B43-8627-15C28CD546F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847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F840-F2F6-F946-AE53-CC6F06BAE691}" type="datetimeFigureOut">
              <a:rPr lang="fr-FR" smtClean="0"/>
              <a:t>24/05/2018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46FB-6DB9-2B43-8627-15C28CD546F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310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F840-F2F6-F946-AE53-CC6F06BAE691}" type="datetimeFigureOut">
              <a:rPr lang="fr-FR" smtClean="0"/>
              <a:t>24/05/2018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46FB-6DB9-2B43-8627-15C28CD546F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9365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F840-F2F6-F946-AE53-CC6F06BAE691}" type="datetimeFigureOut">
              <a:rPr lang="fr-FR" smtClean="0"/>
              <a:t>24/05/2018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46FB-6DB9-2B43-8627-15C28CD546F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8160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F840-F2F6-F946-AE53-CC6F06BAE691}" type="datetimeFigureOut">
              <a:rPr lang="fr-FR" smtClean="0"/>
              <a:t>24/05/2018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46FB-6DB9-2B43-8627-15C28CD546F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4723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F840-F2F6-F946-AE53-CC6F06BAE691}" type="datetimeFigureOut">
              <a:rPr lang="fr-FR" smtClean="0"/>
              <a:t>24/05/2018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46FB-6DB9-2B43-8627-15C28CD546F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8315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F840-F2F6-F946-AE53-CC6F06BAE691}" type="datetimeFigureOut">
              <a:rPr lang="fr-FR" smtClean="0"/>
              <a:t>24/05/2018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46FB-6DB9-2B43-8627-15C28CD546F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941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fr-FR"/>
              <a:t>Cliquez sur l’icône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F840-F2F6-F946-AE53-CC6F06BAE691}" type="datetimeFigureOut">
              <a:rPr lang="fr-FR" smtClean="0"/>
              <a:t>24/05/2018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46FB-6DB9-2B43-8627-15C28CD546F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301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0F840-F2F6-F946-AE53-CC6F06BAE691}" type="datetimeFigureOut">
              <a:rPr lang="fr-FR" smtClean="0"/>
              <a:pPr/>
              <a:t>24/05/2018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F46FB-6DB9-2B43-8627-15C28CD546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512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5782DDEF-96DF-4741-BA35-4ED740FAB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271622" y="12801261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2FA2039-45E7-2545-A959-4EB3B2E87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84" y="1260421"/>
            <a:ext cx="5016500" cy="1651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A1BC8EA-6367-AE49-A0DB-A06AE0258448}"/>
              </a:ext>
            </a:extLst>
          </p:cNvPr>
          <p:cNvSpPr txBox="1"/>
          <p:nvPr/>
        </p:nvSpPr>
        <p:spPr>
          <a:xfrm>
            <a:off x="872784" y="4479362"/>
            <a:ext cx="7489371" cy="2718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6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TURNING TRASH </a:t>
            </a:r>
          </a:p>
          <a:p>
            <a:pPr>
              <a:lnSpc>
                <a:spcPct val="150000"/>
              </a:lnSpc>
            </a:pPr>
            <a:r>
              <a:rPr lang="fr-CH" sz="6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INTO CASH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4DF6B7C-FB24-054E-9857-07231FCC7BA2}"/>
              </a:ext>
            </a:extLst>
          </p:cNvPr>
          <p:cNvSpPr txBox="1"/>
          <p:nvPr/>
        </p:nvSpPr>
        <p:spPr>
          <a:xfrm>
            <a:off x="872784" y="7809761"/>
            <a:ext cx="860504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 THE APPROACH TO TYRE</a:t>
            </a:r>
          </a:p>
          <a:p>
            <a:r>
              <a:rPr lang="fr-CH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RECYCLING</a:t>
            </a:r>
          </a:p>
          <a:p>
            <a:endParaRPr lang="fr-CH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Sonia Megert, COO, Tyre Recycling Solutions SA</a:t>
            </a:r>
          </a:p>
        </p:txBody>
      </p:sp>
    </p:spTree>
    <p:extLst>
      <p:ext uri="{BB962C8B-B14F-4D97-AF65-F5344CB8AC3E}">
        <p14:creationId xmlns:p14="http://schemas.microsoft.com/office/powerpoint/2010/main" val="3118539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C806A07-6534-BE4D-BE66-B7F38237B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789" y="3317114"/>
            <a:ext cx="17199624" cy="1022582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8CB1512-0643-4E3C-AEA4-8FACF144C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0616" y="6983831"/>
            <a:ext cx="4471797" cy="34575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A2B54A-D430-0840-9317-6D1104864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1818" y="381565"/>
            <a:ext cx="3263900" cy="1143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F72265-1972-434A-BEAD-D39C104511E9}"/>
              </a:ext>
            </a:extLst>
          </p:cNvPr>
          <p:cNvSpPr txBox="1"/>
          <p:nvPr/>
        </p:nvSpPr>
        <p:spPr>
          <a:xfrm>
            <a:off x="1222307" y="2688115"/>
            <a:ext cx="95908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6000" b="1" dirty="0">
                <a:solidFill>
                  <a:srgbClr val="15385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PERFORMING MATERIALS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7C34B-A39A-A643-AC9B-CAB7E8FB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73117"/>
            <a:ext cx="835146" cy="730202"/>
          </a:xfrm>
        </p:spPr>
        <p:txBody>
          <a:bodyPr/>
          <a:lstStyle/>
          <a:p>
            <a:fld id="{F53F46FB-6DB9-2B43-8627-15C28CD546F6}" type="slidenum">
              <a:rPr lang="fr-FR" smtClean="0">
                <a:solidFill>
                  <a:schemeClr val="tx1"/>
                </a:solidFill>
              </a:rPr>
              <a:pPr/>
              <a:t>10</a:t>
            </a:fld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A28027-B6A9-BA4C-9EBD-9B59C8A2A3C0}"/>
              </a:ext>
            </a:extLst>
          </p:cNvPr>
          <p:cNvCxnSpPr/>
          <p:nvPr/>
        </p:nvCxnSpPr>
        <p:spPr>
          <a:xfrm>
            <a:off x="835145" y="473117"/>
            <a:ext cx="0" cy="730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728822" y="12898386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4814370-D093-5646-B0B4-294BA95DA404}"/>
              </a:ext>
            </a:extLst>
          </p:cNvPr>
          <p:cNvSpPr txBox="1"/>
          <p:nvPr/>
        </p:nvSpPr>
        <p:spPr>
          <a:xfrm>
            <a:off x="1200536" y="5704019"/>
            <a:ext cx="725403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materials can be manufactured across a wide range of industries – provided following criteria are met:</a:t>
            </a:r>
          </a:p>
          <a:p>
            <a:endParaRPr lang="en-US" dirty="0"/>
          </a:p>
          <a:p>
            <a:r>
              <a:rPr lang="en-US" dirty="0"/>
              <a:t>The “right” powder characteristics</a:t>
            </a:r>
          </a:p>
          <a:p>
            <a:endParaRPr lang="en-US" dirty="0"/>
          </a:p>
          <a:p>
            <a:r>
              <a:rPr lang="en-US" dirty="0"/>
              <a:t>An adapted production technology</a:t>
            </a:r>
          </a:p>
          <a:p>
            <a:endParaRPr lang="en-US" dirty="0"/>
          </a:p>
          <a:p>
            <a:r>
              <a:rPr lang="en-US" dirty="0"/>
              <a:t>Innovative compounding solutions</a:t>
            </a:r>
          </a:p>
          <a:p>
            <a:endParaRPr lang="en-US" dirty="0"/>
          </a:p>
          <a:p>
            <a:r>
              <a:rPr lang="en-US" dirty="0"/>
              <a:t>High standard quality control</a:t>
            </a:r>
          </a:p>
        </p:txBody>
      </p:sp>
    </p:spTree>
    <p:extLst>
      <p:ext uri="{BB962C8B-B14F-4D97-AF65-F5344CB8AC3E}">
        <p14:creationId xmlns:p14="http://schemas.microsoft.com/office/powerpoint/2010/main" val="1597869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7C34B-A39A-A643-AC9B-CAB7E8FB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73117"/>
            <a:ext cx="835146" cy="730202"/>
          </a:xfrm>
        </p:spPr>
        <p:txBody>
          <a:bodyPr/>
          <a:lstStyle/>
          <a:p>
            <a:fld id="{F53F46FB-6DB9-2B43-8627-15C28CD546F6}" type="slidenum">
              <a:rPr lang="fr-FR" smtClean="0">
                <a:solidFill>
                  <a:schemeClr val="tx1"/>
                </a:solidFill>
              </a:rPr>
              <a:pPr/>
              <a:t>11</a:t>
            </a:fld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A28027-B6A9-BA4C-9EBD-9B59C8A2A3C0}"/>
              </a:ext>
            </a:extLst>
          </p:cNvPr>
          <p:cNvCxnSpPr/>
          <p:nvPr/>
        </p:nvCxnSpPr>
        <p:spPr>
          <a:xfrm>
            <a:off x="835145" y="473117"/>
            <a:ext cx="0" cy="730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728822" y="12922483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656489-52F0-0247-9C34-B93C86213FED}"/>
              </a:ext>
            </a:extLst>
          </p:cNvPr>
          <p:cNvSpPr txBox="1"/>
          <p:nvPr/>
        </p:nvSpPr>
        <p:spPr>
          <a:xfrm>
            <a:off x="1222307" y="1451808"/>
            <a:ext cx="9590836" cy="410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6000" b="1" dirty="0">
                <a:solidFill>
                  <a:srgbClr val="15385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CIRCULAR ECONOMY MARKETING CHALLENGE N°1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D15F63B-0598-7A4E-8D4E-D500BC21097C}"/>
              </a:ext>
            </a:extLst>
          </p:cNvPr>
          <p:cNvSpPr txBox="1"/>
          <p:nvPr/>
        </p:nvSpPr>
        <p:spPr>
          <a:xfrm>
            <a:off x="930468" y="7503755"/>
            <a:ext cx="7254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to grab the product manufacturers attention?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AB93D2-BD79-46B3-886A-FF9BB2DC8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271" y="1172693"/>
            <a:ext cx="7373112" cy="68263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4BC944-0342-422B-AEC4-A3BABE346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503" y="7999070"/>
            <a:ext cx="9967913" cy="532352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C786E7E-7F71-47F1-A31F-25B5166DF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1818" y="381565"/>
            <a:ext cx="3263900" cy="1143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0C8C638-BE4B-4828-90DF-CDEE9867CB2A}"/>
              </a:ext>
            </a:extLst>
          </p:cNvPr>
          <p:cNvSpPr/>
          <p:nvPr/>
        </p:nvSpPr>
        <p:spPr>
          <a:xfrm>
            <a:off x="13324114" y="4288971"/>
            <a:ext cx="6945086" cy="1146845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B07DD47-CEE7-4E2D-9C30-EFFDFB09F954}"/>
              </a:ext>
            </a:extLst>
          </p:cNvPr>
          <p:cNvSpPr/>
          <p:nvPr/>
        </p:nvSpPr>
        <p:spPr>
          <a:xfrm>
            <a:off x="7750627" y="10562325"/>
            <a:ext cx="11125201" cy="2877396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0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7C34B-A39A-A643-AC9B-CAB7E8FB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73117"/>
            <a:ext cx="835146" cy="730202"/>
          </a:xfrm>
        </p:spPr>
        <p:txBody>
          <a:bodyPr/>
          <a:lstStyle/>
          <a:p>
            <a:fld id="{F53F46FB-6DB9-2B43-8627-15C28CD546F6}" type="slidenum">
              <a:rPr lang="fr-FR" smtClean="0">
                <a:solidFill>
                  <a:schemeClr val="tx1"/>
                </a:solidFill>
              </a:rPr>
              <a:pPr/>
              <a:t>12</a:t>
            </a:fld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A28027-B6A9-BA4C-9EBD-9B59C8A2A3C0}"/>
              </a:ext>
            </a:extLst>
          </p:cNvPr>
          <p:cNvCxnSpPr/>
          <p:nvPr/>
        </p:nvCxnSpPr>
        <p:spPr>
          <a:xfrm>
            <a:off x="835145" y="473117"/>
            <a:ext cx="0" cy="730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728822" y="12922483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656489-52F0-0247-9C34-B93C86213FED}"/>
              </a:ext>
            </a:extLst>
          </p:cNvPr>
          <p:cNvSpPr txBox="1"/>
          <p:nvPr/>
        </p:nvSpPr>
        <p:spPr>
          <a:xfrm>
            <a:off x="1222307" y="1451808"/>
            <a:ext cx="9590836" cy="410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6000" b="1" dirty="0">
                <a:solidFill>
                  <a:srgbClr val="15385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CIRCULAR ECONOMY MARKETING CHALLENGE N°2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D15F63B-0598-7A4E-8D4E-D500BC21097C}"/>
              </a:ext>
            </a:extLst>
          </p:cNvPr>
          <p:cNvSpPr txBox="1"/>
          <p:nvPr/>
        </p:nvSpPr>
        <p:spPr>
          <a:xfrm>
            <a:off x="930468" y="7503755"/>
            <a:ext cx="7254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Improve success rate and  qualification time</a:t>
            </a:r>
          </a:p>
          <a:p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C1BCC36-653C-4F30-9815-223DA65A0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1818" y="381565"/>
            <a:ext cx="3263900" cy="1143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074FE0C5-05B7-4ABB-8FB0-9A59C3213F60}"/>
              </a:ext>
            </a:extLst>
          </p:cNvPr>
          <p:cNvSpPr/>
          <p:nvPr/>
        </p:nvSpPr>
        <p:spPr>
          <a:xfrm>
            <a:off x="12257313" y="5399316"/>
            <a:ext cx="5072711" cy="524691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1120349-C917-4762-B07E-20ED6000D461}"/>
              </a:ext>
            </a:extLst>
          </p:cNvPr>
          <p:cNvSpPr>
            <a:spLocks noChangeAspect="1"/>
          </p:cNvSpPr>
          <p:nvPr/>
        </p:nvSpPr>
        <p:spPr>
          <a:xfrm>
            <a:off x="22125041" y="8022773"/>
            <a:ext cx="837453" cy="86621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1CA06AD4-FFD6-442A-8154-1737CDF19916}"/>
              </a:ext>
            </a:extLst>
          </p:cNvPr>
          <p:cNvCxnSpPr>
            <a:stCxn id="5" idx="6"/>
          </p:cNvCxnSpPr>
          <p:nvPr/>
        </p:nvCxnSpPr>
        <p:spPr>
          <a:xfrm>
            <a:off x="17330024" y="8022773"/>
            <a:ext cx="4789747" cy="433106"/>
          </a:xfrm>
          <a:prstGeom prst="bentConnector3">
            <a:avLst/>
          </a:prstGeom>
          <a:ln w="1111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D0F42E0C-EB7E-416B-908C-4C4C0E98D804}"/>
              </a:ext>
            </a:extLst>
          </p:cNvPr>
          <p:cNvSpPr txBox="1"/>
          <p:nvPr/>
        </p:nvSpPr>
        <p:spPr>
          <a:xfrm>
            <a:off x="15940802" y="11562126"/>
            <a:ext cx="483741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323 Deals initiated – 3 wins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1% Deal Conversion rate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043E91F-B024-455E-A97E-7D56D46898EA}"/>
              </a:ext>
            </a:extLst>
          </p:cNvPr>
          <p:cNvSpPr txBox="1"/>
          <p:nvPr/>
        </p:nvSpPr>
        <p:spPr>
          <a:xfrm>
            <a:off x="18051586" y="8470376"/>
            <a:ext cx="3351248" cy="837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b="1" dirty="0">
                <a:solidFill>
                  <a:srgbClr val="15385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18 MONTHS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77134C-5C0C-40DC-9B03-0491CB841A23}"/>
              </a:ext>
            </a:extLst>
          </p:cNvPr>
          <p:cNvSpPr txBox="1"/>
          <p:nvPr/>
        </p:nvSpPr>
        <p:spPr>
          <a:xfrm>
            <a:off x="13931894" y="7440216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 Black" panose="020B0604020202020204" pitchFamily="34" charset="0"/>
              </a:rPr>
              <a:t>323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268FA74-6E41-4973-A28C-C39C0C6080B6}"/>
              </a:ext>
            </a:extLst>
          </p:cNvPr>
          <p:cNvSpPr txBox="1"/>
          <p:nvPr/>
        </p:nvSpPr>
        <p:spPr>
          <a:xfrm>
            <a:off x="22257762" y="8065468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 Black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38828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7C34B-A39A-A643-AC9B-CAB7E8FB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73117"/>
            <a:ext cx="835146" cy="730202"/>
          </a:xfrm>
        </p:spPr>
        <p:txBody>
          <a:bodyPr/>
          <a:lstStyle/>
          <a:p>
            <a:fld id="{F53F46FB-6DB9-2B43-8627-15C28CD546F6}" type="slidenum">
              <a:rPr lang="fr-FR" smtClean="0">
                <a:solidFill>
                  <a:schemeClr val="tx1"/>
                </a:solidFill>
              </a:rPr>
              <a:pPr/>
              <a:t>13</a:t>
            </a:fld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A28027-B6A9-BA4C-9EBD-9B59C8A2A3C0}"/>
              </a:ext>
            </a:extLst>
          </p:cNvPr>
          <p:cNvCxnSpPr/>
          <p:nvPr/>
        </p:nvCxnSpPr>
        <p:spPr>
          <a:xfrm>
            <a:off x="835145" y="473117"/>
            <a:ext cx="0" cy="730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728822" y="12922483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C1BCC36-653C-4F30-9815-223DA65A0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1818" y="381565"/>
            <a:ext cx="3263900" cy="1143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0954746-1566-466B-857E-6E2B44A53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449" y="953065"/>
            <a:ext cx="18380869" cy="116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79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7C34B-A39A-A643-AC9B-CAB7E8FB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73117"/>
            <a:ext cx="835146" cy="730202"/>
          </a:xfrm>
        </p:spPr>
        <p:txBody>
          <a:bodyPr/>
          <a:lstStyle/>
          <a:p>
            <a:fld id="{F53F46FB-6DB9-2B43-8627-15C28CD546F6}" type="slidenum">
              <a:rPr lang="fr-FR" smtClean="0">
                <a:solidFill>
                  <a:schemeClr val="tx1"/>
                </a:solidFill>
              </a:rPr>
              <a:pPr/>
              <a:t>14</a:t>
            </a:fld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A28027-B6A9-BA4C-9EBD-9B59C8A2A3C0}"/>
              </a:ext>
            </a:extLst>
          </p:cNvPr>
          <p:cNvCxnSpPr/>
          <p:nvPr/>
        </p:nvCxnSpPr>
        <p:spPr>
          <a:xfrm>
            <a:off x="835145" y="473117"/>
            <a:ext cx="0" cy="730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728822" y="13014865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85BC66-4560-4447-8FC9-DA5BEBC84263}"/>
              </a:ext>
            </a:extLst>
          </p:cNvPr>
          <p:cNvSpPr txBox="1"/>
          <p:nvPr/>
        </p:nvSpPr>
        <p:spPr>
          <a:xfrm>
            <a:off x="1222307" y="5770520"/>
            <a:ext cx="11913830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A soft 2-components PU </a:t>
            </a:r>
            <a:r>
              <a:rPr lang="fr-CH" dirty="0" err="1"/>
              <a:t>adhesive</a:t>
            </a:r>
            <a:r>
              <a:rPr lang="fr-CH" dirty="0"/>
              <a:t>:</a:t>
            </a:r>
          </a:p>
          <a:p>
            <a:endParaRPr lang="fr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H" dirty="0" err="1"/>
              <a:t>Containing</a:t>
            </a:r>
            <a:r>
              <a:rPr lang="fr-CH" dirty="0"/>
              <a:t> 30% </a:t>
            </a:r>
            <a:r>
              <a:rPr lang="fr-CH" dirty="0" err="1"/>
              <a:t>rubber</a:t>
            </a:r>
            <a:r>
              <a:rPr lang="fr-CH" dirty="0"/>
              <a:t> </a:t>
            </a:r>
            <a:r>
              <a:rPr lang="fr-CH" dirty="0" err="1"/>
              <a:t>powder</a:t>
            </a:r>
            <a:endParaRPr lang="fr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H" dirty="0" err="1"/>
              <a:t>Demonstrate</a:t>
            </a:r>
            <a:r>
              <a:rPr lang="fr-CH" dirty="0"/>
              <a:t> </a:t>
            </a:r>
            <a:r>
              <a:rPr lang="fr-CH" dirty="0" err="1"/>
              <a:t>capabilities</a:t>
            </a:r>
            <a:r>
              <a:rPr lang="fr-CH" dirty="0"/>
              <a:t> to </a:t>
            </a:r>
            <a:r>
              <a:rPr lang="fr-CH" dirty="0" err="1"/>
              <a:t>integrate</a:t>
            </a:r>
            <a:r>
              <a:rPr lang="fr-CH" dirty="0"/>
              <a:t> </a:t>
            </a:r>
            <a:r>
              <a:rPr lang="fr-CH" dirty="0" err="1"/>
              <a:t>recycled</a:t>
            </a:r>
            <a:r>
              <a:rPr lang="fr-CH" dirty="0"/>
              <a:t>, post-consumer </a:t>
            </a:r>
            <a:r>
              <a:rPr lang="fr-CH" dirty="0" err="1"/>
              <a:t>constituents</a:t>
            </a:r>
            <a:r>
              <a:rPr lang="fr-CH" dirty="0"/>
              <a:t> in high-end </a:t>
            </a:r>
            <a:r>
              <a:rPr lang="fr-CH" dirty="0" err="1"/>
              <a:t>polyurethane</a:t>
            </a:r>
            <a:r>
              <a:rPr lang="fr-CH" dirty="0"/>
              <a:t> </a:t>
            </a:r>
            <a:r>
              <a:rPr lang="fr-CH" dirty="0" err="1"/>
              <a:t>systems</a:t>
            </a:r>
            <a:endParaRPr lang="fr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H" dirty="0" err="1"/>
              <a:t>Impart</a:t>
            </a:r>
            <a:r>
              <a:rPr lang="fr-CH" dirty="0"/>
              <a:t> </a:t>
            </a:r>
            <a:r>
              <a:rPr lang="fr-CH" dirty="0" err="1"/>
              <a:t>sound</a:t>
            </a:r>
            <a:r>
              <a:rPr lang="fr-CH" dirty="0"/>
              <a:t> </a:t>
            </a:r>
            <a:r>
              <a:rPr lang="fr-CH" dirty="0" err="1"/>
              <a:t>absorbing</a:t>
            </a:r>
            <a:r>
              <a:rPr lang="fr-CH" dirty="0"/>
              <a:t> </a:t>
            </a:r>
            <a:r>
              <a:rPr lang="fr-CH" dirty="0" err="1"/>
              <a:t>properties</a:t>
            </a:r>
            <a:r>
              <a:rPr lang="fr-CH" dirty="0"/>
              <a:t> to parquet </a:t>
            </a:r>
            <a:r>
              <a:rPr lang="fr-CH" dirty="0" err="1"/>
              <a:t>flooring</a:t>
            </a:r>
            <a:endParaRPr lang="fr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H" dirty="0"/>
              <a:t>Formulation </a:t>
            </a:r>
            <a:r>
              <a:rPr lang="fr-CH" dirty="0" err="1"/>
              <a:t>designed</a:t>
            </a:r>
            <a:r>
              <a:rPr lang="fr-CH" dirty="0"/>
              <a:t> for parquet </a:t>
            </a:r>
            <a:r>
              <a:rPr lang="fr-CH" dirty="0" err="1"/>
              <a:t>prefabrication</a:t>
            </a:r>
            <a:r>
              <a:rPr lang="fr-CH" dirty="0"/>
              <a:t> in </a:t>
            </a:r>
            <a:r>
              <a:rPr lang="fr-CH" dirty="0" err="1"/>
              <a:t>factory</a:t>
            </a:r>
            <a:endParaRPr lang="fr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H" dirty="0"/>
              <a:t>Can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adapted</a:t>
            </a:r>
            <a:r>
              <a:rPr lang="fr-CH" dirty="0"/>
              <a:t> to </a:t>
            </a:r>
            <a:r>
              <a:rPr lang="fr-CH" dirty="0" err="1"/>
              <a:t>be</a:t>
            </a:r>
            <a:r>
              <a:rPr lang="fr-CH" dirty="0"/>
              <a:t> laid on site on </a:t>
            </a:r>
            <a:r>
              <a:rPr lang="fr-CH" dirty="0" err="1"/>
              <a:t>other</a:t>
            </a:r>
            <a:r>
              <a:rPr lang="fr-CH" dirty="0"/>
              <a:t> surfaces (e.g. </a:t>
            </a:r>
            <a:r>
              <a:rPr lang="fr-CH" dirty="0" err="1"/>
              <a:t>concrete</a:t>
            </a:r>
            <a:r>
              <a:rPr lang="fr-CH" dirty="0">
                <a:solidFill>
                  <a:srgbClr val="15385F"/>
                </a:solidFill>
              </a:rPr>
              <a:t>)</a:t>
            </a:r>
          </a:p>
          <a:p>
            <a:endParaRPr lang="fr-CH" sz="2500" dirty="0">
              <a:solidFill>
                <a:srgbClr val="15385F"/>
              </a:solidFill>
            </a:endParaRPr>
          </a:p>
          <a:p>
            <a:endParaRPr lang="fr-CH" sz="2500" b="1" dirty="0">
              <a:solidFill>
                <a:srgbClr val="15385F"/>
              </a:solidFill>
            </a:endParaRPr>
          </a:p>
          <a:p>
            <a:endParaRPr lang="fr-CH" sz="2500" dirty="0" err="1">
              <a:solidFill>
                <a:srgbClr val="15385F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656489-52F0-0247-9C34-B93C86213FED}"/>
              </a:ext>
            </a:extLst>
          </p:cNvPr>
          <p:cNvSpPr txBox="1"/>
          <p:nvPr/>
        </p:nvSpPr>
        <p:spPr>
          <a:xfrm>
            <a:off x="1222307" y="3227043"/>
            <a:ext cx="95908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6000" b="1" dirty="0">
                <a:solidFill>
                  <a:srgbClr val="15385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PARQUET FLOORING </a:t>
            </a:r>
          </a:p>
          <a:p>
            <a:r>
              <a:rPr lang="fr-CH" sz="6000" b="1" dirty="0">
                <a:solidFill>
                  <a:srgbClr val="15385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ADHESIVE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3E41C7A-76C9-AB4B-B394-3E6A32404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1818" y="381565"/>
            <a:ext cx="3263900" cy="1143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4DED689-12B9-284B-8816-2D289BF15BAF}"/>
              </a:ext>
            </a:extLst>
          </p:cNvPr>
          <p:cNvSpPr txBox="1"/>
          <p:nvPr/>
        </p:nvSpPr>
        <p:spPr>
          <a:xfrm>
            <a:off x="1222307" y="2419307"/>
            <a:ext cx="95908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800" dirty="0">
                <a:solidFill>
                  <a:srgbClr val="1538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0803" y="2938679"/>
            <a:ext cx="7565792" cy="604174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AE19A79-2759-413C-BBE0-8603CA639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9581" y="9264340"/>
            <a:ext cx="5027492" cy="110629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785BC66-4560-4447-8FC9-DA5BEBC84263}"/>
              </a:ext>
            </a:extLst>
          </p:cNvPr>
          <p:cNvSpPr txBox="1"/>
          <p:nvPr/>
        </p:nvSpPr>
        <p:spPr>
          <a:xfrm>
            <a:off x="14581468" y="11524548"/>
            <a:ext cx="459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15385F"/>
                </a:solidFill>
              </a:rPr>
              <a:t>Adhesive</a:t>
            </a:r>
            <a:r>
              <a:rPr lang="fr-CH" dirty="0">
                <a:solidFill>
                  <a:srgbClr val="15385F"/>
                </a:solidFill>
              </a:rPr>
              <a:t> layer</a:t>
            </a:r>
          </a:p>
        </p:txBody>
      </p:sp>
      <p:cxnSp>
        <p:nvCxnSpPr>
          <p:cNvPr id="7" name="Connecteur droit 6"/>
          <p:cNvCxnSpPr/>
          <p:nvPr/>
        </p:nvCxnSpPr>
        <p:spPr>
          <a:xfrm flipH="1" flipV="1">
            <a:off x="13582185" y="11777226"/>
            <a:ext cx="890560" cy="2110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3582185" y="9790770"/>
            <a:ext cx="0" cy="1970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 flipV="1">
            <a:off x="13582185" y="9806536"/>
            <a:ext cx="1127396" cy="2671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29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39D5768-5028-DB45-8EA1-C8DA2DAD3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7C34B-A39A-A643-AC9B-CAB7E8FB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73117"/>
            <a:ext cx="835146" cy="730202"/>
          </a:xfrm>
        </p:spPr>
        <p:txBody>
          <a:bodyPr/>
          <a:lstStyle/>
          <a:p>
            <a:fld id="{F53F46FB-6DB9-2B43-8627-15C28CD546F6}" type="slidenum">
              <a:rPr lang="fr-FR" smtClean="0">
                <a:solidFill>
                  <a:schemeClr val="tx1"/>
                </a:solidFill>
              </a:rPr>
              <a:pPr/>
              <a:t>15</a:t>
            </a:fld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A28027-B6A9-BA4C-9EBD-9B59C8A2A3C0}"/>
              </a:ext>
            </a:extLst>
          </p:cNvPr>
          <p:cNvCxnSpPr/>
          <p:nvPr/>
        </p:nvCxnSpPr>
        <p:spPr>
          <a:xfrm>
            <a:off x="835145" y="473117"/>
            <a:ext cx="0" cy="730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728822" y="12875526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85BC66-4560-4447-8FC9-DA5BEBC84263}"/>
              </a:ext>
            </a:extLst>
          </p:cNvPr>
          <p:cNvSpPr txBox="1"/>
          <p:nvPr/>
        </p:nvSpPr>
        <p:spPr>
          <a:xfrm>
            <a:off x="1222307" y="7071265"/>
            <a:ext cx="98987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Drive the </a:t>
            </a:r>
            <a:r>
              <a:rPr lang="en-US" sz="3200" dirty="0" err="1"/>
              <a:t>tyre</a:t>
            </a:r>
            <a:r>
              <a:rPr lang="en-US" sz="3200" dirty="0"/>
              <a:t> recycling value chain, in partnership with public and private stakeholders,  towards a profitable and sustainable circular economy.  </a:t>
            </a:r>
          </a:p>
          <a:p>
            <a:endParaRPr lang="en-US" sz="32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3CBFEF9-4E2C-6844-BF48-9F5112C386FD}"/>
              </a:ext>
            </a:extLst>
          </p:cNvPr>
          <p:cNvSpPr txBox="1"/>
          <p:nvPr/>
        </p:nvSpPr>
        <p:spPr>
          <a:xfrm>
            <a:off x="1222307" y="2399292"/>
            <a:ext cx="9590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6000" b="1" dirty="0">
                <a:solidFill>
                  <a:srgbClr val="15385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PARTNERSHIP WITH PUBLIC AND PRIVATE STAKEHOLDERS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915EE82-B471-D947-BD77-DD37E3B7BD4B}"/>
              </a:ext>
            </a:extLst>
          </p:cNvPr>
          <p:cNvSpPr txBox="1"/>
          <p:nvPr/>
        </p:nvSpPr>
        <p:spPr>
          <a:xfrm>
            <a:off x="20337622" y="3186730"/>
            <a:ext cx="465089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300" b="1" dirty="0">
                <a:latin typeface="Arial" panose="020B0604020202020204" pitchFamily="34" charset="0"/>
                <a:cs typeface="Arial" panose="020B0604020202020204" pitchFamily="34" charset="0"/>
              </a:rPr>
              <a:t>GOVERNMENTS</a:t>
            </a:r>
            <a:endParaRPr lang="fr-CH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7E05545-49A9-B14E-B761-65A27C62FC70}"/>
              </a:ext>
            </a:extLst>
          </p:cNvPr>
          <p:cNvSpPr txBox="1"/>
          <p:nvPr/>
        </p:nvSpPr>
        <p:spPr>
          <a:xfrm>
            <a:off x="13399793" y="3186730"/>
            <a:ext cx="465089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300" b="1" dirty="0">
                <a:latin typeface="Arial" panose="020B0604020202020204" pitchFamily="34" charset="0"/>
                <a:cs typeface="Arial" panose="020B0604020202020204" pitchFamily="34" charset="0"/>
              </a:rPr>
              <a:t>GOODS MANUFACTURERS</a:t>
            </a:r>
            <a:endParaRPr lang="fr-CH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1F599E-3ADD-B64F-9CC3-245FAAD9CAA3}"/>
              </a:ext>
            </a:extLst>
          </p:cNvPr>
          <p:cNvSpPr txBox="1"/>
          <p:nvPr/>
        </p:nvSpPr>
        <p:spPr>
          <a:xfrm>
            <a:off x="20337622" y="12446844"/>
            <a:ext cx="465089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300" b="1" dirty="0">
                <a:latin typeface="Arial" panose="020B0604020202020204" pitchFamily="34" charset="0"/>
                <a:cs typeface="Arial" panose="020B0604020202020204" pitchFamily="34" charset="0"/>
              </a:rPr>
              <a:t>TYRE RECYCLERS</a:t>
            </a:r>
            <a:endParaRPr lang="fr-CH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11BA99A-C30B-A040-908D-0774034D1DFE}"/>
              </a:ext>
            </a:extLst>
          </p:cNvPr>
          <p:cNvSpPr txBox="1"/>
          <p:nvPr/>
        </p:nvSpPr>
        <p:spPr>
          <a:xfrm>
            <a:off x="12302513" y="12446844"/>
            <a:ext cx="46508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300" b="1" dirty="0">
                <a:latin typeface="Arial" panose="020B0604020202020204" pitchFamily="34" charset="0"/>
                <a:cs typeface="Arial" panose="020B0604020202020204" pitchFamily="34" charset="0"/>
              </a:rPr>
              <a:t>RAW MATERIAL PRODUCERS &amp; COMPOUNDERS</a:t>
            </a:r>
            <a:endParaRPr lang="fr-CH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B68A51F-58DA-7C4D-A812-FA32977FB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1818" y="381565"/>
            <a:ext cx="3263900" cy="1143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B2F114-69B5-4297-BDCA-8AA6FF4BEE70}"/>
              </a:ext>
            </a:extLst>
          </p:cNvPr>
          <p:cNvSpPr/>
          <p:nvPr/>
        </p:nvSpPr>
        <p:spPr>
          <a:xfrm>
            <a:off x="16463863" y="7144158"/>
            <a:ext cx="3831771" cy="1894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16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7C34B-A39A-A643-AC9B-CAB7E8FB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73117"/>
            <a:ext cx="835146" cy="730202"/>
          </a:xfrm>
        </p:spPr>
        <p:txBody>
          <a:bodyPr/>
          <a:lstStyle/>
          <a:p>
            <a:fld id="{F53F46FB-6DB9-2B43-8627-15C28CD546F6}" type="slidenum">
              <a:rPr lang="fr-FR" smtClean="0">
                <a:solidFill>
                  <a:schemeClr val="tx1"/>
                </a:solidFill>
              </a:rPr>
              <a:pPr/>
              <a:t>16</a:t>
            </a:fld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A28027-B6A9-BA4C-9EBD-9B59C8A2A3C0}"/>
              </a:ext>
            </a:extLst>
          </p:cNvPr>
          <p:cNvCxnSpPr/>
          <p:nvPr/>
        </p:nvCxnSpPr>
        <p:spPr>
          <a:xfrm>
            <a:off x="835145" y="473117"/>
            <a:ext cx="0" cy="730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728822" y="12922483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656489-52F0-0247-9C34-B93C86213FED}"/>
              </a:ext>
            </a:extLst>
          </p:cNvPr>
          <p:cNvSpPr txBox="1"/>
          <p:nvPr/>
        </p:nvSpPr>
        <p:spPr>
          <a:xfrm>
            <a:off x="1222307" y="1451808"/>
            <a:ext cx="13974150" cy="2718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6000" b="1" dirty="0">
                <a:solidFill>
                  <a:srgbClr val="15385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DEVELOPING DOWNSTREAM INDUSTRY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D15F63B-0598-7A4E-8D4E-D500BC21097C}"/>
              </a:ext>
            </a:extLst>
          </p:cNvPr>
          <p:cNvSpPr txBox="1"/>
          <p:nvPr/>
        </p:nvSpPr>
        <p:spPr>
          <a:xfrm>
            <a:off x="1570648" y="5864552"/>
            <a:ext cx="72540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Localization strategies in selected regions (e.g. Middle-East, Africa, Latin America)</a:t>
            </a:r>
          </a:p>
          <a:p>
            <a:endParaRPr lang="en-US" sz="3200" dirty="0"/>
          </a:p>
          <a:p>
            <a:r>
              <a:rPr lang="en-US" sz="3200" dirty="0"/>
              <a:t>Other market opportunities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China ban on imports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India carbon black shortage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EU Circular Package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…</a:t>
            </a:r>
          </a:p>
          <a:p>
            <a:endParaRPr lang="en-US" sz="3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418D99-B7F1-43C2-B1F2-CEDD34998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271" y="4183503"/>
            <a:ext cx="8070247" cy="78864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F4C01E2-0D0F-417E-9AF3-03EAB4162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1818" y="381565"/>
            <a:ext cx="32639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3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1465184-46D2-D246-A90C-877DC3720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2" cy="1371510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7C34B-A39A-A643-AC9B-CAB7E8FB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73117"/>
            <a:ext cx="835146" cy="730202"/>
          </a:xfrm>
        </p:spPr>
        <p:txBody>
          <a:bodyPr/>
          <a:lstStyle/>
          <a:p>
            <a:fld id="{F53F46FB-6DB9-2B43-8627-15C28CD546F6}" type="slidenum">
              <a:rPr lang="fr-FR" smtClean="0">
                <a:solidFill>
                  <a:schemeClr val="bg1"/>
                </a:solidFill>
              </a:rPr>
              <a:pPr/>
              <a:t>17</a:t>
            </a:fld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A28027-B6A9-BA4C-9EBD-9B59C8A2A3C0}"/>
              </a:ext>
            </a:extLst>
          </p:cNvPr>
          <p:cNvCxnSpPr/>
          <p:nvPr/>
        </p:nvCxnSpPr>
        <p:spPr>
          <a:xfrm>
            <a:off x="835145" y="473117"/>
            <a:ext cx="0" cy="7302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728822" y="12738366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B5D924-8D4D-4542-8948-A4333E0AA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355" y="6663872"/>
            <a:ext cx="4762500" cy="2565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3FA2C1-CC7C-DE45-BD2B-9126D8F38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5098" y="6663872"/>
            <a:ext cx="4762500" cy="25654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1AF5179-ED6A-104A-88A6-32E4C6F1E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11818" y="381565"/>
            <a:ext cx="32639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62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DDB97A6-FE65-2547-A44C-988A5FDD5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390892" y="12801261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A1BC8EA-6367-AE49-A0DB-A06AE0258448}"/>
              </a:ext>
            </a:extLst>
          </p:cNvPr>
          <p:cNvSpPr txBox="1"/>
          <p:nvPr/>
        </p:nvSpPr>
        <p:spPr>
          <a:xfrm>
            <a:off x="3381034" y="6024503"/>
            <a:ext cx="7489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6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PEOPLE SEE</a:t>
            </a:r>
          </a:p>
          <a:p>
            <a:r>
              <a:rPr lang="fr-CH" sz="6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WASTE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8A8B7E3-645B-5B4E-98BC-3D202DA56889}"/>
              </a:ext>
            </a:extLst>
          </p:cNvPr>
          <p:cNvSpPr txBox="1"/>
          <p:nvPr/>
        </p:nvSpPr>
        <p:spPr>
          <a:xfrm>
            <a:off x="14762956" y="6024503"/>
            <a:ext cx="7489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6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 SEE</a:t>
            </a:r>
          </a:p>
          <a:p>
            <a:r>
              <a:rPr lang="fr-CH" sz="6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OPPORTUNITY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03A53A3-5D12-42D4-8AAF-301D09071715}"/>
              </a:ext>
            </a:extLst>
          </p:cNvPr>
          <p:cNvSpPr txBox="1"/>
          <p:nvPr/>
        </p:nvSpPr>
        <p:spPr>
          <a:xfrm>
            <a:off x="16447678" y="8098799"/>
            <a:ext cx="7489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Ø"/>
            </a:pPr>
            <a:r>
              <a:rPr lang="fr-CH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Conversion </a:t>
            </a:r>
            <a:r>
              <a:rPr lang="fr-CH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into</a:t>
            </a:r>
            <a:r>
              <a:rPr lang="fr-CH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value-</a:t>
            </a:r>
            <a:r>
              <a:rPr lang="fr-CH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added</a:t>
            </a:r>
            <a:r>
              <a:rPr lang="fr-CH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fr-CH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products</a:t>
            </a:r>
            <a:endParaRPr lang="fr-CH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Development of regional downstream industry 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endParaRPr lang="fr-CH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F22E35B-8232-4846-BFC1-581B706DDF89}"/>
              </a:ext>
            </a:extLst>
          </p:cNvPr>
          <p:cNvSpPr txBox="1"/>
          <p:nvPr/>
        </p:nvSpPr>
        <p:spPr>
          <a:xfrm>
            <a:off x="4479154" y="8128316"/>
            <a:ext cx="7489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Ø"/>
            </a:pPr>
            <a:r>
              <a:rPr lang="fr-CH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Material</a:t>
            </a:r>
            <a:r>
              <a:rPr lang="fr-CH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fr-CH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recovery</a:t>
            </a:r>
            <a:r>
              <a:rPr lang="fr-CH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fr-CH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less</a:t>
            </a:r>
            <a:r>
              <a:rPr lang="fr-CH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fr-CH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</a:t>
            </a:r>
            <a:r>
              <a:rPr lang="fr-CH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50% of ELT </a:t>
            </a:r>
            <a:r>
              <a:rPr lang="fr-CH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recovery</a:t>
            </a:r>
            <a:endParaRPr lang="fr-CH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50% of material recovery route under threat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endParaRPr lang="fr-CH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11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271622" y="12801261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2FA2039-45E7-2545-A959-4EB3B2E87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84" y="1260421"/>
            <a:ext cx="5016500" cy="1651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71B1DE6-570B-4045-B52C-09B75DF6D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1" y="-10"/>
            <a:ext cx="24224171" cy="136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3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7C34B-A39A-A643-AC9B-CAB7E8FB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73117"/>
            <a:ext cx="835146" cy="730202"/>
          </a:xfrm>
        </p:spPr>
        <p:txBody>
          <a:bodyPr/>
          <a:lstStyle/>
          <a:p>
            <a:fld id="{F53F46FB-6DB9-2B43-8627-15C28CD546F6}" type="slidenum">
              <a:rPr lang="fr-FR" smtClean="0">
                <a:solidFill>
                  <a:schemeClr val="tx1"/>
                </a:solidFill>
              </a:rPr>
              <a:pPr/>
              <a:t>4</a:t>
            </a:fld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A28027-B6A9-BA4C-9EBD-9B59C8A2A3C0}"/>
              </a:ext>
            </a:extLst>
          </p:cNvPr>
          <p:cNvCxnSpPr/>
          <p:nvPr/>
        </p:nvCxnSpPr>
        <p:spPr>
          <a:xfrm>
            <a:off x="835145" y="473117"/>
            <a:ext cx="0" cy="730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728822" y="12922483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D15F63B-0598-7A4E-8D4E-D500BC21097C}"/>
              </a:ext>
            </a:extLst>
          </p:cNvPr>
          <p:cNvSpPr txBox="1"/>
          <p:nvPr/>
        </p:nvSpPr>
        <p:spPr>
          <a:xfrm>
            <a:off x="930468" y="7503755"/>
            <a:ext cx="79305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RUBBER POWDER CHARACTERISTCS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WHICH RECYCLING TECHNOLOGY?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SPEAKING THE CUSTOMER LANGUAGE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QUALITY AND CONSISTENCY</a:t>
            </a:r>
          </a:p>
          <a:p>
            <a:endParaRPr lang="en-US" i="1" dirty="0"/>
          </a:p>
          <a:p>
            <a:endParaRPr lang="en-US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DFC8300-59F7-438C-B62D-84487AC9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66" y="3084858"/>
            <a:ext cx="13352526" cy="1002068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80A28D8-1F25-47CE-AC4F-4EAD956BBDEC}"/>
              </a:ext>
            </a:extLst>
          </p:cNvPr>
          <p:cNvSpPr txBox="1"/>
          <p:nvPr/>
        </p:nvSpPr>
        <p:spPr>
          <a:xfrm>
            <a:off x="1222307" y="1451808"/>
            <a:ext cx="9590836" cy="2718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6000" b="1" dirty="0">
                <a:solidFill>
                  <a:srgbClr val="15385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TECHNICAL CHALLENGE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5517CFC-A9B5-4DD1-ADFF-96BE141CD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1818" y="381565"/>
            <a:ext cx="32639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66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7C34B-A39A-A643-AC9B-CAB7E8FB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73117"/>
            <a:ext cx="835146" cy="730202"/>
          </a:xfrm>
        </p:spPr>
        <p:txBody>
          <a:bodyPr/>
          <a:lstStyle/>
          <a:p>
            <a:fld id="{F53F46FB-6DB9-2B43-8627-15C28CD546F6}" type="slidenum">
              <a:rPr lang="fr-FR" smtClean="0">
                <a:solidFill>
                  <a:schemeClr val="tx1"/>
                </a:solidFill>
              </a:rPr>
              <a:pPr/>
              <a:t>5</a:t>
            </a:fld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A28027-B6A9-BA4C-9EBD-9B59C8A2A3C0}"/>
              </a:ext>
            </a:extLst>
          </p:cNvPr>
          <p:cNvCxnSpPr/>
          <p:nvPr/>
        </p:nvCxnSpPr>
        <p:spPr>
          <a:xfrm>
            <a:off x="835145" y="473117"/>
            <a:ext cx="0" cy="730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728822" y="12922483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6AA420-7D37-D845-8EA0-5D89B6611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413" y="1023251"/>
            <a:ext cx="16510000" cy="13017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656489-52F0-0247-9C34-B93C86213FED}"/>
              </a:ext>
            </a:extLst>
          </p:cNvPr>
          <p:cNvSpPr txBox="1"/>
          <p:nvPr/>
        </p:nvSpPr>
        <p:spPr>
          <a:xfrm>
            <a:off x="1222307" y="1451808"/>
            <a:ext cx="9590836" cy="2718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6000" b="1" dirty="0">
                <a:solidFill>
                  <a:srgbClr val="15385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RIGHT PRODUCT FOR THE MARKET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D15F63B-0598-7A4E-8D4E-D500BC21097C}"/>
              </a:ext>
            </a:extLst>
          </p:cNvPr>
          <p:cNvSpPr txBox="1"/>
          <p:nvPr/>
        </p:nvSpPr>
        <p:spPr>
          <a:xfrm>
            <a:off x="930468" y="6719985"/>
            <a:ext cx="72540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Powder properties impacted by: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Material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Grinding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Granulometry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Powder surface 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i="1" dirty="0"/>
              <a:t>“The right powder”</a:t>
            </a:r>
            <a:r>
              <a:rPr lang="en-US" dirty="0"/>
              <a:t> is the best fit between technical and commercial requirements</a:t>
            </a:r>
            <a:endParaRPr lang="en-US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46560B-625D-4DE2-91F9-8BEE59B7A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1818" y="381565"/>
            <a:ext cx="32639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89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7C34B-A39A-A643-AC9B-CAB7E8FB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73117"/>
            <a:ext cx="835146" cy="730202"/>
          </a:xfrm>
        </p:spPr>
        <p:txBody>
          <a:bodyPr/>
          <a:lstStyle/>
          <a:p>
            <a:fld id="{F53F46FB-6DB9-2B43-8627-15C28CD546F6}" type="slidenum">
              <a:rPr lang="fr-FR" smtClean="0">
                <a:solidFill>
                  <a:schemeClr val="tx1"/>
                </a:solidFill>
              </a:rPr>
              <a:pPr/>
              <a:t>6</a:t>
            </a:fld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A28027-B6A9-BA4C-9EBD-9B59C8A2A3C0}"/>
              </a:ext>
            </a:extLst>
          </p:cNvPr>
          <p:cNvCxnSpPr/>
          <p:nvPr/>
        </p:nvCxnSpPr>
        <p:spPr>
          <a:xfrm>
            <a:off x="835145" y="473117"/>
            <a:ext cx="0" cy="730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728822" y="12922483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656489-52F0-0247-9C34-B93C86213FED}"/>
              </a:ext>
            </a:extLst>
          </p:cNvPr>
          <p:cNvSpPr txBox="1"/>
          <p:nvPr/>
        </p:nvSpPr>
        <p:spPr>
          <a:xfrm>
            <a:off x="2600369" y="1633543"/>
            <a:ext cx="13662887" cy="2718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6000" b="1" dirty="0">
                <a:solidFill>
                  <a:srgbClr val="15385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WHICH TECHNOLOGY IN THE TYRE RECYCLING FACTORY?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D15F63B-0598-7A4E-8D4E-D500BC21097C}"/>
              </a:ext>
            </a:extLst>
          </p:cNvPr>
          <p:cNvSpPr txBox="1"/>
          <p:nvPr/>
        </p:nvSpPr>
        <p:spPr>
          <a:xfrm>
            <a:off x="417574" y="6070128"/>
            <a:ext cx="539538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Equipment choice dictated by end-market applications and regional dynamics</a:t>
            </a:r>
          </a:p>
          <a:p>
            <a:endParaRPr lang="en-US" i="1" dirty="0"/>
          </a:p>
          <a:p>
            <a:r>
              <a:rPr lang="en-US" dirty="0"/>
              <a:t>Extensive market feasibility study required prior to setting-up a new plant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D4B7C12-2503-48D1-8D37-11BFF18EE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629" y="4927258"/>
            <a:ext cx="17700784" cy="839533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AFCA1BF-4917-4F20-B4FF-F6701C7568C7}"/>
              </a:ext>
            </a:extLst>
          </p:cNvPr>
          <p:cNvSpPr txBox="1"/>
          <p:nvPr/>
        </p:nvSpPr>
        <p:spPr>
          <a:xfrm>
            <a:off x="10982891" y="5630234"/>
            <a:ext cx="24166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Pyrolysis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57F670A-3042-46E1-9550-A50B1FE492EC}"/>
              </a:ext>
            </a:extLst>
          </p:cNvPr>
          <p:cNvSpPr txBox="1"/>
          <p:nvPr/>
        </p:nvSpPr>
        <p:spPr>
          <a:xfrm>
            <a:off x="18353313" y="5640837"/>
            <a:ext cx="26778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Cryogenic Grinding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5BB477D-8BF2-4292-B12B-03A446725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1818" y="381565"/>
            <a:ext cx="32639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7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5EE1D75A-1EED-4BDE-8B93-468AEF174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879" y="5589220"/>
            <a:ext cx="7620000" cy="38100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7C34B-A39A-A643-AC9B-CAB7E8FB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73117"/>
            <a:ext cx="835146" cy="730202"/>
          </a:xfrm>
        </p:spPr>
        <p:txBody>
          <a:bodyPr/>
          <a:lstStyle/>
          <a:p>
            <a:fld id="{F53F46FB-6DB9-2B43-8627-15C28CD546F6}" type="slidenum">
              <a:rPr lang="fr-FR" smtClean="0">
                <a:solidFill>
                  <a:schemeClr val="tx1"/>
                </a:solidFill>
              </a:rPr>
              <a:pPr/>
              <a:t>7</a:t>
            </a:fld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A28027-B6A9-BA4C-9EBD-9B59C8A2A3C0}"/>
              </a:ext>
            </a:extLst>
          </p:cNvPr>
          <p:cNvCxnSpPr/>
          <p:nvPr/>
        </p:nvCxnSpPr>
        <p:spPr>
          <a:xfrm>
            <a:off x="835145" y="473117"/>
            <a:ext cx="0" cy="730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728822" y="12922483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656489-52F0-0247-9C34-B93C86213FED}"/>
              </a:ext>
            </a:extLst>
          </p:cNvPr>
          <p:cNvSpPr txBox="1"/>
          <p:nvPr/>
        </p:nvSpPr>
        <p:spPr>
          <a:xfrm>
            <a:off x="1294089" y="1633543"/>
            <a:ext cx="19911288" cy="2718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6000" b="1" dirty="0">
                <a:solidFill>
                  <a:srgbClr val="15385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GREAT WORK STARTS BY UNDERSTANDING EACH OTHER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AC44E5-0C5F-4F3D-BC3F-E802DEA1C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801" y="7256332"/>
            <a:ext cx="7022592" cy="46817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940D388-5E0A-4F63-967C-089A96D51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753" y="4960741"/>
            <a:ext cx="4572000" cy="3429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3580741-D2AB-4F47-9892-AFA32B257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1091" y="5522976"/>
            <a:ext cx="4333875" cy="244554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8091A0A-FCC0-47E5-8F92-31599F7BE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0906" y="6654218"/>
            <a:ext cx="3810095" cy="503415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86F0AC6-E473-40B1-AB2A-598E9466CB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1001" y="8389742"/>
            <a:ext cx="2244090" cy="174802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02AB174-0543-4155-B579-8F20D6A46E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5371" y="9577265"/>
            <a:ext cx="1876425" cy="14573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2771334-D83A-486A-B945-844A8F36CC31}"/>
              </a:ext>
            </a:extLst>
          </p:cNvPr>
          <p:cNvSpPr/>
          <p:nvPr/>
        </p:nvSpPr>
        <p:spPr>
          <a:xfrm>
            <a:off x="15109370" y="4772964"/>
            <a:ext cx="9035144" cy="730949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E8E209-729A-4BE3-9D0C-28563DDAC83D}"/>
              </a:ext>
            </a:extLst>
          </p:cNvPr>
          <p:cNvSpPr/>
          <p:nvPr/>
        </p:nvSpPr>
        <p:spPr>
          <a:xfrm>
            <a:off x="1187086" y="4734995"/>
            <a:ext cx="9035144" cy="730949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23FEB7E-8F13-431C-B941-2C5E4A2B5436}"/>
              </a:ext>
            </a:extLst>
          </p:cNvPr>
          <p:cNvSpPr txBox="1"/>
          <p:nvPr/>
        </p:nvSpPr>
        <p:spPr>
          <a:xfrm>
            <a:off x="1716969" y="5589220"/>
            <a:ext cx="332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TYRE RECYCLERS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2C1AE48-A853-41BC-BCFB-9EA248C6DB3F}"/>
              </a:ext>
            </a:extLst>
          </p:cNvPr>
          <p:cNvSpPr txBox="1"/>
          <p:nvPr/>
        </p:nvSpPr>
        <p:spPr>
          <a:xfrm>
            <a:off x="15400246" y="5199810"/>
            <a:ext cx="3810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PRODUCT MANUFACTURERS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3B289DA-0A7C-45B9-B76E-C8209A53EE9B}"/>
              </a:ext>
            </a:extLst>
          </p:cNvPr>
          <p:cNvCxnSpPr/>
          <p:nvPr/>
        </p:nvCxnSpPr>
        <p:spPr>
          <a:xfrm>
            <a:off x="11625943" y="9622975"/>
            <a:ext cx="2394857" cy="0"/>
          </a:xfrm>
          <a:prstGeom prst="straightConnector1">
            <a:avLst/>
          </a:prstGeom>
          <a:ln w="139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A0D11D21-BBCE-4179-A851-461448AEBC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11818" y="381565"/>
            <a:ext cx="32639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9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BF10D27-2C88-154F-9C8F-FB2CCD990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A2B54A-D430-0840-9317-6D1104864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1818" y="381565"/>
            <a:ext cx="3263900" cy="1143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F72265-1972-434A-BEAD-D39C104511E9}"/>
              </a:ext>
            </a:extLst>
          </p:cNvPr>
          <p:cNvSpPr txBox="1"/>
          <p:nvPr/>
        </p:nvSpPr>
        <p:spPr>
          <a:xfrm>
            <a:off x="1222306" y="3119110"/>
            <a:ext cx="10512493" cy="2718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6000" b="1" dirty="0">
                <a:solidFill>
                  <a:srgbClr val="15385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WANTED! </a:t>
            </a:r>
          </a:p>
          <a:p>
            <a:pPr>
              <a:lnSpc>
                <a:spcPct val="150000"/>
              </a:lnSpc>
            </a:pPr>
            <a:r>
              <a:rPr lang="fr-CH" sz="6000" b="1" dirty="0">
                <a:solidFill>
                  <a:srgbClr val="15385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SOLUTION PROVIDER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7C34B-A39A-A643-AC9B-CAB7E8FB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73117"/>
            <a:ext cx="835146" cy="730202"/>
          </a:xfrm>
        </p:spPr>
        <p:txBody>
          <a:bodyPr/>
          <a:lstStyle/>
          <a:p>
            <a:fld id="{F53F46FB-6DB9-2B43-8627-15C28CD546F6}" type="slidenum">
              <a:rPr lang="fr-FR" smtClean="0">
                <a:solidFill>
                  <a:schemeClr val="tx1"/>
                </a:solidFill>
              </a:rPr>
              <a:pPr/>
              <a:t>8</a:t>
            </a:fld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A28027-B6A9-BA4C-9EBD-9B59C8A2A3C0}"/>
              </a:ext>
            </a:extLst>
          </p:cNvPr>
          <p:cNvCxnSpPr/>
          <p:nvPr/>
        </p:nvCxnSpPr>
        <p:spPr>
          <a:xfrm>
            <a:off x="835145" y="473117"/>
            <a:ext cx="0" cy="730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728822" y="12898386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4814370-D093-5646-B0B4-294BA95DA404}"/>
              </a:ext>
            </a:extLst>
          </p:cNvPr>
          <p:cNvSpPr txBox="1"/>
          <p:nvPr/>
        </p:nvSpPr>
        <p:spPr>
          <a:xfrm>
            <a:off x="1222307" y="6788240"/>
            <a:ext cx="725403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Improve the functional properties of matrices through tailored compounding solutions</a:t>
            </a:r>
          </a:p>
          <a:p>
            <a:endParaRPr lang="en-US" sz="3200" dirty="0"/>
          </a:p>
          <a:p>
            <a:r>
              <a:rPr lang="en-US" sz="3200" dirty="0"/>
              <a:t>Modify or even upgrade materials such as rubbers, polyurethanes, plastics, thermoplastic elastomers, bitumen and concrete</a:t>
            </a:r>
          </a:p>
          <a:p>
            <a:endParaRPr lang="en-US" sz="3200" dirty="0"/>
          </a:p>
          <a:p>
            <a:r>
              <a:rPr lang="en-US" sz="3200" dirty="0"/>
              <a:t>Create a new breed of eco-tech materials 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99946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7C34B-A39A-A643-AC9B-CAB7E8FB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73117"/>
            <a:ext cx="835146" cy="730202"/>
          </a:xfrm>
        </p:spPr>
        <p:txBody>
          <a:bodyPr/>
          <a:lstStyle/>
          <a:p>
            <a:fld id="{F53F46FB-6DB9-2B43-8627-15C28CD546F6}" type="slidenum">
              <a:rPr lang="fr-FR" smtClean="0">
                <a:solidFill>
                  <a:schemeClr val="bg1"/>
                </a:solidFill>
              </a:rPr>
              <a:pPr/>
              <a:t>9</a:t>
            </a:fld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A28027-B6A9-BA4C-9EBD-9B59C8A2A3C0}"/>
              </a:ext>
            </a:extLst>
          </p:cNvPr>
          <p:cNvCxnSpPr/>
          <p:nvPr/>
        </p:nvCxnSpPr>
        <p:spPr>
          <a:xfrm>
            <a:off x="835145" y="473117"/>
            <a:ext cx="0" cy="7302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A3CDF-1856-8142-9D7F-0F6083F277A7}"/>
              </a:ext>
            </a:extLst>
          </p:cNvPr>
          <p:cNvSpPr txBox="1"/>
          <p:nvPr/>
        </p:nvSpPr>
        <p:spPr>
          <a:xfrm>
            <a:off x="728822" y="12922483"/>
            <a:ext cx="382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© Tyre Recycling Solutions 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81C4-1BD3-994E-B594-2F2101AD5E0E}"/>
              </a:ext>
            </a:extLst>
          </p:cNvPr>
          <p:cNvSpPr/>
          <p:nvPr/>
        </p:nvSpPr>
        <p:spPr>
          <a:xfrm>
            <a:off x="0" y="13439720"/>
            <a:ext cx="6968412" cy="275771"/>
          </a:xfrm>
          <a:prstGeom prst="rect">
            <a:avLst/>
          </a:prstGeom>
          <a:solidFill>
            <a:srgbClr val="5B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81697C-F1B5-4D03-B56A-4520D72A4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740" y="743767"/>
            <a:ext cx="18120360" cy="126373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C1B05B-9642-4F80-9642-93E3B55FBDEF}"/>
              </a:ext>
            </a:extLst>
          </p:cNvPr>
          <p:cNvSpPr/>
          <p:nvPr/>
        </p:nvSpPr>
        <p:spPr>
          <a:xfrm>
            <a:off x="5678226" y="3972524"/>
            <a:ext cx="3181782" cy="629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0F4F1-1507-413A-823F-AD6992D2A7E6}"/>
              </a:ext>
            </a:extLst>
          </p:cNvPr>
          <p:cNvSpPr/>
          <p:nvPr/>
        </p:nvSpPr>
        <p:spPr>
          <a:xfrm>
            <a:off x="8209993" y="3255896"/>
            <a:ext cx="1565377" cy="629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0FDFA03-FCBC-4E58-B4C0-E7F2826CD68D}"/>
              </a:ext>
            </a:extLst>
          </p:cNvPr>
          <p:cNvSpPr txBox="1"/>
          <p:nvPr/>
        </p:nvSpPr>
        <p:spPr>
          <a:xfrm>
            <a:off x="1222307" y="1451808"/>
            <a:ext cx="9590836" cy="2718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6000" b="1" dirty="0">
                <a:solidFill>
                  <a:srgbClr val="15385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HIGH STANDARD QUALITY CONTROL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A6F8DB5-E9DC-4D68-A27C-53989EA22D71}"/>
              </a:ext>
            </a:extLst>
          </p:cNvPr>
          <p:cNvSpPr txBox="1"/>
          <p:nvPr/>
        </p:nvSpPr>
        <p:spPr>
          <a:xfrm>
            <a:off x="1331971" y="6070128"/>
            <a:ext cx="6462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Products and production processes conform to strict quality standards</a:t>
            </a:r>
          </a:p>
          <a:p>
            <a:endParaRPr lang="en-US" i="1" dirty="0"/>
          </a:p>
          <a:p>
            <a:r>
              <a:rPr lang="en-US" dirty="0"/>
              <a:t>Meeting customers quality requirements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id="{BF80052C-A99D-425A-807D-8EF1CE4C34A3}"/>
              </a:ext>
            </a:extLst>
          </p:cNvPr>
          <p:cNvSpPr txBox="1">
            <a:spLocks/>
          </p:cNvSpPr>
          <p:nvPr/>
        </p:nvSpPr>
        <p:spPr>
          <a:xfrm>
            <a:off x="152400" y="625517"/>
            <a:ext cx="835146" cy="7302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1828709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3F46FB-6DB9-2B43-8627-15C28CD546F6}" type="slidenum">
              <a:rPr lang="fr-FR" smtClean="0">
                <a:solidFill>
                  <a:schemeClr val="tx1"/>
                </a:solidFill>
              </a:rPr>
              <a:pPr/>
              <a:t>9</a:t>
            </a:fld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2CF3224-66C2-43B5-AE10-8B117C441783}"/>
              </a:ext>
            </a:extLst>
          </p:cNvPr>
          <p:cNvCxnSpPr/>
          <p:nvPr/>
        </p:nvCxnSpPr>
        <p:spPr>
          <a:xfrm>
            <a:off x="987545" y="625517"/>
            <a:ext cx="0" cy="730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4E58191E-A267-4F85-B4C7-1A1A25CDF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1818" y="381565"/>
            <a:ext cx="32639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830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1329</TotalTime>
  <Words>532</Words>
  <Application>Microsoft Office PowerPoint</Application>
  <PresentationFormat>Personnalisé</PresentationFormat>
  <Paragraphs>144</Paragraphs>
  <Slides>17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Arial Regular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Raphaël Pizzera</dc:creator>
  <cp:lastModifiedBy>smm</cp:lastModifiedBy>
  <cp:revision>64</cp:revision>
  <cp:lastPrinted>2018-05-05T05:51:43Z</cp:lastPrinted>
  <dcterms:created xsi:type="dcterms:W3CDTF">2018-04-30T11:40:14Z</dcterms:created>
  <dcterms:modified xsi:type="dcterms:W3CDTF">2018-05-24T06:08:24Z</dcterms:modified>
</cp:coreProperties>
</file>