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484" r:id="rId2"/>
    <p:sldId id="440" r:id="rId3"/>
    <p:sldId id="529" r:id="rId4"/>
    <p:sldId id="532" r:id="rId5"/>
    <p:sldId id="528" r:id="rId6"/>
    <p:sldId id="405" r:id="rId7"/>
    <p:sldId id="533" r:id="rId8"/>
    <p:sldId id="534" r:id="rId9"/>
    <p:sldId id="535" r:id="rId10"/>
    <p:sldId id="536" r:id="rId11"/>
    <p:sldId id="537" r:id="rId12"/>
    <p:sldId id="538" r:id="rId13"/>
    <p:sldId id="490" r:id="rId14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orient="horz" pos="3702">
          <p15:clr>
            <a:srgbClr val="A4A3A4"/>
          </p15:clr>
        </p15:guide>
        <p15:guide id="3" pos="340">
          <p15:clr>
            <a:srgbClr val="A4A3A4"/>
          </p15:clr>
        </p15:guide>
        <p15:guide id="4" pos="19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B895C"/>
    <a:srgbClr val="75B96C"/>
    <a:srgbClr val="FF6600"/>
    <a:srgbClr val="DDDDDD"/>
    <a:srgbClr val="FFFFFF"/>
    <a:srgbClr val="990033"/>
    <a:srgbClr val="CC6600"/>
    <a:srgbClr val="CC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5441" autoAdjust="0"/>
  </p:normalViewPr>
  <p:slideViewPr>
    <p:cSldViewPr>
      <p:cViewPr varScale="1">
        <p:scale>
          <a:sx n="86" d="100"/>
          <a:sy n="86" d="100"/>
        </p:scale>
        <p:origin x="1382" y="72"/>
      </p:cViewPr>
      <p:guideLst>
        <p:guide orient="horz" pos="1117"/>
        <p:guide orient="horz" pos="3702"/>
        <p:guide pos="340"/>
        <p:guide pos="1927"/>
      </p:guideLst>
    </p:cSldViewPr>
  </p:slideViewPr>
  <p:outlineViewPr>
    <p:cViewPr>
      <p:scale>
        <a:sx n="33" d="100"/>
        <a:sy n="33" d="100"/>
      </p:scale>
      <p:origin x="0" y="-136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7C14A1A8-B39F-4D74-89D2-B019A20BEDE6}" type="datetime1">
              <a:rPr lang="it-IT"/>
              <a:pPr>
                <a:defRPr/>
              </a:pPr>
              <a:t>27/04/2018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6185AE-FC7A-4ECE-9440-3F7B23C26B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14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27F7D0B-A33B-491F-99DC-4B29D764AF52}" type="datetime1">
              <a:rPr lang="it-IT"/>
              <a:pPr>
                <a:defRPr/>
              </a:pPr>
              <a:t>27/04/2018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7956E8-29EC-44E6-9939-C897E29DC0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041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Over the </a:t>
            </a:r>
            <a:r>
              <a:rPr lang="it-IT" dirty="0" err="1"/>
              <a:t>past</a:t>
            </a:r>
            <a:r>
              <a:rPr lang="it-IT" dirty="0"/>
              <a:t> 20 </a:t>
            </a:r>
            <a:r>
              <a:rPr lang="it-IT" dirty="0" err="1"/>
              <a:t>years</a:t>
            </a:r>
            <a:r>
              <a:rPr lang="it-IT" dirty="0"/>
              <a:t> a large</a:t>
            </a:r>
            <a:r>
              <a:rPr lang="it-IT" baseline="0" dirty="0"/>
              <a:t> </a:t>
            </a:r>
            <a:r>
              <a:rPr lang="it-IT" baseline="0" dirty="0" err="1"/>
              <a:t>number</a:t>
            </a:r>
            <a:r>
              <a:rPr lang="it-IT" baseline="0" dirty="0"/>
              <a:t> of </a:t>
            </a:r>
            <a:r>
              <a:rPr lang="it-IT" baseline="0" dirty="0" err="1"/>
              <a:t>papers</a:t>
            </a:r>
            <a:r>
              <a:rPr lang="it-IT" baseline="0" dirty="0"/>
              <a:t> and </a:t>
            </a:r>
            <a:r>
              <a:rPr lang="it-IT" baseline="0" dirty="0" err="1"/>
              <a:t>scientific</a:t>
            </a:r>
            <a:r>
              <a:rPr lang="it-IT" baseline="0" dirty="0"/>
              <a:t> reports </a:t>
            </a:r>
            <a:r>
              <a:rPr lang="it-IT" baseline="0" dirty="0" err="1"/>
              <a:t>have</a:t>
            </a:r>
            <a:r>
              <a:rPr lang="it-IT" baseline="0" dirty="0"/>
              <a:t> </a:t>
            </a:r>
            <a:r>
              <a:rPr lang="it-IT" baseline="0" dirty="0" err="1"/>
              <a:t>been</a:t>
            </a:r>
            <a:r>
              <a:rPr lang="it-IT" baseline="0" dirty="0"/>
              <a:t> </a:t>
            </a:r>
            <a:r>
              <a:rPr lang="it-IT" baseline="0" dirty="0" err="1"/>
              <a:t>published</a:t>
            </a:r>
            <a:r>
              <a:rPr lang="it-IT" baseline="0" dirty="0"/>
              <a:t> </a:t>
            </a:r>
            <a:r>
              <a:rPr lang="it-IT" baseline="0" dirty="0" err="1"/>
              <a:t>worldwide</a:t>
            </a:r>
            <a:r>
              <a:rPr lang="it-IT" baseline="0" dirty="0"/>
              <a:t> by public and private </a:t>
            </a:r>
            <a:r>
              <a:rPr lang="it-IT" baseline="0" dirty="0" err="1"/>
              <a:t>institutes</a:t>
            </a:r>
            <a:r>
              <a:rPr lang="it-IT" baseline="0" dirty="0"/>
              <a:t>  </a:t>
            </a:r>
            <a:r>
              <a:rPr lang="it-IT" baseline="0" dirty="0" err="1"/>
              <a:t>trying</a:t>
            </a:r>
            <a:r>
              <a:rPr lang="it-IT" baseline="0" dirty="0"/>
              <a:t> to </a:t>
            </a:r>
            <a:r>
              <a:rPr lang="it-IT" baseline="0" dirty="0" err="1"/>
              <a:t>address</a:t>
            </a:r>
            <a:r>
              <a:rPr lang="it-IT" baseline="0" dirty="0"/>
              <a:t> the </a:t>
            </a:r>
            <a:r>
              <a:rPr lang="it-IT" baseline="0" dirty="0" err="1"/>
              <a:t>growing</a:t>
            </a:r>
            <a:r>
              <a:rPr lang="it-IT" baseline="0" dirty="0"/>
              <a:t> </a:t>
            </a:r>
            <a:r>
              <a:rPr lang="it-IT" baseline="0" dirty="0" err="1"/>
              <a:t>concern</a:t>
            </a:r>
            <a:r>
              <a:rPr lang="it-IT" baseline="0" dirty="0"/>
              <a:t> for the use of </a:t>
            </a:r>
            <a:r>
              <a:rPr lang="it-IT" baseline="0" dirty="0" err="1"/>
              <a:t>recycled</a:t>
            </a:r>
            <a:r>
              <a:rPr lang="it-IT" baseline="0" dirty="0"/>
              <a:t> </a:t>
            </a:r>
            <a:r>
              <a:rPr lang="it-IT" baseline="0" dirty="0" err="1"/>
              <a:t>rubber</a:t>
            </a:r>
            <a:r>
              <a:rPr lang="it-IT" baseline="0" dirty="0"/>
              <a:t> in </a:t>
            </a:r>
            <a:r>
              <a:rPr lang="it-IT" baseline="0" dirty="0" err="1"/>
              <a:t>artificial</a:t>
            </a:r>
            <a:r>
              <a:rPr lang="it-IT" baseline="0" dirty="0"/>
              <a:t> turf and playgrounds.</a:t>
            </a:r>
          </a:p>
          <a:p>
            <a:endParaRPr lang="it-IT" baseline="0" dirty="0"/>
          </a:p>
          <a:p>
            <a:r>
              <a:rPr lang="it-IT" baseline="0" dirty="0" err="1"/>
              <a:t>Beside</a:t>
            </a:r>
            <a:r>
              <a:rPr lang="it-IT" baseline="0" dirty="0"/>
              <a:t> </a:t>
            </a:r>
            <a:r>
              <a:rPr lang="it-IT" baseline="0" dirty="0" err="1"/>
              <a:t>confirming</a:t>
            </a:r>
            <a:r>
              <a:rPr lang="it-IT" baseline="0" dirty="0"/>
              <a:t> the </a:t>
            </a:r>
            <a:r>
              <a:rPr lang="it-IT" baseline="0" dirty="0" err="1"/>
              <a:t>presence</a:t>
            </a:r>
            <a:r>
              <a:rPr lang="it-IT" baseline="0" dirty="0"/>
              <a:t> of </a:t>
            </a:r>
            <a:r>
              <a:rPr lang="it-IT" baseline="0" dirty="0" err="1"/>
              <a:t>Poly</a:t>
            </a:r>
            <a:r>
              <a:rPr lang="it-IT" baseline="0" dirty="0"/>
              <a:t> </a:t>
            </a:r>
            <a:r>
              <a:rPr lang="it-IT" baseline="0" dirty="0" err="1"/>
              <a:t>Aromatic</a:t>
            </a:r>
            <a:r>
              <a:rPr lang="it-IT" baseline="0" dirty="0"/>
              <a:t> </a:t>
            </a:r>
            <a:r>
              <a:rPr lang="it-IT" baseline="0" dirty="0" err="1"/>
              <a:t>Hydrocarbons</a:t>
            </a:r>
            <a:r>
              <a:rPr lang="it-IT" baseline="0" dirty="0"/>
              <a:t> (PAH) in </a:t>
            </a:r>
            <a:r>
              <a:rPr lang="it-IT" baseline="0" dirty="0" err="1"/>
              <a:t>rubber</a:t>
            </a:r>
            <a:r>
              <a:rPr lang="it-IT" baseline="0" dirty="0"/>
              <a:t>, </a:t>
            </a:r>
            <a:r>
              <a:rPr lang="it-IT" baseline="0" dirty="0" err="1"/>
              <a:t>all</a:t>
            </a:r>
            <a:r>
              <a:rPr lang="it-IT" baseline="0" dirty="0"/>
              <a:t> </a:t>
            </a:r>
            <a:r>
              <a:rPr lang="it-IT" baseline="0" dirty="0" err="1"/>
              <a:t>these</a:t>
            </a:r>
            <a:r>
              <a:rPr lang="it-IT" baseline="0" dirty="0"/>
              <a:t> </a:t>
            </a:r>
            <a:r>
              <a:rPr lang="it-IT" baseline="0" dirty="0" err="1"/>
              <a:t>studies</a:t>
            </a:r>
            <a:r>
              <a:rPr lang="it-IT" baseline="0" dirty="0"/>
              <a:t> </a:t>
            </a:r>
            <a:r>
              <a:rPr lang="it-IT" baseline="0" dirty="0" err="1"/>
              <a:t>converged</a:t>
            </a:r>
            <a:r>
              <a:rPr lang="it-IT" baseline="0" dirty="0"/>
              <a:t> in </a:t>
            </a:r>
            <a:r>
              <a:rPr lang="it-IT" baseline="0" dirty="0" err="1"/>
              <a:t>determining</a:t>
            </a:r>
            <a:r>
              <a:rPr lang="it-IT" baseline="0" dirty="0"/>
              <a:t> </a:t>
            </a:r>
            <a:r>
              <a:rPr lang="it-IT" baseline="0" dirty="0" err="1"/>
              <a:t>acceptable</a:t>
            </a:r>
            <a:r>
              <a:rPr lang="it-IT" baseline="0" dirty="0"/>
              <a:t> </a:t>
            </a:r>
            <a:r>
              <a:rPr lang="it-IT" baseline="0" dirty="0" err="1"/>
              <a:t>levels</a:t>
            </a:r>
            <a:r>
              <a:rPr lang="it-IT" baseline="0" dirty="0"/>
              <a:t> of the </a:t>
            </a:r>
            <a:r>
              <a:rPr lang="it-IT" baseline="0" dirty="0" err="1"/>
              <a:t>incremental</a:t>
            </a:r>
            <a:r>
              <a:rPr lang="it-IT" baseline="0" dirty="0"/>
              <a:t> </a:t>
            </a:r>
            <a:r>
              <a:rPr lang="it-IT" baseline="0" dirty="0" err="1"/>
              <a:t>carcinogenic</a:t>
            </a:r>
            <a:r>
              <a:rPr lang="it-IT" baseline="0" dirty="0"/>
              <a:t> </a:t>
            </a:r>
            <a:r>
              <a:rPr lang="it-IT" baseline="0" dirty="0" err="1"/>
              <a:t>risk</a:t>
            </a:r>
            <a:r>
              <a:rPr lang="it-IT" baseline="0" dirty="0"/>
              <a:t>.</a:t>
            </a:r>
          </a:p>
          <a:p>
            <a:endParaRPr lang="it-IT" baseline="0" dirty="0"/>
          </a:p>
          <a:p>
            <a:r>
              <a:rPr lang="it-IT" baseline="0" dirty="0" err="1"/>
              <a:t>Notwithstanding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, </a:t>
            </a:r>
            <a:r>
              <a:rPr lang="it-IT" baseline="0" dirty="0" err="1"/>
              <a:t>every</a:t>
            </a:r>
            <a:r>
              <a:rPr lang="it-IT" baseline="0" dirty="0"/>
              <a:t> </a:t>
            </a:r>
            <a:r>
              <a:rPr lang="it-IT" baseline="0" dirty="0" err="1"/>
              <a:t>now</a:t>
            </a:r>
            <a:r>
              <a:rPr lang="it-IT" baseline="0" dirty="0"/>
              <a:t> and </a:t>
            </a:r>
            <a:r>
              <a:rPr lang="it-IT" baseline="0" dirty="0" err="1"/>
              <a:t>then</a:t>
            </a:r>
            <a:r>
              <a:rPr lang="it-IT" baseline="0" dirty="0"/>
              <a:t> new </a:t>
            </a:r>
            <a:r>
              <a:rPr lang="it-IT" baseline="0" dirty="0" err="1"/>
              <a:t>doubts</a:t>
            </a:r>
            <a:r>
              <a:rPr lang="it-IT" baseline="0" dirty="0"/>
              <a:t> and </a:t>
            </a:r>
            <a:r>
              <a:rPr lang="it-IT" baseline="0" dirty="0" err="1"/>
              <a:t>conserns</a:t>
            </a:r>
            <a:r>
              <a:rPr lang="it-IT" baseline="0" dirty="0"/>
              <a:t> rise to the </a:t>
            </a:r>
            <a:r>
              <a:rPr lang="it-IT" baseline="0" dirty="0" err="1"/>
              <a:t>attention</a:t>
            </a:r>
            <a:r>
              <a:rPr lang="it-IT" baseline="0" dirty="0"/>
              <a:t> of the media (and </a:t>
            </a:r>
            <a:r>
              <a:rPr lang="it-IT" baseline="0" dirty="0" err="1"/>
              <a:t>decision</a:t>
            </a:r>
            <a:r>
              <a:rPr lang="it-IT" baseline="0" dirty="0"/>
              <a:t> </a:t>
            </a:r>
            <a:r>
              <a:rPr lang="it-IT" baseline="0" dirty="0" err="1"/>
              <a:t>makers</a:t>
            </a:r>
            <a:r>
              <a:rPr lang="it-IT" baseline="0" dirty="0"/>
              <a:t>), </a:t>
            </a:r>
            <a:r>
              <a:rPr lang="it-IT" baseline="0" dirty="0" err="1"/>
              <a:t>that</a:t>
            </a:r>
            <a:r>
              <a:rPr lang="it-IT" baseline="0" dirty="0"/>
              <a:t> </a:t>
            </a:r>
            <a:r>
              <a:rPr lang="it-IT" baseline="0" dirty="0" err="1"/>
              <a:t>denounce</a:t>
            </a:r>
            <a:r>
              <a:rPr lang="it-IT" baseline="0" dirty="0"/>
              <a:t> the «</a:t>
            </a:r>
            <a:r>
              <a:rPr lang="it-IT" baseline="0" dirty="0" err="1"/>
              <a:t>potential</a:t>
            </a:r>
            <a:r>
              <a:rPr lang="it-IT" baseline="0" dirty="0"/>
              <a:t> </a:t>
            </a:r>
            <a:r>
              <a:rPr lang="it-IT" baseline="0" dirty="0" err="1"/>
              <a:t>risks</a:t>
            </a:r>
            <a:r>
              <a:rPr lang="it-IT" baseline="0" dirty="0"/>
              <a:t>» for the </a:t>
            </a:r>
            <a:r>
              <a:rPr lang="it-IT" baseline="0" dirty="0" err="1"/>
              <a:t>athletes</a:t>
            </a:r>
            <a:r>
              <a:rPr lang="it-IT" baseline="0" dirty="0"/>
              <a:t> and </a:t>
            </a:r>
            <a:r>
              <a:rPr lang="it-IT" baseline="0" dirty="0" err="1"/>
              <a:t>children</a:t>
            </a:r>
            <a:r>
              <a:rPr lang="it-IT" baseline="0" dirty="0"/>
              <a:t> and/or </a:t>
            </a:r>
            <a:r>
              <a:rPr lang="it-IT" baseline="0" dirty="0" err="1"/>
              <a:t>ask</a:t>
            </a:r>
            <a:r>
              <a:rPr lang="it-IT" baseline="0" dirty="0"/>
              <a:t> for </a:t>
            </a:r>
            <a:r>
              <a:rPr lang="it-IT" baseline="0" dirty="0" err="1"/>
              <a:t>deep</a:t>
            </a:r>
            <a:r>
              <a:rPr lang="it-IT" baseline="0" dirty="0"/>
              <a:t> </a:t>
            </a:r>
            <a:r>
              <a:rPr lang="it-IT" baseline="0" dirty="0" err="1"/>
              <a:t>analysis</a:t>
            </a:r>
            <a:r>
              <a:rPr lang="it-IT" baseline="0" dirty="0"/>
              <a:t> of the </a:t>
            </a:r>
            <a:r>
              <a:rPr lang="it-IT" baseline="0" dirty="0" err="1"/>
              <a:t>issue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956E8-29EC-44E6-9939-C897E29DC0BD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823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956E8-29EC-44E6-9939-C897E29DC0BD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488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956E8-29EC-44E6-9939-C897E29DC0BD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21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Over the </a:t>
            </a:r>
            <a:r>
              <a:rPr lang="it-IT" dirty="0" err="1"/>
              <a:t>past</a:t>
            </a:r>
            <a:r>
              <a:rPr lang="it-IT" dirty="0"/>
              <a:t> 20 </a:t>
            </a:r>
            <a:r>
              <a:rPr lang="it-IT" dirty="0" err="1"/>
              <a:t>years</a:t>
            </a:r>
            <a:r>
              <a:rPr lang="it-IT" dirty="0"/>
              <a:t> a large</a:t>
            </a:r>
            <a:r>
              <a:rPr lang="it-IT" baseline="0" dirty="0"/>
              <a:t> </a:t>
            </a:r>
            <a:r>
              <a:rPr lang="it-IT" baseline="0" dirty="0" err="1"/>
              <a:t>number</a:t>
            </a:r>
            <a:r>
              <a:rPr lang="it-IT" baseline="0" dirty="0"/>
              <a:t> of </a:t>
            </a:r>
            <a:r>
              <a:rPr lang="it-IT" baseline="0" dirty="0" err="1"/>
              <a:t>papers</a:t>
            </a:r>
            <a:r>
              <a:rPr lang="it-IT" baseline="0" dirty="0"/>
              <a:t> and </a:t>
            </a:r>
            <a:r>
              <a:rPr lang="it-IT" baseline="0" dirty="0" err="1"/>
              <a:t>scientific</a:t>
            </a:r>
            <a:r>
              <a:rPr lang="it-IT" baseline="0" dirty="0"/>
              <a:t> reports </a:t>
            </a:r>
            <a:r>
              <a:rPr lang="it-IT" baseline="0" dirty="0" err="1"/>
              <a:t>have</a:t>
            </a:r>
            <a:r>
              <a:rPr lang="it-IT" baseline="0" dirty="0"/>
              <a:t> </a:t>
            </a:r>
            <a:r>
              <a:rPr lang="it-IT" baseline="0" dirty="0" err="1"/>
              <a:t>been</a:t>
            </a:r>
            <a:r>
              <a:rPr lang="it-IT" baseline="0" dirty="0"/>
              <a:t> </a:t>
            </a:r>
            <a:r>
              <a:rPr lang="it-IT" baseline="0" dirty="0" err="1"/>
              <a:t>published</a:t>
            </a:r>
            <a:r>
              <a:rPr lang="it-IT" baseline="0" dirty="0"/>
              <a:t> </a:t>
            </a:r>
            <a:r>
              <a:rPr lang="it-IT" baseline="0" dirty="0" err="1"/>
              <a:t>worldwide</a:t>
            </a:r>
            <a:r>
              <a:rPr lang="it-IT" baseline="0" dirty="0"/>
              <a:t> by public and private </a:t>
            </a:r>
            <a:r>
              <a:rPr lang="it-IT" baseline="0" dirty="0" err="1"/>
              <a:t>institutes</a:t>
            </a:r>
            <a:r>
              <a:rPr lang="it-IT" baseline="0" dirty="0"/>
              <a:t>  </a:t>
            </a:r>
            <a:r>
              <a:rPr lang="it-IT" baseline="0" dirty="0" err="1"/>
              <a:t>trying</a:t>
            </a:r>
            <a:r>
              <a:rPr lang="it-IT" baseline="0" dirty="0"/>
              <a:t> to </a:t>
            </a:r>
            <a:r>
              <a:rPr lang="it-IT" baseline="0" dirty="0" err="1"/>
              <a:t>address</a:t>
            </a:r>
            <a:r>
              <a:rPr lang="it-IT" baseline="0" dirty="0"/>
              <a:t> the </a:t>
            </a:r>
            <a:r>
              <a:rPr lang="it-IT" baseline="0" dirty="0" err="1"/>
              <a:t>growing</a:t>
            </a:r>
            <a:r>
              <a:rPr lang="it-IT" baseline="0" dirty="0"/>
              <a:t> </a:t>
            </a:r>
            <a:r>
              <a:rPr lang="it-IT" baseline="0" dirty="0" err="1"/>
              <a:t>concern</a:t>
            </a:r>
            <a:r>
              <a:rPr lang="it-IT" baseline="0" dirty="0"/>
              <a:t> for the use of </a:t>
            </a:r>
            <a:r>
              <a:rPr lang="it-IT" baseline="0" dirty="0" err="1"/>
              <a:t>recycled</a:t>
            </a:r>
            <a:r>
              <a:rPr lang="it-IT" baseline="0" dirty="0"/>
              <a:t> </a:t>
            </a:r>
            <a:r>
              <a:rPr lang="it-IT" baseline="0" dirty="0" err="1"/>
              <a:t>rubber</a:t>
            </a:r>
            <a:r>
              <a:rPr lang="it-IT" baseline="0" dirty="0"/>
              <a:t> in </a:t>
            </a:r>
            <a:r>
              <a:rPr lang="it-IT" baseline="0" dirty="0" err="1"/>
              <a:t>artificial</a:t>
            </a:r>
            <a:r>
              <a:rPr lang="it-IT" baseline="0" dirty="0"/>
              <a:t> turf and playgrounds.</a:t>
            </a:r>
          </a:p>
          <a:p>
            <a:endParaRPr lang="it-IT" baseline="0" dirty="0"/>
          </a:p>
          <a:p>
            <a:r>
              <a:rPr lang="it-IT" baseline="0" dirty="0" err="1"/>
              <a:t>Beside</a:t>
            </a:r>
            <a:r>
              <a:rPr lang="it-IT" baseline="0" dirty="0"/>
              <a:t> </a:t>
            </a:r>
            <a:r>
              <a:rPr lang="it-IT" baseline="0" dirty="0" err="1"/>
              <a:t>confirming</a:t>
            </a:r>
            <a:r>
              <a:rPr lang="it-IT" baseline="0" dirty="0"/>
              <a:t> the </a:t>
            </a:r>
            <a:r>
              <a:rPr lang="it-IT" baseline="0" dirty="0" err="1"/>
              <a:t>presence</a:t>
            </a:r>
            <a:r>
              <a:rPr lang="it-IT" baseline="0" dirty="0"/>
              <a:t> of </a:t>
            </a:r>
            <a:r>
              <a:rPr lang="it-IT" baseline="0" dirty="0" err="1"/>
              <a:t>Poly</a:t>
            </a:r>
            <a:r>
              <a:rPr lang="it-IT" baseline="0" dirty="0"/>
              <a:t> </a:t>
            </a:r>
            <a:r>
              <a:rPr lang="it-IT" baseline="0" dirty="0" err="1"/>
              <a:t>Aromatic</a:t>
            </a:r>
            <a:r>
              <a:rPr lang="it-IT" baseline="0" dirty="0"/>
              <a:t> </a:t>
            </a:r>
            <a:r>
              <a:rPr lang="it-IT" baseline="0" dirty="0" err="1"/>
              <a:t>Hydrocarbons</a:t>
            </a:r>
            <a:r>
              <a:rPr lang="it-IT" baseline="0" dirty="0"/>
              <a:t> (PAH) in </a:t>
            </a:r>
            <a:r>
              <a:rPr lang="it-IT" baseline="0" dirty="0" err="1"/>
              <a:t>rubber</a:t>
            </a:r>
            <a:r>
              <a:rPr lang="it-IT" baseline="0" dirty="0"/>
              <a:t>, </a:t>
            </a:r>
            <a:r>
              <a:rPr lang="it-IT" baseline="0" dirty="0" err="1"/>
              <a:t>all</a:t>
            </a:r>
            <a:r>
              <a:rPr lang="it-IT" baseline="0" dirty="0"/>
              <a:t> </a:t>
            </a:r>
            <a:r>
              <a:rPr lang="it-IT" baseline="0" dirty="0" err="1"/>
              <a:t>these</a:t>
            </a:r>
            <a:r>
              <a:rPr lang="it-IT" baseline="0" dirty="0"/>
              <a:t> </a:t>
            </a:r>
            <a:r>
              <a:rPr lang="it-IT" baseline="0" dirty="0" err="1"/>
              <a:t>studies</a:t>
            </a:r>
            <a:r>
              <a:rPr lang="it-IT" baseline="0" dirty="0"/>
              <a:t> </a:t>
            </a:r>
            <a:r>
              <a:rPr lang="it-IT" baseline="0" dirty="0" err="1"/>
              <a:t>converged</a:t>
            </a:r>
            <a:r>
              <a:rPr lang="it-IT" baseline="0" dirty="0"/>
              <a:t> in </a:t>
            </a:r>
            <a:r>
              <a:rPr lang="it-IT" baseline="0" dirty="0" err="1"/>
              <a:t>determining</a:t>
            </a:r>
            <a:r>
              <a:rPr lang="it-IT" baseline="0" dirty="0"/>
              <a:t> </a:t>
            </a:r>
            <a:r>
              <a:rPr lang="it-IT" baseline="0" dirty="0" err="1"/>
              <a:t>acceptable</a:t>
            </a:r>
            <a:r>
              <a:rPr lang="it-IT" baseline="0" dirty="0"/>
              <a:t> </a:t>
            </a:r>
            <a:r>
              <a:rPr lang="it-IT" baseline="0" dirty="0" err="1"/>
              <a:t>levels</a:t>
            </a:r>
            <a:r>
              <a:rPr lang="it-IT" baseline="0" dirty="0"/>
              <a:t> of the </a:t>
            </a:r>
            <a:r>
              <a:rPr lang="it-IT" baseline="0" dirty="0" err="1"/>
              <a:t>incremental</a:t>
            </a:r>
            <a:r>
              <a:rPr lang="it-IT" baseline="0" dirty="0"/>
              <a:t> </a:t>
            </a:r>
            <a:r>
              <a:rPr lang="it-IT" baseline="0" dirty="0" err="1"/>
              <a:t>carcinogenic</a:t>
            </a:r>
            <a:r>
              <a:rPr lang="it-IT" baseline="0" dirty="0"/>
              <a:t> </a:t>
            </a:r>
            <a:r>
              <a:rPr lang="it-IT" baseline="0" dirty="0" err="1"/>
              <a:t>risk</a:t>
            </a:r>
            <a:r>
              <a:rPr lang="it-IT" baseline="0" dirty="0"/>
              <a:t>.</a:t>
            </a:r>
          </a:p>
          <a:p>
            <a:endParaRPr lang="it-IT" baseline="0" dirty="0"/>
          </a:p>
          <a:p>
            <a:r>
              <a:rPr lang="it-IT" baseline="0" dirty="0" err="1"/>
              <a:t>Notwithstanding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, </a:t>
            </a:r>
            <a:r>
              <a:rPr lang="it-IT" baseline="0" dirty="0" err="1"/>
              <a:t>every</a:t>
            </a:r>
            <a:r>
              <a:rPr lang="it-IT" baseline="0" dirty="0"/>
              <a:t> </a:t>
            </a:r>
            <a:r>
              <a:rPr lang="it-IT" baseline="0" dirty="0" err="1"/>
              <a:t>now</a:t>
            </a:r>
            <a:r>
              <a:rPr lang="it-IT" baseline="0" dirty="0"/>
              <a:t> and </a:t>
            </a:r>
            <a:r>
              <a:rPr lang="it-IT" baseline="0" dirty="0" err="1"/>
              <a:t>then</a:t>
            </a:r>
            <a:r>
              <a:rPr lang="it-IT" baseline="0" dirty="0"/>
              <a:t> new </a:t>
            </a:r>
            <a:r>
              <a:rPr lang="it-IT" baseline="0" dirty="0" err="1"/>
              <a:t>doubts</a:t>
            </a:r>
            <a:r>
              <a:rPr lang="it-IT" baseline="0" dirty="0"/>
              <a:t> and </a:t>
            </a:r>
            <a:r>
              <a:rPr lang="it-IT" baseline="0" dirty="0" err="1"/>
              <a:t>conserns</a:t>
            </a:r>
            <a:r>
              <a:rPr lang="it-IT" baseline="0" dirty="0"/>
              <a:t> rise to the </a:t>
            </a:r>
            <a:r>
              <a:rPr lang="it-IT" baseline="0" dirty="0" err="1"/>
              <a:t>attention</a:t>
            </a:r>
            <a:r>
              <a:rPr lang="it-IT" baseline="0" dirty="0"/>
              <a:t> of the media (and </a:t>
            </a:r>
            <a:r>
              <a:rPr lang="it-IT" baseline="0" dirty="0" err="1"/>
              <a:t>decision</a:t>
            </a:r>
            <a:r>
              <a:rPr lang="it-IT" baseline="0" dirty="0"/>
              <a:t> </a:t>
            </a:r>
            <a:r>
              <a:rPr lang="it-IT" baseline="0" dirty="0" err="1"/>
              <a:t>makers</a:t>
            </a:r>
            <a:r>
              <a:rPr lang="it-IT" baseline="0" dirty="0"/>
              <a:t>), </a:t>
            </a:r>
            <a:r>
              <a:rPr lang="it-IT" baseline="0" dirty="0" err="1"/>
              <a:t>that</a:t>
            </a:r>
            <a:r>
              <a:rPr lang="it-IT" baseline="0" dirty="0"/>
              <a:t> </a:t>
            </a:r>
            <a:r>
              <a:rPr lang="it-IT" baseline="0" dirty="0" err="1"/>
              <a:t>denounce</a:t>
            </a:r>
            <a:r>
              <a:rPr lang="it-IT" baseline="0" dirty="0"/>
              <a:t> the «</a:t>
            </a:r>
            <a:r>
              <a:rPr lang="it-IT" baseline="0" dirty="0" err="1"/>
              <a:t>potential</a:t>
            </a:r>
            <a:r>
              <a:rPr lang="it-IT" baseline="0" dirty="0"/>
              <a:t> </a:t>
            </a:r>
            <a:r>
              <a:rPr lang="it-IT" baseline="0" dirty="0" err="1"/>
              <a:t>risks</a:t>
            </a:r>
            <a:r>
              <a:rPr lang="it-IT" baseline="0" dirty="0"/>
              <a:t>» for the </a:t>
            </a:r>
            <a:r>
              <a:rPr lang="it-IT" baseline="0" dirty="0" err="1"/>
              <a:t>athletes</a:t>
            </a:r>
            <a:r>
              <a:rPr lang="it-IT" baseline="0" dirty="0"/>
              <a:t> and </a:t>
            </a:r>
            <a:r>
              <a:rPr lang="it-IT" baseline="0" dirty="0" err="1"/>
              <a:t>children</a:t>
            </a:r>
            <a:r>
              <a:rPr lang="it-IT" baseline="0" dirty="0"/>
              <a:t> and/or </a:t>
            </a:r>
            <a:r>
              <a:rPr lang="it-IT" baseline="0" dirty="0" err="1"/>
              <a:t>ask</a:t>
            </a:r>
            <a:r>
              <a:rPr lang="it-IT" baseline="0" dirty="0"/>
              <a:t> for </a:t>
            </a:r>
            <a:r>
              <a:rPr lang="it-IT" baseline="0" dirty="0" err="1"/>
              <a:t>deep</a:t>
            </a:r>
            <a:r>
              <a:rPr lang="it-IT" baseline="0" dirty="0"/>
              <a:t> </a:t>
            </a:r>
            <a:r>
              <a:rPr lang="it-IT" baseline="0" dirty="0" err="1"/>
              <a:t>analysis</a:t>
            </a:r>
            <a:r>
              <a:rPr lang="it-IT" baseline="0" dirty="0"/>
              <a:t> of the </a:t>
            </a:r>
            <a:r>
              <a:rPr lang="it-IT" baseline="0" dirty="0" err="1"/>
              <a:t>issue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956E8-29EC-44E6-9939-C897E29DC0BD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01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Over the </a:t>
            </a:r>
            <a:r>
              <a:rPr lang="it-IT" dirty="0" err="1"/>
              <a:t>past</a:t>
            </a:r>
            <a:r>
              <a:rPr lang="it-IT" dirty="0"/>
              <a:t> 20 </a:t>
            </a:r>
            <a:r>
              <a:rPr lang="it-IT" dirty="0" err="1"/>
              <a:t>years</a:t>
            </a:r>
            <a:r>
              <a:rPr lang="it-IT" dirty="0"/>
              <a:t> a large</a:t>
            </a:r>
            <a:r>
              <a:rPr lang="it-IT" baseline="0" dirty="0"/>
              <a:t> </a:t>
            </a:r>
            <a:r>
              <a:rPr lang="it-IT" baseline="0" dirty="0" err="1"/>
              <a:t>number</a:t>
            </a:r>
            <a:r>
              <a:rPr lang="it-IT" baseline="0" dirty="0"/>
              <a:t> of </a:t>
            </a:r>
            <a:r>
              <a:rPr lang="it-IT" baseline="0" dirty="0" err="1"/>
              <a:t>papers</a:t>
            </a:r>
            <a:r>
              <a:rPr lang="it-IT" baseline="0" dirty="0"/>
              <a:t> and </a:t>
            </a:r>
            <a:r>
              <a:rPr lang="it-IT" baseline="0" dirty="0" err="1"/>
              <a:t>scientific</a:t>
            </a:r>
            <a:r>
              <a:rPr lang="it-IT" baseline="0" dirty="0"/>
              <a:t> reports </a:t>
            </a:r>
            <a:r>
              <a:rPr lang="it-IT" baseline="0" dirty="0" err="1"/>
              <a:t>have</a:t>
            </a:r>
            <a:r>
              <a:rPr lang="it-IT" baseline="0" dirty="0"/>
              <a:t> </a:t>
            </a:r>
            <a:r>
              <a:rPr lang="it-IT" baseline="0" dirty="0" err="1"/>
              <a:t>been</a:t>
            </a:r>
            <a:r>
              <a:rPr lang="it-IT" baseline="0" dirty="0"/>
              <a:t> </a:t>
            </a:r>
            <a:r>
              <a:rPr lang="it-IT" baseline="0" dirty="0" err="1"/>
              <a:t>published</a:t>
            </a:r>
            <a:r>
              <a:rPr lang="it-IT" baseline="0" dirty="0"/>
              <a:t> </a:t>
            </a:r>
            <a:r>
              <a:rPr lang="it-IT" baseline="0" dirty="0" err="1"/>
              <a:t>worldwide</a:t>
            </a:r>
            <a:r>
              <a:rPr lang="it-IT" baseline="0" dirty="0"/>
              <a:t> by public and private </a:t>
            </a:r>
            <a:r>
              <a:rPr lang="it-IT" baseline="0" dirty="0" err="1"/>
              <a:t>institutes</a:t>
            </a:r>
            <a:r>
              <a:rPr lang="it-IT" baseline="0" dirty="0"/>
              <a:t>  </a:t>
            </a:r>
            <a:r>
              <a:rPr lang="it-IT" baseline="0" dirty="0" err="1"/>
              <a:t>trying</a:t>
            </a:r>
            <a:r>
              <a:rPr lang="it-IT" baseline="0" dirty="0"/>
              <a:t> to </a:t>
            </a:r>
            <a:r>
              <a:rPr lang="it-IT" baseline="0" dirty="0" err="1"/>
              <a:t>address</a:t>
            </a:r>
            <a:r>
              <a:rPr lang="it-IT" baseline="0" dirty="0"/>
              <a:t> the </a:t>
            </a:r>
            <a:r>
              <a:rPr lang="it-IT" baseline="0" dirty="0" err="1"/>
              <a:t>growing</a:t>
            </a:r>
            <a:r>
              <a:rPr lang="it-IT" baseline="0" dirty="0"/>
              <a:t> </a:t>
            </a:r>
            <a:r>
              <a:rPr lang="it-IT" baseline="0" dirty="0" err="1"/>
              <a:t>concern</a:t>
            </a:r>
            <a:r>
              <a:rPr lang="it-IT" baseline="0" dirty="0"/>
              <a:t> for the use of </a:t>
            </a:r>
            <a:r>
              <a:rPr lang="it-IT" baseline="0" dirty="0" err="1"/>
              <a:t>recycled</a:t>
            </a:r>
            <a:r>
              <a:rPr lang="it-IT" baseline="0" dirty="0"/>
              <a:t> </a:t>
            </a:r>
            <a:r>
              <a:rPr lang="it-IT" baseline="0" dirty="0" err="1"/>
              <a:t>rubber</a:t>
            </a:r>
            <a:r>
              <a:rPr lang="it-IT" baseline="0" dirty="0"/>
              <a:t> in </a:t>
            </a:r>
            <a:r>
              <a:rPr lang="it-IT" baseline="0" dirty="0" err="1"/>
              <a:t>artificial</a:t>
            </a:r>
            <a:r>
              <a:rPr lang="it-IT" baseline="0" dirty="0"/>
              <a:t> turf and playgrounds.</a:t>
            </a:r>
          </a:p>
          <a:p>
            <a:endParaRPr lang="it-IT" baseline="0" dirty="0"/>
          </a:p>
          <a:p>
            <a:r>
              <a:rPr lang="it-IT" baseline="0" dirty="0" err="1"/>
              <a:t>Beside</a:t>
            </a:r>
            <a:r>
              <a:rPr lang="it-IT" baseline="0" dirty="0"/>
              <a:t> </a:t>
            </a:r>
            <a:r>
              <a:rPr lang="it-IT" baseline="0" dirty="0" err="1"/>
              <a:t>confirming</a:t>
            </a:r>
            <a:r>
              <a:rPr lang="it-IT" baseline="0" dirty="0"/>
              <a:t> the </a:t>
            </a:r>
            <a:r>
              <a:rPr lang="it-IT" baseline="0" dirty="0" err="1"/>
              <a:t>presence</a:t>
            </a:r>
            <a:r>
              <a:rPr lang="it-IT" baseline="0" dirty="0"/>
              <a:t> of </a:t>
            </a:r>
            <a:r>
              <a:rPr lang="it-IT" baseline="0" dirty="0" err="1"/>
              <a:t>Poly</a:t>
            </a:r>
            <a:r>
              <a:rPr lang="it-IT" baseline="0" dirty="0"/>
              <a:t> </a:t>
            </a:r>
            <a:r>
              <a:rPr lang="it-IT" baseline="0" dirty="0" err="1"/>
              <a:t>Aromatic</a:t>
            </a:r>
            <a:r>
              <a:rPr lang="it-IT" baseline="0" dirty="0"/>
              <a:t> </a:t>
            </a:r>
            <a:r>
              <a:rPr lang="it-IT" baseline="0" dirty="0" err="1"/>
              <a:t>Hydrocarbons</a:t>
            </a:r>
            <a:r>
              <a:rPr lang="it-IT" baseline="0" dirty="0"/>
              <a:t> (PAH) in </a:t>
            </a:r>
            <a:r>
              <a:rPr lang="it-IT" baseline="0" dirty="0" err="1"/>
              <a:t>rubber</a:t>
            </a:r>
            <a:r>
              <a:rPr lang="it-IT" baseline="0" dirty="0"/>
              <a:t>, </a:t>
            </a:r>
            <a:r>
              <a:rPr lang="it-IT" baseline="0" dirty="0" err="1"/>
              <a:t>all</a:t>
            </a:r>
            <a:r>
              <a:rPr lang="it-IT" baseline="0" dirty="0"/>
              <a:t> </a:t>
            </a:r>
            <a:r>
              <a:rPr lang="it-IT" baseline="0" dirty="0" err="1"/>
              <a:t>these</a:t>
            </a:r>
            <a:r>
              <a:rPr lang="it-IT" baseline="0" dirty="0"/>
              <a:t> </a:t>
            </a:r>
            <a:r>
              <a:rPr lang="it-IT" baseline="0" dirty="0" err="1"/>
              <a:t>studies</a:t>
            </a:r>
            <a:r>
              <a:rPr lang="it-IT" baseline="0" dirty="0"/>
              <a:t> </a:t>
            </a:r>
            <a:r>
              <a:rPr lang="it-IT" baseline="0" dirty="0" err="1"/>
              <a:t>converged</a:t>
            </a:r>
            <a:r>
              <a:rPr lang="it-IT" baseline="0" dirty="0"/>
              <a:t> in </a:t>
            </a:r>
            <a:r>
              <a:rPr lang="it-IT" baseline="0" dirty="0" err="1"/>
              <a:t>determining</a:t>
            </a:r>
            <a:r>
              <a:rPr lang="it-IT" baseline="0" dirty="0"/>
              <a:t> </a:t>
            </a:r>
            <a:r>
              <a:rPr lang="it-IT" baseline="0" dirty="0" err="1"/>
              <a:t>acceptable</a:t>
            </a:r>
            <a:r>
              <a:rPr lang="it-IT" baseline="0" dirty="0"/>
              <a:t> </a:t>
            </a:r>
            <a:r>
              <a:rPr lang="it-IT" baseline="0" dirty="0" err="1"/>
              <a:t>levels</a:t>
            </a:r>
            <a:r>
              <a:rPr lang="it-IT" baseline="0" dirty="0"/>
              <a:t> of the </a:t>
            </a:r>
            <a:r>
              <a:rPr lang="it-IT" baseline="0" dirty="0" err="1"/>
              <a:t>incremental</a:t>
            </a:r>
            <a:r>
              <a:rPr lang="it-IT" baseline="0" dirty="0"/>
              <a:t> </a:t>
            </a:r>
            <a:r>
              <a:rPr lang="it-IT" baseline="0" dirty="0" err="1"/>
              <a:t>carcinogenic</a:t>
            </a:r>
            <a:r>
              <a:rPr lang="it-IT" baseline="0" dirty="0"/>
              <a:t> </a:t>
            </a:r>
            <a:r>
              <a:rPr lang="it-IT" baseline="0" dirty="0" err="1"/>
              <a:t>risk</a:t>
            </a:r>
            <a:r>
              <a:rPr lang="it-IT" baseline="0" dirty="0"/>
              <a:t>.</a:t>
            </a:r>
          </a:p>
          <a:p>
            <a:endParaRPr lang="it-IT" baseline="0" dirty="0"/>
          </a:p>
          <a:p>
            <a:r>
              <a:rPr lang="it-IT" baseline="0" dirty="0" err="1"/>
              <a:t>Notwithstanding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, </a:t>
            </a:r>
            <a:r>
              <a:rPr lang="it-IT" baseline="0" dirty="0" err="1"/>
              <a:t>every</a:t>
            </a:r>
            <a:r>
              <a:rPr lang="it-IT" baseline="0" dirty="0"/>
              <a:t> </a:t>
            </a:r>
            <a:r>
              <a:rPr lang="it-IT" baseline="0" dirty="0" err="1"/>
              <a:t>now</a:t>
            </a:r>
            <a:r>
              <a:rPr lang="it-IT" baseline="0" dirty="0"/>
              <a:t> and </a:t>
            </a:r>
            <a:r>
              <a:rPr lang="it-IT" baseline="0" dirty="0" err="1"/>
              <a:t>then</a:t>
            </a:r>
            <a:r>
              <a:rPr lang="it-IT" baseline="0" dirty="0"/>
              <a:t> new </a:t>
            </a:r>
            <a:r>
              <a:rPr lang="it-IT" baseline="0" dirty="0" err="1"/>
              <a:t>doubts</a:t>
            </a:r>
            <a:r>
              <a:rPr lang="it-IT" baseline="0" dirty="0"/>
              <a:t> and </a:t>
            </a:r>
            <a:r>
              <a:rPr lang="it-IT" baseline="0" dirty="0" err="1"/>
              <a:t>conserns</a:t>
            </a:r>
            <a:r>
              <a:rPr lang="it-IT" baseline="0" dirty="0"/>
              <a:t> rise to the </a:t>
            </a:r>
            <a:r>
              <a:rPr lang="it-IT" baseline="0" dirty="0" err="1"/>
              <a:t>attention</a:t>
            </a:r>
            <a:r>
              <a:rPr lang="it-IT" baseline="0" dirty="0"/>
              <a:t> of the media (and </a:t>
            </a:r>
            <a:r>
              <a:rPr lang="it-IT" baseline="0" dirty="0" err="1"/>
              <a:t>decision</a:t>
            </a:r>
            <a:r>
              <a:rPr lang="it-IT" baseline="0" dirty="0"/>
              <a:t> </a:t>
            </a:r>
            <a:r>
              <a:rPr lang="it-IT" baseline="0" dirty="0" err="1"/>
              <a:t>makers</a:t>
            </a:r>
            <a:r>
              <a:rPr lang="it-IT" baseline="0" dirty="0"/>
              <a:t>), </a:t>
            </a:r>
            <a:r>
              <a:rPr lang="it-IT" baseline="0" dirty="0" err="1"/>
              <a:t>that</a:t>
            </a:r>
            <a:r>
              <a:rPr lang="it-IT" baseline="0" dirty="0"/>
              <a:t> </a:t>
            </a:r>
            <a:r>
              <a:rPr lang="it-IT" baseline="0" dirty="0" err="1"/>
              <a:t>denounce</a:t>
            </a:r>
            <a:r>
              <a:rPr lang="it-IT" baseline="0" dirty="0"/>
              <a:t> the «</a:t>
            </a:r>
            <a:r>
              <a:rPr lang="it-IT" baseline="0" dirty="0" err="1"/>
              <a:t>potential</a:t>
            </a:r>
            <a:r>
              <a:rPr lang="it-IT" baseline="0" dirty="0"/>
              <a:t> </a:t>
            </a:r>
            <a:r>
              <a:rPr lang="it-IT" baseline="0" dirty="0" err="1"/>
              <a:t>risks</a:t>
            </a:r>
            <a:r>
              <a:rPr lang="it-IT" baseline="0" dirty="0"/>
              <a:t>» for the </a:t>
            </a:r>
            <a:r>
              <a:rPr lang="it-IT" baseline="0" dirty="0" err="1"/>
              <a:t>athletes</a:t>
            </a:r>
            <a:r>
              <a:rPr lang="it-IT" baseline="0" dirty="0"/>
              <a:t> and </a:t>
            </a:r>
            <a:r>
              <a:rPr lang="it-IT" baseline="0" dirty="0" err="1"/>
              <a:t>children</a:t>
            </a:r>
            <a:r>
              <a:rPr lang="it-IT" baseline="0" dirty="0"/>
              <a:t> and/or </a:t>
            </a:r>
            <a:r>
              <a:rPr lang="it-IT" baseline="0" dirty="0" err="1"/>
              <a:t>ask</a:t>
            </a:r>
            <a:r>
              <a:rPr lang="it-IT" baseline="0" dirty="0"/>
              <a:t> for </a:t>
            </a:r>
            <a:r>
              <a:rPr lang="it-IT" baseline="0" dirty="0" err="1"/>
              <a:t>deep</a:t>
            </a:r>
            <a:r>
              <a:rPr lang="it-IT" baseline="0" dirty="0"/>
              <a:t> </a:t>
            </a:r>
            <a:r>
              <a:rPr lang="it-IT" baseline="0" dirty="0" err="1"/>
              <a:t>analysis</a:t>
            </a:r>
            <a:r>
              <a:rPr lang="it-IT" baseline="0" dirty="0"/>
              <a:t> of the </a:t>
            </a:r>
            <a:r>
              <a:rPr lang="it-IT" baseline="0" dirty="0" err="1"/>
              <a:t>issue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956E8-29EC-44E6-9939-C897E29DC0BD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21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Over the </a:t>
            </a:r>
            <a:r>
              <a:rPr lang="it-IT" dirty="0" err="1"/>
              <a:t>past</a:t>
            </a:r>
            <a:r>
              <a:rPr lang="it-IT" dirty="0"/>
              <a:t> 20 </a:t>
            </a:r>
            <a:r>
              <a:rPr lang="it-IT" dirty="0" err="1"/>
              <a:t>years</a:t>
            </a:r>
            <a:r>
              <a:rPr lang="it-IT" dirty="0"/>
              <a:t> a large</a:t>
            </a:r>
            <a:r>
              <a:rPr lang="it-IT" baseline="0" dirty="0"/>
              <a:t> </a:t>
            </a:r>
            <a:r>
              <a:rPr lang="it-IT" baseline="0" dirty="0" err="1"/>
              <a:t>number</a:t>
            </a:r>
            <a:r>
              <a:rPr lang="it-IT" baseline="0" dirty="0"/>
              <a:t> of </a:t>
            </a:r>
            <a:r>
              <a:rPr lang="it-IT" baseline="0" dirty="0" err="1"/>
              <a:t>papers</a:t>
            </a:r>
            <a:r>
              <a:rPr lang="it-IT" baseline="0" dirty="0"/>
              <a:t> and </a:t>
            </a:r>
            <a:r>
              <a:rPr lang="it-IT" baseline="0" dirty="0" err="1"/>
              <a:t>scientific</a:t>
            </a:r>
            <a:r>
              <a:rPr lang="it-IT" baseline="0" dirty="0"/>
              <a:t> reports </a:t>
            </a:r>
            <a:r>
              <a:rPr lang="it-IT" baseline="0" dirty="0" err="1"/>
              <a:t>have</a:t>
            </a:r>
            <a:r>
              <a:rPr lang="it-IT" baseline="0" dirty="0"/>
              <a:t> </a:t>
            </a:r>
            <a:r>
              <a:rPr lang="it-IT" baseline="0" dirty="0" err="1"/>
              <a:t>been</a:t>
            </a:r>
            <a:r>
              <a:rPr lang="it-IT" baseline="0" dirty="0"/>
              <a:t> </a:t>
            </a:r>
            <a:r>
              <a:rPr lang="it-IT" baseline="0" dirty="0" err="1"/>
              <a:t>published</a:t>
            </a:r>
            <a:r>
              <a:rPr lang="it-IT" baseline="0" dirty="0"/>
              <a:t> </a:t>
            </a:r>
            <a:r>
              <a:rPr lang="it-IT" baseline="0" dirty="0" err="1"/>
              <a:t>worldwide</a:t>
            </a:r>
            <a:r>
              <a:rPr lang="it-IT" baseline="0" dirty="0"/>
              <a:t> by public and private </a:t>
            </a:r>
            <a:r>
              <a:rPr lang="it-IT" baseline="0" dirty="0" err="1"/>
              <a:t>institutes</a:t>
            </a:r>
            <a:r>
              <a:rPr lang="it-IT" baseline="0" dirty="0"/>
              <a:t>  </a:t>
            </a:r>
            <a:r>
              <a:rPr lang="it-IT" baseline="0" dirty="0" err="1"/>
              <a:t>trying</a:t>
            </a:r>
            <a:r>
              <a:rPr lang="it-IT" baseline="0" dirty="0"/>
              <a:t> to </a:t>
            </a:r>
            <a:r>
              <a:rPr lang="it-IT" baseline="0" dirty="0" err="1"/>
              <a:t>address</a:t>
            </a:r>
            <a:r>
              <a:rPr lang="it-IT" baseline="0" dirty="0"/>
              <a:t> the </a:t>
            </a:r>
            <a:r>
              <a:rPr lang="it-IT" baseline="0" dirty="0" err="1"/>
              <a:t>growing</a:t>
            </a:r>
            <a:r>
              <a:rPr lang="it-IT" baseline="0" dirty="0"/>
              <a:t> </a:t>
            </a:r>
            <a:r>
              <a:rPr lang="it-IT" baseline="0" dirty="0" err="1"/>
              <a:t>concern</a:t>
            </a:r>
            <a:r>
              <a:rPr lang="it-IT" baseline="0" dirty="0"/>
              <a:t> for the use of </a:t>
            </a:r>
            <a:r>
              <a:rPr lang="it-IT" baseline="0" dirty="0" err="1"/>
              <a:t>recycled</a:t>
            </a:r>
            <a:r>
              <a:rPr lang="it-IT" baseline="0" dirty="0"/>
              <a:t> </a:t>
            </a:r>
            <a:r>
              <a:rPr lang="it-IT" baseline="0" dirty="0" err="1"/>
              <a:t>rubber</a:t>
            </a:r>
            <a:r>
              <a:rPr lang="it-IT" baseline="0" dirty="0"/>
              <a:t> in </a:t>
            </a:r>
            <a:r>
              <a:rPr lang="it-IT" baseline="0" dirty="0" err="1"/>
              <a:t>artificial</a:t>
            </a:r>
            <a:r>
              <a:rPr lang="it-IT" baseline="0" dirty="0"/>
              <a:t> turf and playgrounds.</a:t>
            </a:r>
          </a:p>
          <a:p>
            <a:endParaRPr lang="it-IT" baseline="0" dirty="0"/>
          </a:p>
          <a:p>
            <a:r>
              <a:rPr lang="it-IT" baseline="0" dirty="0" err="1"/>
              <a:t>Beside</a:t>
            </a:r>
            <a:r>
              <a:rPr lang="it-IT" baseline="0" dirty="0"/>
              <a:t> </a:t>
            </a:r>
            <a:r>
              <a:rPr lang="it-IT" baseline="0" dirty="0" err="1"/>
              <a:t>confirming</a:t>
            </a:r>
            <a:r>
              <a:rPr lang="it-IT" baseline="0" dirty="0"/>
              <a:t> the </a:t>
            </a:r>
            <a:r>
              <a:rPr lang="it-IT" baseline="0" dirty="0" err="1"/>
              <a:t>presence</a:t>
            </a:r>
            <a:r>
              <a:rPr lang="it-IT" baseline="0" dirty="0"/>
              <a:t> of </a:t>
            </a:r>
            <a:r>
              <a:rPr lang="it-IT" baseline="0" dirty="0" err="1"/>
              <a:t>Poly</a:t>
            </a:r>
            <a:r>
              <a:rPr lang="it-IT" baseline="0" dirty="0"/>
              <a:t> </a:t>
            </a:r>
            <a:r>
              <a:rPr lang="it-IT" baseline="0" dirty="0" err="1"/>
              <a:t>Aromatic</a:t>
            </a:r>
            <a:r>
              <a:rPr lang="it-IT" baseline="0" dirty="0"/>
              <a:t> </a:t>
            </a:r>
            <a:r>
              <a:rPr lang="it-IT" baseline="0" dirty="0" err="1"/>
              <a:t>Hydrocarbons</a:t>
            </a:r>
            <a:r>
              <a:rPr lang="it-IT" baseline="0" dirty="0"/>
              <a:t> (PAH) in </a:t>
            </a:r>
            <a:r>
              <a:rPr lang="it-IT" baseline="0" dirty="0" err="1"/>
              <a:t>rubber</a:t>
            </a:r>
            <a:r>
              <a:rPr lang="it-IT" baseline="0" dirty="0"/>
              <a:t>, </a:t>
            </a:r>
            <a:r>
              <a:rPr lang="it-IT" baseline="0" dirty="0" err="1"/>
              <a:t>all</a:t>
            </a:r>
            <a:r>
              <a:rPr lang="it-IT" baseline="0" dirty="0"/>
              <a:t> </a:t>
            </a:r>
            <a:r>
              <a:rPr lang="it-IT" baseline="0" dirty="0" err="1"/>
              <a:t>these</a:t>
            </a:r>
            <a:r>
              <a:rPr lang="it-IT" baseline="0" dirty="0"/>
              <a:t> </a:t>
            </a:r>
            <a:r>
              <a:rPr lang="it-IT" baseline="0" dirty="0" err="1"/>
              <a:t>studies</a:t>
            </a:r>
            <a:r>
              <a:rPr lang="it-IT" baseline="0" dirty="0"/>
              <a:t> </a:t>
            </a:r>
            <a:r>
              <a:rPr lang="it-IT" baseline="0" dirty="0" err="1"/>
              <a:t>converged</a:t>
            </a:r>
            <a:r>
              <a:rPr lang="it-IT" baseline="0" dirty="0"/>
              <a:t> in </a:t>
            </a:r>
            <a:r>
              <a:rPr lang="it-IT" baseline="0" dirty="0" err="1"/>
              <a:t>determining</a:t>
            </a:r>
            <a:r>
              <a:rPr lang="it-IT" baseline="0" dirty="0"/>
              <a:t> </a:t>
            </a:r>
            <a:r>
              <a:rPr lang="it-IT" baseline="0" dirty="0" err="1"/>
              <a:t>acceptable</a:t>
            </a:r>
            <a:r>
              <a:rPr lang="it-IT" baseline="0" dirty="0"/>
              <a:t> </a:t>
            </a:r>
            <a:r>
              <a:rPr lang="it-IT" baseline="0" dirty="0" err="1"/>
              <a:t>levels</a:t>
            </a:r>
            <a:r>
              <a:rPr lang="it-IT" baseline="0" dirty="0"/>
              <a:t> of the </a:t>
            </a:r>
            <a:r>
              <a:rPr lang="it-IT" baseline="0" dirty="0" err="1"/>
              <a:t>incremental</a:t>
            </a:r>
            <a:r>
              <a:rPr lang="it-IT" baseline="0" dirty="0"/>
              <a:t> </a:t>
            </a:r>
            <a:r>
              <a:rPr lang="it-IT" baseline="0" dirty="0" err="1"/>
              <a:t>carcinogenic</a:t>
            </a:r>
            <a:r>
              <a:rPr lang="it-IT" baseline="0" dirty="0"/>
              <a:t> </a:t>
            </a:r>
            <a:r>
              <a:rPr lang="it-IT" baseline="0" dirty="0" err="1"/>
              <a:t>risk</a:t>
            </a:r>
            <a:r>
              <a:rPr lang="it-IT" baseline="0" dirty="0"/>
              <a:t>.</a:t>
            </a:r>
          </a:p>
          <a:p>
            <a:endParaRPr lang="it-IT" baseline="0" dirty="0"/>
          </a:p>
          <a:p>
            <a:r>
              <a:rPr lang="it-IT" baseline="0" dirty="0" err="1"/>
              <a:t>Notwithstanding</a:t>
            </a:r>
            <a:r>
              <a:rPr lang="it-IT" baseline="0" dirty="0"/>
              <a:t> </a:t>
            </a:r>
            <a:r>
              <a:rPr lang="it-IT" baseline="0" dirty="0" err="1"/>
              <a:t>that</a:t>
            </a:r>
            <a:r>
              <a:rPr lang="it-IT" baseline="0" dirty="0"/>
              <a:t>, </a:t>
            </a:r>
            <a:r>
              <a:rPr lang="it-IT" baseline="0" dirty="0" err="1"/>
              <a:t>every</a:t>
            </a:r>
            <a:r>
              <a:rPr lang="it-IT" baseline="0" dirty="0"/>
              <a:t> </a:t>
            </a:r>
            <a:r>
              <a:rPr lang="it-IT" baseline="0" dirty="0" err="1"/>
              <a:t>now</a:t>
            </a:r>
            <a:r>
              <a:rPr lang="it-IT" baseline="0" dirty="0"/>
              <a:t> and </a:t>
            </a:r>
            <a:r>
              <a:rPr lang="it-IT" baseline="0" dirty="0" err="1"/>
              <a:t>then</a:t>
            </a:r>
            <a:r>
              <a:rPr lang="it-IT" baseline="0" dirty="0"/>
              <a:t> new </a:t>
            </a:r>
            <a:r>
              <a:rPr lang="it-IT" baseline="0" dirty="0" err="1"/>
              <a:t>doubts</a:t>
            </a:r>
            <a:r>
              <a:rPr lang="it-IT" baseline="0" dirty="0"/>
              <a:t> and </a:t>
            </a:r>
            <a:r>
              <a:rPr lang="it-IT" baseline="0" dirty="0" err="1"/>
              <a:t>conserns</a:t>
            </a:r>
            <a:r>
              <a:rPr lang="it-IT" baseline="0" dirty="0"/>
              <a:t> rise to the </a:t>
            </a:r>
            <a:r>
              <a:rPr lang="it-IT" baseline="0" dirty="0" err="1"/>
              <a:t>attention</a:t>
            </a:r>
            <a:r>
              <a:rPr lang="it-IT" baseline="0" dirty="0"/>
              <a:t> of the media (and </a:t>
            </a:r>
            <a:r>
              <a:rPr lang="it-IT" baseline="0" dirty="0" err="1"/>
              <a:t>decision</a:t>
            </a:r>
            <a:r>
              <a:rPr lang="it-IT" baseline="0" dirty="0"/>
              <a:t> </a:t>
            </a:r>
            <a:r>
              <a:rPr lang="it-IT" baseline="0" dirty="0" err="1"/>
              <a:t>makers</a:t>
            </a:r>
            <a:r>
              <a:rPr lang="it-IT" baseline="0" dirty="0"/>
              <a:t>), </a:t>
            </a:r>
            <a:r>
              <a:rPr lang="it-IT" baseline="0" dirty="0" err="1"/>
              <a:t>that</a:t>
            </a:r>
            <a:r>
              <a:rPr lang="it-IT" baseline="0" dirty="0"/>
              <a:t> </a:t>
            </a:r>
            <a:r>
              <a:rPr lang="it-IT" baseline="0" dirty="0" err="1"/>
              <a:t>denounce</a:t>
            </a:r>
            <a:r>
              <a:rPr lang="it-IT" baseline="0" dirty="0"/>
              <a:t> the «</a:t>
            </a:r>
            <a:r>
              <a:rPr lang="it-IT" baseline="0" dirty="0" err="1"/>
              <a:t>potential</a:t>
            </a:r>
            <a:r>
              <a:rPr lang="it-IT" baseline="0" dirty="0"/>
              <a:t> </a:t>
            </a:r>
            <a:r>
              <a:rPr lang="it-IT" baseline="0" dirty="0" err="1"/>
              <a:t>risks</a:t>
            </a:r>
            <a:r>
              <a:rPr lang="it-IT" baseline="0" dirty="0"/>
              <a:t>» for the </a:t>
            </a:r>
            <a:r>
              <a:rPr lang="it-IT" baseline="0" dirty="0" err="1"/>
              <a:t>athletes</a:t>
            </a:r>
            <a:r>
              <a:rPr lang="it-IT" baseline="0" dirty="0"/>
              <a:t> and </a:t>
            </a:r>
            <a:r>
              <a:rPr lang="it-IT" baseline="0" dirty="0" err="1"/>
              <a:t>children</a:t>
            </a:r>
            <a:r>
              <a:rPr lang="it-IT" baseline="0" dirty="0"/>
              <a:t> and/or </a:t>
            </a:r>
            <a:r>
              <a:rPr lang="it-IT" baseline="0" dirty="0" err="1"/>
              <a:t>ask</a:t>
            </a:r>
            <a:r>
              <a:rPr lang="it-IT" baseline="0" dirty="0"/>
              <a:t> for </a:t>
            </a:r>
            <a:r>
              <a:rPr lang="it-IT" baseline="0" dirty="0" err="1"/>
              <a:t>deep</a:t>
            </a:r>
            <a:r>
              <a:rPr lang="it-IT" baseline="0" dirty="0"/>
              <a:t> </a:t>
            </a:r>
            <a:r>
              <a:rPr lang="it-IT" baseline="0" dirty="0" err="1"/>
              <a:t>analysis</a:t>
            </a:r>
            <a:r>
              <a:rPr lang="it-IT" baseline="0" dirty="0"/>
              <a:t> of the </a:t>
            </a:r>
            <a:r>
              <a:rPr lang="it-IT" baseline="0" dirty="0" err="1"/>
              <a:t>issue</a:t>
            </a:r>
            <a:r>
              <a:rPr lang="it-IT" baseline="0" dirty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956E8-29EC-44E6-9939-C897E29DC0BD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59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956E8-29EC-44E6-9939-C897E29DC0BD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67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956E8-29EC-44E6-9939-C897E29DC0BD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02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956E8-29EC-44E6-9939-C897E29DC0BD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999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956E8-29EC-44E6-9939-C897E29DC0BD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936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956E8-29EC-44E6-9939-C897E29DC0BD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09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Lecco, 29 aprile 2011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CNCU sala dei convegni via Margutta, 32 Roma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6EE30-4DD8-4B82-A163-BA0E34B8ADC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23" y="1"/>
            <a:ext cx="1656840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4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Lecco, 29 aprile 2011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CNCU sala dei convegni via Margutta, 32 Roma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2CAAB-44E1-4553-B222-A8546A92D03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98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Lecco, 29 aprile 2011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CNCU sala dei convegni via Margutta, 32 Roma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4A34-2312-4046-A20C-841B660CF12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7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Lecco, 29 aprile 2011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CNCU sala dei convegni via Margutta, 32 Roma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2D6FF-4247-482E-A5D9-BCC97C2F332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4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Lecco, 29 aprile 2011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CNCU sala dei convegni via Margutta, 32 Roma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10F75-7D93-49FF-910A-4975B56A652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10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Lecco, 29 aprile 2011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CNCU sala dei convegni via Margutta, 32 Roma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D663B-7AA7-4051-BC39-B37181424D0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19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Lecco, 29 aprile 2011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CNCU sala dei convegni via Margutta, 32 Roma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7802F-F5DF-4AE1-B8F7-FDC999481F1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99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Lecco, 29 aprile 2011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CNCU sala dei convegni via Margutta, 32 Roma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78392-55A4-463D-8353-C2581DE05AC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88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Lecco, 29 aprile 2011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CNCU sala dei convegni via Margutta, 32 Roma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2391F-62BA-472D-BD80-A86DD1ADCB1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37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Lecco, 29 aprile 2011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CNCU sala dei convegni via Margutta, 32 Roma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32E3D-0442-4328-B68D-CB0598F86C0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12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Lecco, 29 aprile 2011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CNCU sala dei convegni via Margutta, 32 Roma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F3AD6-55EB-47B7-B0EB-8DBC62DC61F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4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Lecco, 29 aprile 2011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CNCU sala dei convegni via Margutta, 32 Roma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B3F38F-94DE-4B68-97BA-C7E9C6AF370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74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.fornai@ecopneus.i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2"/>
          <p:cNvSpPr txBox="1">
            <a:spLocks/>
          </p:cNvSpPr>
          <p:nvPr/>
        </p:nvSpPr>
        <p:spPr>
          <a:xfrm>
            <a:off x="431800" y="3645024"/>
            <a:ext cx="5580360" cy="201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b="1" i="1" dirty="0">
                <a:solidFill>
                  <a:srgbClr val="007540"/>
                </a:solidFill>
              </a:rPr>
              <a:t>Crumb Rubber Infill: </a:t>
            </a:r>
          </a:p>
          <a:p>
            <a:pPr algn="l">
              <a:spcBef>
                <a:spcPct val="0"/>
              </a:spcBef>
            </a:pPr>
            <a:r>
              <a:rPr lang="en-US" b="1" i="1" dirty="0">
                <a:solidFill>
                  <a:srgbClr val="007540"/>
                </a:solidFill>
              </a:rPr>
              <a:t>a never-ending story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8313" y="5732463"/>
            <a:ext cx="60483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i="1" dirty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it-IT" i="1" dirty="0" err="1">
                <a:solidFill>
                  <a:schemeClr val="accent3">
                    <a:lumMod val="75000"/>
                  </a:schemeClr>
                </a:solidFill>
              </a:rPr>
              <a:t>Tire</a:t>
            </a:r>
            <a:r>
              <a:rPr lang="it-IT" i="1" dirty="0">
                <a:solidFill>
                  <a:schemeClr val="accent3">
                    <a:lumMod val="75000"/>
                  </a:schemeClr>
                </a:solidFill>
              </a:rPr>
              <a:t>-Cologne, 30 </a:t>
            </a:r>
            <a:r>
              <a:rPr lang="it-IT" i="1" dirty="0" err="1">
                <a:solidFill>
                  <a:schemeClr val="accent3">
                    <a:lumMod val="75000"/>
                  </a:schemeClr>
                </a:solidFill>
              </a:rPr>
              <a:t>May</a:t>
            </a:r>
            <a:r>
              <a:rPr lang="it-IT" i="1" dirty="0">
                <a:solidFill>
                  <a:schemeClr val="accent3">
                    <a:lumMod val="75000"/>
                  </a:schemeClr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59083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313977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Ongoing</a:t>
            </a:r>
            <a:endParaRPr lang="it-IT" sz="3200" b="1" dirty="0"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9DF52434-201E-46F6-98A7-6E1C66E95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03648"/>
            <a:ext cx="7402513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sz="1800" dirty="0"/>
              <a:t>RIVM TO PREPARE A DOSSIER* XV FOR ECHA (by </a:t>
            </a:r>
            <a:r>
              <a:rPr lang="it-IT" altLang="it-IT" sz="1800" dirty="0" err="1"/>
              <a:t>july</a:t>
            </a:r>
            <a:r>
              <a:rPr lang="it-IT" altLang="it-IT" sz="1800" dirty="0"/>
              <a:t> 2018)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it-IT" altLang="it-IT" sz="18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sz="1800" dirty="0"/>
              <a:t>ECHA TO EVALUATE THE DOSSIER’S CONFORMITY, TO INTEGRATE IT WITH ADDITIONAL INFORMATION AND TO PREPARE AND ADOPT AN OPINION ( </a:t>
            </a:r>
            <a:r>
              <a:rPr lang="it-IT" altLang="it-IT" sz="1800" dirty="0" err="1"/>
              <a:t>ca</a:t>
            </a:r>
            <a:r>
              <a:rPr lang="it-IT" altLang="it-IT" sz="1800" dirty="0"/>
              <a:t> 21 </a:t>
            </a:r>
            <a:r>
              <a:rPr lang="it-IT" altLang="it-IT" sz="1800" dirty="0" err="1"/>
              <a:t>months</a:t>
            </a:r>
            <a:r>
              <a:rPr lang="it-IT" altLang="it-IT" sz="1800" dirty="0"/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it-IT" altLang="it-IT" sz="18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sz="1800" dirty="0"/>
              <a:t>EC AND CARACAL, TO PREPARE A DICISION AND TO AMEND ANNEX XVII-ENTRY 50 BY INTRODUCING A NEW RESTRICTION ON PAH IN INFILL MATERIALS (by </a:t>
            </a:r>
            <a:r>
              <a:rPr lang="it-IT" altLang="it-IT" sz="1800" dirty="0" err="1"/>
              <a:t>early</a:t>
            </a:r>
            <a:r>
              <a:rPr lang="it-IT" altLang="it-IT" sz="1800" dirty="0"/>
              <a:t> 2020)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671A28-A3DD-4C5F-B873-46D969275D57}"/>
              </a:ext>
            </a:extLst>
          </p:cNvPr>
          <p:cNvSpPr txBox="1"/>
          <p:nvPr/>
        </p:nvSpPr>
        <p:spPr>
          <a:xfrm>
            <a:off x="611560" y="6381328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* </a:t>
            </a:r>
            <a:r>
              <a:rPr lang="it-IT" sz="1400" i="1" dirty="0" err="1"/>
              <a:t>It</a:t>
            </a:r>
            <a:r>
              <a:rPr lang="it-IT" sz="1400" i="1" dirty="0"/>
              <a:t> </a:t>
            </a:r>
            <a:r>
              <a:rPr lang="it-IT" sz="1400" i="1" dirty="0" err="1"/>
              <a:t>includes</a:t>
            </a:r>
            <a:r>
              <a:rPr lang="it-IT" sz="1400" i="1" dirty="0"/>
              <a:t> a Socio </a:t>
            </a:r>
            <a:r>
              <a:rPr lang="it-IT" sz="1400" i="1" dirty="0" err="1"/>
              <a:t>Economic</a:t>
            </a:r>
            <a:r>
              <a:rPr lang="it-IT" sz="1400" i="1" dirty="0"/>
              <a:t> </a:t>
            </a:r>
            <a:r>
              <a:rPr lang="it-IT" sz="1400" i="1" dirty="0" err="1"/>
              <a:t>Impacts</a:t>
            </a:r>
            <a:r>
              <a:rPr lang="it-IT" sz="1400" i="1" dirty="0"/>
              <a:t> </a:t>
            </a:r>
            <a:r>
              <a:rPr lang="it-IT" sz="1400" i="1" dirty="0" err="1"/>
              <a:t>assessment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283437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313977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PAH </a:t>
            </a: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determination</a:t>
            </a: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 - EC M/556</a:t>
            </a: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BD3228BB-C9CD-4FC6-AA99-90925EFE1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420888"/>
            <a:ext cx="8526463" cy="12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sz="1800" dirty="0"/>
              <a:t>CEN AND CENLEC </a:t>
            </a:r>
            <a:r>
              <a:rPr lang="en-US" altLang="it-IT" sz="1800" dirty="0"/>
              <a:t>TO DRAFT HARMONIZED STANDARDS FOR THE ANALYTICAL DETERMINATION OF THE INDIVIDUAL CONCENTRATIONS OF THE 8 CARCINOGENIC PAHS</a:t>
            </a:r>
            <a:r>
              <a:rPr lang="it-IT" altLang="it-IT" sz="1800" dirty="0"/>
              <a:t> (by </a:t>
            </a:r>
            <a:r>
              <a:rPr lang="it-IT" altLang="it-IT" sz="1800" dirty="0" err="1"/>
              <a:t>Dec</a:t>
            </a:r>
            <a:r>
              <a:rPr lang="it-IT" altLang="it-IT" sz="1800" dirty="0"/>
              <a:t>. 2022) </a:t>
            </a:r>
          </a:p>
        </p:txBody>
      </p:sp>
    </p:spTree>
    <p:extLst>
      <p:ext uri="{BB962C8B-B14F-4D97-AF65-F5344CB8AC3E}">
        <p14:creationId xmlns:p14="http://schemas.microsoft.com/office/powerpoint/2010/main" val="372963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313977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Conclusions</a:t>
            </a:r>
            <a:endParaRPr lang="it-IT" sz="3200" b="1" dirty="0"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BD3228BB-C9CD-4FC6-AA99-90925EFE1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484784"/>
            <a:ext cx="852646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sz="1800" dirty="0" err="1"/>
              <a:t>Most</a:t>
            </a:r>
            <a:r>
              <a:rPr lang="it-IT" altLang="it-IT" sz="1800" dirty="0"/>
              <a:t> of the public </a:t>
            </a:r>
            <a:r>
              <a:rPr lang="it-IT" altLang="it-IT" sz="1800" dirty="0" err="1"/>
              <a:t>concerns</a:t>
            </a:r>
            <a:r>
              <a:rPr lang="it-IT" altLang="it-IT" sz="1800" dirty="0"/>
              <a:t> on </a:t>
            </a:r>
            <a:r>
              <a:rPr lang="it-IT" altLang="it-IT" sz="1800" dirty="0" err="1"/>
              <a:t>artificial</a:t>
            </a:r>
            <a:r>
              <a:rPr lang="it-IT" altLang="it-IT" sz="1800" dirty="0"/>
              <a:t> turf –</a:t>
            </a:r>
            <a:r>
              <a:rPr lang="it-IT" altLang="it-IT" sz="1800" dirty="0" err="1"/>
              <a:t>presumed</a:t>
            </a:r>
            <a:r>
              <a:rPr lang="it-IT" altLang="it-IT" sz="1800" dirty="0"/>
              <a:t>- </a:t>
            </a:r>
            <a:r>
              <a:rPr lang="it-IT" altLang="it-IT" sz="1800" dirty="0" err="1"/>
              <a:t>toxicity</a:t>
            </a:r>
            <a:r>
              <a:rPr lang="it-IT" altLang="it-IT" sz="1800" dirty="0"/>
              <a:t> are </a:t>
            </a:r>
            <a:r>
              <a:rPr lang="it-IT" altLang="it-IT" sz="1800" dirty="0" err="1"/>
              <a:t>emotionally</a:t>
            </a:r>
            <a:r>
              <a:rPr lang="it-IT" altLang="it-IT" sz="1800" dirty="0"/>
              <a:t> </a:t>
            </a:r>
            <a:r>
              <a:rPr lang="it-IT" altLang="it-IT" sz="1800" dirty="0" err="1"/>
              <a:t>driven</a:t>
            </a:r>
            <a:endParaRPr lang="it-IT" altLang="it-IT" sz="18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it-IT" altLang="it-IT" sz="18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sz="1800" dirty="0" err="1"/>
              <a:t>Based</a:t>
            </a:r>
            <a:r>
              <a:rPr lang="it-IT" altLang="it-IT" sz="1800" dirty="0"/>
              <a:t> on the </a:t>
            </a:r>
            <a:r>
              <a:rPr lang="it-IT" altLang="it-IT" sz="1800" dirty="0" err="1"/>
              <a:t>available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scientific</a:t>
            </a:r>
            <a:r>
              <a:rPr lang="it-IT" altLang="it-IT" sz="1800" dirty="0"/>
              <a:t> </a:t>
            </a:r>
            <a:r>
              <a:rPr lang="it-IT" altLang="it-IT" sz="1800" dirty="0" err="1"/>
              <a:t>evidence</a:t>
            </a:r>
            <a:r>
              <a:rPr lang="it-IT" altLang="it-IT" sz="1800" dirty="0"/>
              <a:t>, </a:t>
            </a:r>
            <a:r>
              <a:rPr lang="it-IT" altLang="it-IT" sz="1800" dirty="0" err="1"/>
              <a:t>both</a:t>
            </a:r>
            <a:r>
              <a:rPr lang="it-IT" altLang="it-IT" sz="1800" dirty="0"/>
              <a:t> the RIVM and the ECHA </a:t>
            </a:r>
            <a:r>
              <a:rPr lang="it-IT" altLang="it-IT" sz="1800" dirty="0" err="1"/>
              <a:t>have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confirmed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that</a:t>
            </a:r>
            <a:r>
              <a:rPr lang="it-IT" altLang="it-IT" sz="1800" dirty="0"/>
              <a:t> the </a:t>
            </a:r>
            <a:r>
              <a:rPr lang="it-IT" altLang="it-IT" sz="1800" dirty="0" err="1"/>
              <a:t>health</a:t>
            </a:r>
            <a:r>
              <a:rPr lang="it-IT" altLang="it-IT" sz="1800" dirty="0"/>
              <a:t> risks </a:t>
            </a:r>
            <a:r>
              <a:rPr lang="it-IT" altLang="it-IT" sz="1800" dirty="0" err="1"/>
              <a:t>associated</a:t>
            </a:r>
            <a:r>
              <a:rPr lang="it-IT" altLang="it-IT" sz="1800" dirty="0"/>
              <a:t> with the use of </a:t>
            </a:r>
            <a:r>
              <a:rPr lang="it-IT" altLang="it-IT" sz="1800" dirty="0" err="1"/>
              <a:t>rubber</a:t>
            </a:r>
            <a:r>
              <a:rPr lang="it-IT" altLang="it-IT" sz="1800" dirty="0"/>
              <a:t> </a:t>
            </a:r>
            <a:r>
              <a:rPr lang="it-IT" altLang="it-IT" sz="1800" dirty="0" err="1"/>
              <a:t>infill</a:t>
            </a:r>
            <a:r>
              <a:rPr lang="it-IT" altLang="it-IT" sz="1800" dirty="0"/>
              <a:t> in </a:t>
            </a:r>
            <a:r>
              <a:rPr lang="it-IT" altLang="it-IT" sz="1800" dirty="0" err="1"/>
              <a:t>artificial</a:t>
            </a:r>
            <a:r>
              <a:rPr lang="it-IT" altLang="it-IT" sz="1800" dirty="0"/>
              <a:t> turf </a:t>
            </a:r>
            <a:r>
              <a:rPr lang="it-IT" altLang="it-IT" sz="1800" dirty="0" err="1"/>
              <a:t>fields</a:t>
            </a:r>
            <a:r>
              <a:rPr lang="it-IT" altLang="it-IT" sz="1800" dirty="0"/>
              <a:t> are </a:t>
            </a:r>
            <a:r>
              <a:rPr lang="it-IT" altLang="it-IT" sz="1800" dirty="0" err="1"/>
              <a:t>negligible</a:t>
            </a:r>
            <a:endParaRPr lang="it-IT" altLang="it-IT" sz="18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it-IT" altLang="it-IT" sz="18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sz="1800" dirty="0" err="1"/>
              <a:t>Nevertheless</a:t>
            </a:r>
            <a:r>
              <a:rPr lang="it-IT" altLang="it-IT" sz="1800" dirty="0"/>
              <a:t>, </a:t>
            </a:r>
            <a:r>
              <a:rPr lang="it-IT" altLang="it-IT" sz="1800" dirty="0" err="1"/>
              <a:t>as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infill</a:t>
            </a:r>
            <a:r>
              <a:rPr lang="it-IT" altLang="it-IT" sz="1800" dirty="0"/>
              <a:t> </a:t>
            </a:r>
            <a:r>
              <a:rPr lang="it-IT" altLang="it-IT" sz="1800" dirty="0" err="1"/>
              <a:t>materials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have</a:t>
            </a:r>
            <a:r>
              <a:rPr lang="it-IT" altLang="it-IT" sz="1800" dirty="0"/>
              <a:t> </a:t>
            </a:r>
            <a:r>
              <a:rPr lang="it-IT" altLang="it-IT" sz="1800" dirty="0" err="1"/>
              <a:t>been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classified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as</a:t>
            </a:r>
            <a:r>
              <a:rPr lang="it-IT" altLang="it-IT" sz="1800" dirty="0"/>
              <a:t> «</a:t>
            </a:r>
            <a:r>
              <a:rPr lang="it-IT" altLang="it-IT" sz="1800" dirty="0" err="1"/>
              <a:t>mixtures</a:t>
            </a:r>
            <a:r>
              <a:rPr lang="it-IT" altLang="it-IT" sz="1800" dirty="0"/>
              <a:t>», </a:t>
            </a:r>
            <a:r>
              <a:rPr lang="it-IT" altLang="it-IT" sz="1800" dirty="0" err="1"/>
              <a:t>other</a:t>
            </a:r>
            <a:r>
              <a:rPr lang="it-IT" altLang="it-IT" sz="1800" dirty="0"/>
              <a:t> </a:t>
            </a:r>
            <a:r>
              <a:rPr lang="it-IT" altLang="it-IT" sz="1800" dirty="0" err="1"/>
              <a:t>foreign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materials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might</a:t>
            </a:r>
            <a:r>
              <a:rPr lang="it-IT" altLang="it-IT" sz="1800" dirty="0"/>
              <a:t> be </a:t>
            </a:r>
            <a:r>
              <a:rPr lang="it-IT" altLang="it-IT" sz="1800" dirty="0" err="1"/>
              <a:t>used</a:t>
            </a:r>
            <a:r>
              <a:rPr lang="it-IT" altLang="it-IT" sz="1800" dirty="0"/>
              <a:t> (</a:t>
            </a:r>
            <a:r>
              <a:rPr lang="it-IT" altLang="it-IT" sz="1800" dirty="0" err="1"/>
              <a:t>not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originated</a:t>
            </a:r>
            <a:r>
              <a:rPr lang="it-IT" altLang="it-IT" sz="1800" dirty="0"/>
              <a:t> from </a:t>
            </a:r>
            <a:r>
              <a:rPr lang="it-IT" altLang="it-IT" sz="1800" dirty="0" err="1"/>
              <a:t>ELTs</a:t>
            </a:r>
            <a:r>
              <a:rPr lang="it-IT" altLang="it-IT" sz="1800" dirty="0"/>
              <a:t>) and high PAH </a:t>
            </a:r>
            <a:r>
              <a:rPr lang="it-IT" altLang="it-IT" sz="1800" dirty="0" err="1"/>
              <a:t>content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might</a:t>
            </a:r>
            <a:r>
              <a:rPr lang="it-IT" altLang="it-IT" sz="1800" dirty="0"/>
              <a:t> be </a:t>
            </a:r>
            <a:r>
              <a:rPr lang="it-IT" altLang="it-IT" sz="1800" dirty="0" err="1"/>
              <a:t>allowed</a:t>
            </a:r>
            <a:r>
              <a:rPr lang="it-IT" altLang="it-IT" sz="1800" dirty="0"/>
              <a:t> by the </a:t>
            </a:r>
            <a:r>
              <a:rPr lang="it-IT" altLang="it-IT" sz="1800" dirty="0" err="1"/>
              <a:t>current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legislation</a:t>
            </a:r>
            <a:endParaRPr lang="it-IT" altLang="it-IT" sz="18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it-IT" altLang="it-IT" sz="1800" dirty="0"/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sz="1800" dirty="0"/>
              <a:t>To </a:t>
            </a:r>
            <a:r>
              <a:rPr lang="it-IT" altLang="it-IT" sz="1800" dirty="0" err="1"/>
              <a:t>prevent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that</a:t>
            </a:r>
            <a:r>
              <a:rPr lang="it-IT" altLang="it-IT" sz="1800" dirty="0"/>
              <a:t>, a new </a:t>
            </a:r>
            <a:r>
              <a:rPr lang="it-IT" altLang="it-IT" sz="1800" dirty="0" err="1"/>
              <a:t>specific</a:t>
            </a:r>
            <a:r>
              <a:rPr lang="it-IT" altLang="it-IT" sz="1800" dirty="0"/>
              <a:t> </a:t>
            </a:r>
            <a:r>
              <a:rPr lang="it-IT" altLang="it-IT" sz="1800" dirty="0" err="1"/>
              <a:t>restriction</a:t>
            </a:r>
            <a:r>
              <a:rPr lang="it-IT" altLang="it-IT" sz="1800" dirty="0"/>
              <a:t> </a:t>
            </a:r>
            <a:r>
              <a:rPr lang="it-IT" altLang="it-IT" sz="1800" dirty="0" err="1"/>
              <a:t>is</a:t>
            </a:r>
            <a:r>
              <a:rPr lang="it-IT" altLang="it-IT" sz="1800" dirty="0"/>
              <a:t> under </a:t>
            </a:r>
            <a:r>
              <a:rPr lang="it-IT" altLang="it-IT" sz="1800" dirty="0" err="1"/>
              <a:t>preparation</a:t>
            </a:r>
            <a:r>
              <a:rPr lang="it-IT" altLang="it-IT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3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2000" y="3476600"/>
            <a:ext cx="6400800" cy="2976736"/>
          </a:xfrm>
        </p:spPr>
        <p:txBody>
          <a:bodyPr/>
          <a:lstStyle/>
          <a:p>
            <a:pPr algn="l"/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Thank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 for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your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</a:rPr>
              <a:t>attention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l"/>
            <a:endParaRPr lang="it-IT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it-IT" sz="2000" dirty="0"/>
              <a:t>Daniele Fornai – </a:t>
            </a:r>
            <a:r>
              <a:rPr lang="it-IT" sz="2000" dirty="0" err="1"/>
              <a:t>Ecopneus</a:t>
            </a:r>
            <a:endParaRPr lang="it-IT" sz="2000" dirty="0"/>
          </a:p>
          <a:p>
            <a:pPr algn="l"/>
            <a:r>
              <a:rPr lang="it-IT" sz="2000" dirty="0">
                <a:hlinkClick r:id="rId3"/>
              </a:rPr>
              <a:t>d.fornai@ecopneus.it</a:t>
            </a:r>
            <a:endParaRPr lang="it-IT" sz="2000" dirty="0"/>
          </a:p>
          <a:p>
            <a:pPr algn="l"/>
            <a:r>
              <a:rPr lang="it-IT" sz="2000" dirty="0"/>
              <a:t>m. +39 3459107364</a:t>
            </a:r>
          </a:p>
          <a:p>
            <a:pPr algn="l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087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1000" b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799" b="37001"/>
          <a:stretch>
            <a:fillRect/>
          </a:stretch>
        </p:blipFill>
        <p:spPr bwMode="auto">
          <a:xfrm>
            <a:off x="6373564" y="1628775"/>
            <a:ext cx="23034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192" b="28552"/>
          <a:stretch>
            <a:fillRect/>
          </a:stretch>
        </p:blipFill>
        <p:spPr bwMode="auto">
          <a:xfrm>
            <a:off x="6373564" y="2133600"/>
            <a:ext cx="23034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0" descr="http://multi-funk.de/images/logos/dunlo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439" y="2852738"/>
            <a:ext cx="18732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4" descr="http://www.araguaridiesel.com.br/FOTOS%20ARQUIVOS/logo_marangon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1514" y="4005263"/>
            <a:ext cx="22669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8" descr="http://4.bp.blogspot.com/_asPr65Cq-xY/TOI-fEzMFcI/AAAAAAAAU4c/r27m3S3F8sE/s1600/Michelin+Logo+%25282%2529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7051" y="4437063"/>
            <a:ext cx="241141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20" descr="http://www.seriategomme.it/immagini/marchi/pirell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5001" y="5445125"/>
            <a:ext cx="2159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ttangolo 70"/>
          <p:cNvSpPr/>
          <p:nvPr/>
        </p:nvSpPr>
        <p:spPr>
          <a:xfrm>
            <a:off x="467544" y="21406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2011 – ELT management under an Extended Producer Responsibility scheme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Management of 250.000 </a:t>
            </a:r>
            <a:r>
              <a:rPr lang="it-IT" dirty="0" err="1"/>
              <a:t>tonnes</a:t>
            </a:r>
            <a:r>
              <a:rPr lang="it-IT" dirty="0"/>
              <a:t> ELT/y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Non for Profit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(New) Business Development</a:t>
            </a:r>
          </a:p>
        </p:txBody>
      </p:sp>
      <p:sp>
        <p:nvSpPr>
          <p:cNvPr id="72" name="Titolo 1"/>
          <p:cNvSpPr txBox="1">
            <a:spLocks/>
          </p:cNvSpPr>
          <p:nvPr/>
        </p:nvSpPr>
        <p:spPr bwMode="auto">
          <a:xfrm>
            <a:off x="296520" y="26072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Ecopneus</a:t>
            </a:r>
            <a:endParaRPr lang="it-IT" sz="3200" b="1" dirty="0"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1000" b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 bwMode="auto">
          <a:xfrm>
            <a:off x="296520" y="26072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Besides</a:t>
            </a: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 </a:t>
            </a: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managing</a:t>
            </a: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 End of Life </a:t>
            </a: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Tyres</a:t>
            </a: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..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840"/>
            <a:ext cx="4155342" cy="277022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28800"/>
            <a:ext cx="5119565" cy="288032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8" y="3623767"/>
            <a:ext cx="4355976" cy="290398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74" y="3905163"/>
            <a:ext cx="4327477" cy="28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1000" b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 bwMode="auto">
          <a:xfrm>
            <a:off x="296520" y="26072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A </a:t>
            </a: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different</a:t>
            </a: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 </a:t>
            </a: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perception</a:t>
            </a: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 of </a:t>
            </a: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safety</a:t>
            </a:r>
            <a:endParaRPr lang="it-IT" sz="3200" b="1" dirty="0"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B2EAC36-DA52-47E9-998E-0954906D8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88" y="1556792"/>
            <a:ext cx="3240000" cy="458568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8708480-B9D1-4F8F-A103-E071F78BD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812" y="1556792"/>
            <a:ext cx="3275652" cy="454633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A84866-83B2-47BD-9256-858C91FE72B3}"/>
              </a:ext>
            </a:extLst>
          </p:cNvPr>
          <p:cNvSpPr txBox="1"/>
          <p:nvPr/>
        </p:nvSpPr>
        <p:spPr>
          <a:xfrm>
            <a:off x="4139952" y="342900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31520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1000" b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 txBox="1">
            <a:spLocks/>
          </p:cNvSpPr>
          <p:nvPr/>
        </p:nvSpPr>
        <p:spPr bwMode="auto">
          <a:xfrm>
            <a:off x="296520" y="26072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A long story.. </a:t>
            </a: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since</a:t>
            </a: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 2000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1671"/>
            <a:ext cx="9144000" cy="5083713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4391992" y="2636912"/>
            <a:ext cx="108000" cy="7200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>
            <a:stCxn id="3" idx="3"/>
          </p:cNvCxnSpPr>
          <p:nvPr/>
        </p:nvCxnSpPr>
        <p:spPr>
          <a:xfrm flipV="1">
            <a:off x="4499992" y="1672224"/>
            <a:ext cx="72008" cy="10006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247964" y="1367662"/>
            <a:ext cx="1260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Joost</a:t>
            </a:r>
            <a:r>
              <a:rPr lang="it-IT" sz="1100" dirty="0"/>
              <a:t> et al. 2009</a:t>
            </a:r>
          </a:p>
          <a:p>
            <a:r>
              <a:rPr lang="it-IT" sz="1100" dirty="0"/>
              <a:t>ECHA 2017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4536008" y="3068960"/>
            <a:ext cx="108000" cy="720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>
            <a:stCxn id="7" idx="3"/>
            <a:endCxn id="10" idx="1"/>
          </p:cNvCxnSpPr>
          <p:nvPr/>
        </p:nvCxnSpPr>
        <p:spPr>
          <a:xfrm>
            <a:off x="4644008" y="3104964"/>
            <a:ext cx="758844" cy="14768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402852" y="2952568"/>
            <a:ext cx="15609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Menichini</a:t>
            </a:r>
            <a:r>
              <a:rPr lang="it-IT" sz="1100" dirty="0"/>
              <a:t> et al. 2011</a:t>
            </a:r>
          </a:p>
          <a:p>
            <a:r>
              <a:rPr lang="it-IT" sz="1100" dirty="0"/>
              <a:t>Ruffino et al. 2013</a:t>
            </a:r>
          </a:p>
          <a:p>
            <a:r>
              <a:rPr lang="it-IT" sz="1100" dirty="0"/>
              <a:t>Davoli et al. 2017</a:t>
            </a:r>
          </a:p>
        </p:txBody>
      </p:sp>
      <p:cxnSp>
        <p:nvCxnSpPr>
          <p:cNvPr id="15" name="Connettore 1 14"/>
          <p:cNvCxnSpPr>
            <a:stCxn id="3" idx="1"/>
          </p:cNvCxnSpPr>
          <p:nvPr/>
        </p:nvCxnSpPr>
        <p:spPr>
          <a:xfrm flipH="1" flipV="1">
            <a:off x="4247964" y="2326324"/>
            <a:ext cx="144028" cy="34659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3214618" y="2104004"/>
            <a:ext cx="1408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Hofstra</a:t>
            </a:r>
            <a:r>
              <a:rPr lang="it-IT" sz="1100" dirty="0"/>
              <a:t> et al. 2007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4514742" y="2583747"/>
            <a:ext cx="108000" cy="720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1 20"/>
          <p:cNvCxnSpPr>
            <a:stCxn id="17" idx="3"/>
          </p:cNvCxnSpPr>
          <p:nvPr/>
        </p:nvCxnSpPr>
        <p:spPr>
          <a:xfrm flipV="1">
            <a:off x="4622742" y="2494270"/>
            <a:ext cx="669344" cy="1254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256076" y="2308647"/>
            <a:ext cx="1404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Nilsson</a:t>
            </a:r>
            <a:r>
              <a:rPr lang="it-IT" sz="1100" dirty="0"/>
              <a:t> et al. 2008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4345343" y="2906101"/>
            <a:ext cx="108000" cy="720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 flipH="1" flipV="1">
            <a:off x="4011189" y="2835152"/>
            <a:ext cx="308789" cy="103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2797596" y="2627128"/>
            <a:ext cx="1422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Moretto et al. 2007</a:t>
            </a:r>
          </a:p>
        </p:txBody>
      </p:sp>
      <p:sp>
        <p:nvSpPr>
          <p:cNvPr id="27" name="Rettangolo arrotondato 26"/>
          <p:cNvSpPr/>
          <p:nvPr/>
        </p:nvSpPr>
        <p:spPr>
          <a:xfrm>
            <a:off x="2195599" y="3068960"/>
            <a:ext cx="108000" cy="72008"/>
          </a:xfrm>
          <a:prstGeom prst="round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1 28"/>
          <p:cNvCxnSpPr>
            <a:stCxn id="27" idx="1"/>
            <a:endCxn id="30" idx="2"/>
          </p:cNvCxnSpPr>
          <p:nvPr/>
        </p:nvCxnSpPr>
        <p:spPr>
          <a:xfrm flipH="1" flipV="1">
            <a:off x="1657006" y="2710307"/>
            <a:ext cx="538593" cy="3946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648894" y="2448697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Cardno</a:t>
            </a:r>
            <a:r>
              <a:rPr lang="it-IT" sz="1100" dirty="0"/>
              <a:t> </a:t>
            </a:r>
            <a:r>
              <a:rPr lang="it-IT" sz="1100" dirty="0" err="1"/>
              <a:t>Chemrisk</a:t>
            </a:r>
            <a:r>
              <a:rPr lang="it-IT" sz="1100" dirty="0"/>
              <a:t> 2013</a:t>
            </a:r>
          </a:p>
        </p:txBody>
      </p:sp>
      <p:sp>
        <p:nvSpPr>
          <p:cNvPr id="31" name="Rettangolo arrotondato 30"/>
          <p:cNvSpPr/>
          <p:nvPr/>
        </p:nvSpPr>
        <p:spPr>
          <a:xfrm>
            <a:off x="1367656" y="3356992"/>
            <a:ext cx="108000" cy="7200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1 32"/>
          <p:cNvCxnSpPr/>
          <p:nvPr/>
        </p:nvCxnSpPr>
        <p:spPr>
          <a:xfrm flipH="1">
            <a:off x="1101651" y="3407452"/>
            <a:ext cx="229989" cy="1655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0" y="3496471"/>
            <a:ext cx="20162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Cal. IWMB 2007</a:t>
            </a:r>
          </a:p>
          <a:p>
            <a:r>
              <a:rPr lang="it-IT" sz="1100" dirty="0" err="1"/>
              <a:t>Dept.Env.Health</a:t>
            </a:r>
            <a:r>
              <a:rPr lang="it-IT" sz="1100" dirty="0"/>
              <a:t> 2010</a:t>
            </a:r>
          </a:p>
          <a:p>
            <a:r>
              <a:rPr lang="it-IT" sz="1100" dirty="0"/>
              <a:t>OEHHA 2017</a:t>
            </a:r>
          </a:p>
        </p:txBody>
      </p:sp>
      <p:sp>
        <p:nvSpPr>
          <p:cNvPr id="35" name="Rettangolo arrotondato 34"/>
          <p:cNvSpPr/>
          <p:nvPr/>
        </p:nvSpPr>
        <p:spPr>
          <a:xfrm>
            <a:off x="4688408" y="2204864"/>
            <a:ext cx="108000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1 36"/>
          <p:cNvCxnSpPr>
            <a:stCxn id="35" idx="3"/>
          </p:cNvCxnSpPr>
          <p:nvPr/>
        </p:nvCxnSpPr>
        <p:spPr>
          <a:xfrm flipV="1">
            <a:off x="4796408" y="1840627"/>
            <a:ext cx="392543" cy="400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5127366" y="1600304"/>
            <a:ext cx="28443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Plesser</a:t>
            </a:r>
            <a:r>
              <a:rPr lang="it-IT" sz="1100" dirty="0"/>
              <a:t> et a. 2004</a:t>
            </a:r>
          </a:p>
          <a:p>
            <a:r>
              <a:rPr lang="it-IT" sz="1100" dirty="0" err="1"/>
              <a:t>Norwegian</a:t>
            </a:r>
            <a:r>
              <a:rPr lang="it-IT" sz="1100" dirty="0"/>
              <a:t> </a:t>
            </a:r>
            <a:r>
              <a:rPr lang="it-IT" sz="1100" dirty="0" err="1"/>
              <a:t>Inst</a:t>
            </a:r>
            <a:r>
              <a:rPr lang="it-IT" sz="1100" dirty="0"/>
              <a:t>. Public </a:t>
            </a:r>
            <a:r>
              <a:rPr lang="it-IT" sz="1100" dirty="0" err="1"/>
              <a:t>Health</a:t>
            </a:r>
            <a:r>
              <a:rPr lang="it-IT" sz="1100" dirty="0"/>
              <a:t> 2006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2406963" y="3012201"/>
            <a:ext cx="108000" cy="7200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2" name="Connettore 1 41"/>
          <p:cNvCxnSpPr>
            <a:stCxn id="40" idx="3"/>
          </p:cNvCxnSpPr>
          <p:nvPr/>
        </p:nvCxnSpPr>
        <p:spPr>
          <a:xfrm>
            <a:off x="2514963" y="3048205"/>
            <a:ext cx="282633" cy="308787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2736079" y="3111854"/>
            <a:ext cx="2044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Broderick</a:t>
            </a:r>
            <a:r>
              <a:rPr lang="it-IT" sz="1100" dirty="0"/>
              <a:t> et al. 2007</a:t>
            </a:r>
          </a:p>
          <a:p>
            <a:r>
              <a:rPr lang="it-IT" sz="1100" dirty="0" err="1"/>
              <a:t>Denly</a:t>
            </a:r>
            <a:r>
              <a:rPr lang="it-IT" sz="1100" dirty="0"/>
              <a:t> et al. 2008</a:t>
            </a:r>
          </a:p>
          <a:p>
            <a:r>
              <a:rPr lang="it-IT" sz="1100" dirty="0" err="1"/>
              <a:t>Lim</a:t>
            </a:r>
            <a:r>
              <a:rPr lang="it-IT" sz="1100" dirty="0"/>
              <a:t> et al. 2009</a:t>
            </a:r>
          </a:p>
          <a:p>
            <a:r>
              <a:rPr lang="it-IT" sz="1100" dirty="0" err="1"/>
              <a:t>Vetrano</a:t>
            </a:r>
            <a:r>
              <a:rPr lang="it-IT" sz="1100" dirty="0"/>
              <a:t> et al. 2009</a:t>
            </a:r>
          </a:p>
        </p:txBody>
      </p:sp>
      <p:sp>
        <p:nvSpPr>
          <p:cNvPr id="44" name="Rettangolo arrotondato 43"/>
          <p:cNvSpPr/>
          <p:nvPr/>
        </p:nvSpPr>
        <p:spPr>
          <a:xfrm>
            <a:off x="7272312" y="3573016"/>
            <a:ext cx="108000" cy="72008"/>
          </a:xfrm>
          <a:prstGeom prst="roundRect">
            <a:avLst/>
          </a:prstGeom>
          <a:solidFill>
            <a:srgbClr val="00B0F0"/>
          </a:solidFill>
          <a:ln>
            <a:solidFill>
              <a:srgbClr val="FF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1 45"/>
          <p:cNvCxnSpPr>
            <a:stCxn id="44" idx="3"/>
          </p:cNvCxnSpPr>
          <p:nvPr/>
        </p:nvCxnSpPr>
        <p:spPr>
          <a:xfrm flipV="1">
            <a:off x="7380312" y="3573016"/>
            <a:ext cx="360040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7675867" y="3402141"/>
            <a:ext cx="1288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Chien</a:t>
            </a:r>
            <a:r>
              <a:rPr lang="it-IT" sz="1100" dirty="0"/>
              <a:t> et al. 2003</a:t>
            </a:r>
          </a:p>
        </p:txBody>
      </p:sp>
      <p:sp>
        <p:nvSpPr>
          <p:cNvPr id="52" name="Rettangolo arrotondato 51"/>
          <p:cNvSpPr/>
          <p:nvPr/>
        </p:nvSpPr>
        <p:spPr>
          <a:xfrm>
            <a:off x="2334618" y="3079593"/>
            <a:ext cx="108000" cy="7200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Connettore 1 53"/>
          <p:cNvCxnSpPr/>
          <p:nvPr/>
        </p:nvCxnSpPr>
        <p:spPr>
          <a:xfrm>
            <a:off x="2388052" y="3163539"/>
            <a:ext cx="1159006" cy="184963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CasellaDiTesto 54"/>
          <p:cNvSpPr txBox="1"/>
          <p:nvPr/>
        </p:nvSpPr>
        <p:spPr>
          <a:xfrm>
            <a:off x="3199563" y="5013176"/>
            <a:ext cx="2058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Ledoux</a:t>
            </a:r>
            <a:r>
              <a:rPr lang="it-IT" sz="1100" dirty="0"/>
              <a:t> et al. 2007</a:t>
            </a:r>
          </a:p>
          <a:p>
            <a:r>
              <a:rPr lang="it-IT" sz="1100" dirty="0"/>
              <a:t>NJ </a:t>
            </a:r>
            <a:r>
              <a:rPr lang="it-IT" sz="1100" dirty="0" err="1"/>
              <a:t>Dept</a:t>
            </a:r>
            <a:r>
              <a:rPr lang="it-IT" sz="1100" dirty="0"/>
              <a:t> of </a:t>
            </a:r>
            <a:r>
              <a:rPr lang="it-IT" sz="1100" dirty="0" err="1"/>
              <a:t>Health</a:t>
            </a:r>
            <a:r>
              <a:rPr lang="it-IT" sz="1100" dirty="0"/>
              <a:t> 2008</a:t>
            </a:r>
          </a:p>
          <a:p>
            <a:r>
              <a:rPr lang="it-IT" sz="1100" dirty="0"/>
              <a:t>Zhang et al. 2008</a:t>
            </a:r>
          </a:p>
          <a:p>
            <a:r>
              <a:rPr lang="it-IT" sz="1100" dirty="0" err="1"/>
              <a:t>Pavilionis</a:t>
            </a:r>
            <a:r>
              <a:rPr lang="it-IT" sz="1100" dirty="0"/>
              <a:t> et al. 2013</a:t>
            </a:r>
          </a:p>
        </p:txBody>
      </p:sp>
      <p:sp>
        <p:nvSpPr>
          <p:cNvPr id="56" name="Rettangolo arrotondato 55"/>
          <p:cNvSpPr/>
          <p:nvPr/>
        </p:nvSpPr>
        <p:spPr>
          <a:xfrm>
            <a:off x="2482565" y="2909538"/>
            <a:ext cx="108000" cy="7200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8" name="Connettore 1 57"/>
          <p:cNvCxnSpPr/>
          <p:nvPr/>
        </p:nvCxnSpPr>
        <p:spPr>
          <a:xfrm flipH="1" flipV="1">
            <a:off x="1929873" y="1768420"/>
            <a:ext cx="602767" cy="1134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197685" y="1212503"/>
            <a:ext cx="2136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Env</a:t>
            </a:r>
            <a:r>
              <a:rPr lang="it-IT" sz="1100" dirty="0"/>
              <a:t>. &amp; Human </a:t>
            </a:r>
            <a:r>
              <a:rPr lang="it-IT" sz="1100" dirty="0" err="1"/>
              <a:t>Healt</a:t>
            </a:r>
            <a:r>
              <a:rPr lang="it-IT" sz="1100" dirty="0"/>
              <a:t> </a:t>
            </a:r>
            <a:r>
              <a:rPr lang="it-IT" sz="1100" dirty="0" err="1"/>
              <a:t>Inc</a:t>
            </a:r>
            <a:r>
              <a:rPr lang="it-IT" sz="1100" dirty="0"/>
              <a:t>. 2007</a:t>
            </a:r>
          </a:p>
          <a:p>
            <a:r>
              <a:rPr lang="it-IT" sz="1100" dirty="0"/>
              <a:t>Milone &amp; </a:t>
            </a:r>
            <a:r>
              <a:rPr lang="it-IT" sz="1100" dirty="0" err="1"/>
              <a:t>MacBroom</a:t>
            </a:r>
            <a:r>
              <a:rPr lang="it-IT" sz="1100" dirty="0"/>
              <a:t> 2008</a:t>
            </a:r>
          </a:p>
          <a:p>
            <a:r>
              <a:rPr lang="it-IT" sz="1100" dirty="0"/>
              <a:t>CT </a:t>
            </a:r>
            <a:r>
              <a:rPr lang="it-IT" sz="1100" dirty="0" err="1"/>
              <a:t>Dept</a:t>
            </a:r>
            <a:r>
              <a:rPr lang="it-IT" sz="1100" dirty="0"/>
              <a:t>. Public </a:t>
            </a:r>
            <a:r>
              <a:rPr lang="it-IT" sz="1100" dirty="0" err="1"/>
              <a:t>Heatlh</a:t>
            </a:r>
            <a:r>
              <a:rPr lang="it-IT" sz="1100" dirty="0"/>
              <a:t> 2010</a:t>
            </a:r>
          </a:p>
          <a:p>
            <a:r>
              <a:rPr lang="it-IT" sz="1100" dirty="0" err="1"/>
              <a:t>Ginsberg</a:t>
            </a:r>
            <a:r>
              <a:rPr lang="it-IT" sz="1100" dirty="0"/>
              <a:t> et al. 2011</a:t>
            </a:r>
          </a:p>
        </p:txBody>
      </p:sp>
      <p:sp>
        <p:nvSpPr>
          <p:cNvPr id="61" name="Rettangolo arrotondato 60"/>
          <p:cNvSpPr/>
          <p:nvPr/>
        </p:nvSpPr>
        <p:spPr>
          <a:xfrm>
            <a:off x="2263678" y="3198233"/>
            <a:ext cx="108000" cy="72008"/>
          </a:xfrm>
          <a:prstGeom prst="roundRect">
            <a:avLst/>
          </a:prstGeom>
          <a:ln>
            <a:solidFill>
              <a:srgbClr val="FF33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4" name="Connettore 1 63"/>
          <p:cNvCxnSpPr>
            <a:stCxn id="61" idx="1"/>
          </p:cNvCxnSpPr>
          <p:nvPr/>
        </p:nvCxnSpPr>
        <p:spPr>
          <a:xfrm flipH="1" flipV="1">
            <a:off x="1730081" y="3170042"/>
            <a:ext cx="533597" cy="64195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CasellaDiTesto 64"/>
          <p:cNvSpPr txBox="1"/>
          <p:nvPr/>
        </p:nvSpPr>
        <p:spPr>
          <a:xfrm>
            <a:off x="268402" y="3029560"/>
            <a:ext cx="177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US EPA 2008, 2009</a:t>
            </a:r>
          </a:p>
        </p:txBody>
      </p:sp>
      <p:sp>
        <p:nvSpPr>
          <p:cNvPr id="66" name="Rettangolo arrotondato 65"/>
          <p:cNvSpPr/>
          <p:nvPr/>
        </p:nvSpPr>
        <p:spPr>
          <a:xfrm>
            <a:off x="4134941" y="3079593"/>
            <a:ext cx="108000" cy="72008"/>
          </a:xfrm>
          <a:prstGeom prst="round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8" name="Connettore 1 67"/>
          <p:cNvCxnSpPr>
            <a:endCxn id="66" idx="3"/>
          </p:cNvCxnSpPr>
          <p:nvPr/>
        </p:nvCxnSpPr>
        <p:spPr>
          <a:xfrm flipH="1" flipV="1">
            <a:off x="4242941" y="3115597"/>
            <a:ext cx="328011" cy="380874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9" name="CasellaDiTesto 68"/>
          <p:cNvSpPr txBox="1"/>
          <p:nvPr/>
        </p:nvSpPr>
        <p:spPr>
          <a:xfrm>
            <a:off x="4211790" y="3459372"/>
            <a:ext cx="1517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Llompart</a:t>
            </a:r>
            <a:r>
              <a:rPr lang="it-IT" sz="1100" dirty="0"/>
              <a:t> et al. 2013</a:t>
            </a:r>
          </a:p>
        </p:txBody>
      </p:sp>
      <p:sp>
        <p:nvSpPr>
          <p:cNvPr id="80" name="Rettangolo arrotondato 79"/>
          <p:cNvSpPr/>
          <p:nvPr/>
        </p:nvSpPr>
        <p:spPr>
          <a:xfrm>
            <a:off x="1187624" y="2852936"/>
            <a:ext cx="108000" cy="720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2" name="Connettore 1 81"/>
          <p:cNvCxnSpPr/>
          <p:nvPr/>
        </p:nvCxnSpPr>
        <p:spPr>
          <a:xfrm flipH="1">
            <a:off x="1076613" y="2882706"/>
            <a:ext cx="99014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3" name="CasellaDiTesto 82"/>
          <p:cNvSpPr txBox="1"/>
          <p:nvPr/>
        </p:nvSpPr>
        <p:spPr>
          <a:xfrm>
            <a:off x="-76395" y="2756673"/>
            <a:ext cx="1772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Johns et al. 2008</a:t>
            </a:r>
          </a:p>
        </p:txBody>
      </p:sp>
      <p:sp>
        <p:nvSpPr>
          <p:cNvPr id="84" name="Rettangolo arrotondato 83"/>
          <p:cNvSpPr/>
          <p:nvPr/>
        </p:nvSpPr>
        <p:spPr>
          <a:xfrm>
            <a:off x="2581804" y="2741131"/>
            <a:ext cx="108000" cy="7200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6" name="Connettore 1 85"/>
          <p:cNvCxnSpPr>
            <a:stCxn id="84" idx="0"/>
          </p:cNvCxnSpPr>
          <p:nvPr/>
        </p:nvCxnSpPr>
        <p:spPr>
          <a:xfrm flipV="1">
            <a:off x="2635804" y="2021349"/>
            <a:ext cx="341535" cy="719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sellaDiTesto 86"/>
          <p:cNvSpPr txBox="1"/>
          <p:nvPr/>
        </p:nvSpPr>
        <p:spPr>
          <a:xfrm>
            <a:off x="2654867" y="1790725"/>
            <a:ext cx="1588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Beusoleil</a:t>
            </a:r>
            <a:r>
              <a:rPr lang="it-IT" sz="1100" dirty="0"/>
              <a:t> et al. 2009</a:t>
            </a:r>
          </a:p>
        </p:txBody>
      </p:sp>
      <p:sp>
        <p:nvSpPr>
          <p:cNvPr id="88" name="Rettangolo arrotondato 87"/>
          <p:cNvSpPr/>
          <p:nvPr/>
        </p:nvSpPr>
        <p:spPr>
          <a:xfrm>
            <a:off x="7452332" y="3208609"/>
            <a:ext cx="108000" cy="72008"/>
          </a:xfrm>
          <a:prstGeom prst="round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0" name="Connettore 1 89"/>
          <p:cNvCxnSpPr/>
          <p:nvPr/>
        </p:nvCxnSpPr>
        <p:spPr>
          <a:xfrm flipV="1">
            <a:off x="7560332" y="3140968"/>
            <a:ext cx="247778" cy="11297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1" name="CasellaDiTesto 90"/>
          <p:cNvSpPr txBox="1"/>
          <p:nvPr/>
        </p:nvSpPr>
        <p:spPr>
          <a:xfrm>
            <a:off x="7740352" y="2972627"/>
            <a:ext cx="1288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/>
              <a:t>Kim</a:t>
            </a:r>
            <a:r>
              <a:rPr lang="it-IT" sz="1100" dirty="0"/>
              <a:t> et al. 2012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1657006" y="3239265"/>
            <a:ext cx="73075" cy="457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5728911" y="5013176"/>
            <a:ext cx="3235577" cy="15841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/>
              <a:t>More </a:t>
            </a:r>
            <a:r>
              <a:rPr lang="it-IT" dirty="0" err="1"/>
              <a:t>than</a:t>
            </a:r>
            <a:r>
              <a:rPr lang="it-IT" dirty="0"/>
              <a:t> 100 </a:t>
            </a:r>
            <a:r>
              <a:rPr lang="it-IT" dirty="0" err="1"/>
              <a:t>studies</a:t>
            </a:r>
            <a:endParaRPr lang="it-IT" dirty="0"/>
          </a:p>
          <a:p>
            <a:endParaRPr lang="it-IT" dirty="0"/>
          </a:p>
          <a:p>
            <a:r>
              <a:rPr lang="it-IT" dirty="0"/>
              <a:t>No </a:t>
            </a:r>
            <a:r>
              <a:rPr lang="it-IT" dirty="0" err="1"/>
              <a:t>evidence</a:t>
            </a:r>
            <a:r>
              <a:rPr lang="it-IT" dirty="0"/>
              <a:t> of </a:t>
            </a:r>
            <a:r>
              <a:rPr lang="it-IT" dirty="0" err="1"/>
              <a:t>health</a:t>
            </a:r>
            <a:r>
              <a:rPr lang="it-IT" dirty="0"/>
              <a:t> risks</a:t>
            </a:r>
          </a:p>
        </p:txBody>
      </p:sp>
    </p:spTree>
    <p:extLst>
      <p:ext uri="{BB962C8B-B14F-4D97-AF65-F5344CB8AC3E}">
        <p14:creationId xmlns:p14="http://schemas.microsoft.com/office/powerpoint/2010/main" val="356341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RIVM’s</a:t>
            </a: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 </a:t>
            </a: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conclusions</a:t>
            </a:r>
            <a:endParaRPr lang="it-IT" sz="3200" b="1" dirty="0"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7956434-721D-4DFB-9FCD-BB6473BB1E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25" t="15000" r="11414" b="5201"/>
          <a:stretch/>
        </p:blipFill>
        <p:spPr>
          <a:xfrm>
            <a:off x="146578" y="1124744"/>
            <a:ext cx="8879723" cy="51125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562E83-5962-4029-AAF6-5A02CC06C1FE}"/>
              </a:ext>
            </a:extLst>
          </p:cNvPr>
          <p:cNvSpPr txBox="1"/>
          <p:nvPr/>
        </p:nvSpPr>
        <p:spPr>
          <a:xfrm>
            <a:off x="179512" y="6480394"/>
            <a:ext cx="324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Source: www.rivm.nl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CF5EDA4-DBE4-41A1-9367-8480ED167EA6}"/>
              </a:ext>
            </a:extLst>
          </p:cNvPr>
          <p:cNvSpPr/>
          <p:nvPr/>
        </p:nvSpPr>
        <p:spPr>
          <a:xfrm>
            <a:off x="4608850" y="4149080"/>
            <a:ext cx="4536504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«..the </a:t>
            </a:r>
            <a:r>
              <a:rPr lang="it-IT" dirty="0" err="1"/>
              <a:t>health</a:t>
            </a:r>
            <a:r>
              <a:rPr lang="it-IT" dirty="0"/>
              <a:t> risk of </a:t>
            </a:r>
            <a:r>
              <a:rPr lang="it-IT" dirty="0" err="1"/>
              <a:t>playing</a:t>
            </a:r>
            <a:r>
              <a:rPr lang="it-IT" dirty="0"/>
              <a:t> </a:t>
            </a:r>
            <a:r>
              <a:rPr lang="it-IT" dirty="0" err="1"/>
              <a:t>sports</a:t>
            </a:r>
            <a:r>
              <a:rPr lang="it-IT" dirty="0"/>
              <a:t> on </a:t>
            </a:r>
            <a:r>
              <a:rPr lang="it-IT" dirty="0" err="1"/>
              <a:t>synthetic</a:t>
            </a:r>
            <a:r>
              <a:rPr lang="it-IT" dirty="0"/>
              <a:t> turf </a:t>
            </a:r>
            <a:r>
              <a:rPr lang="it-IT" dirty="0" err="1"/>
              <a:t>pitches</a:t>
            </a:r>
            <a:r>
              <a:rPr lang="it-IT" dirty="0"/>
              <a:t> with an </a:t>
            </a:r>
            <a:r>
              <a:rPr lang="it-IT" dirty="0" err="1"/>
              <a:t>infill</a:t>
            </a:r>
            <a:r>
              <a:rPr lang="it-IT" dirty="0"/>
              <a:t> of </a:t>
            </a:r>
            <a:r>
              <a:rPr lang="it-IT" dirty="0" err="1"/>
              <a:t>rubber</a:t>
            </a:r>
            <a:r>
              <a:rPr lang="it-IT" dirty="0"/>
              <a:t> granulate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virtually</a:t>
            </a:r>
            <a:r>
              <a:rPr lang="it-IT" dirty="0"/>
              <a:t> </a:t>
            </a:r>
            <a:r>
              <a:rPr lang="it-IT" dirty="0" err="1"/>
              <a:t>negligible</a:t>
            </a:r>
            <a:r>
              <a:rPr lang="it-IT" dirty="0"/>
              <a:t>.»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C5ADF1C6-0BF4-4719-8B56-B71684AD33E5}"/>
              </a:ext>
            </a:extLst>
          </p:cNvPr>
          <p:cNvCxnSpPr/>
          <p:nvPr/>
        </p:nvCxnSpPr>
        <p:spPr>
          <a:xfrm>
            <a:off x="4644008" y="5738899"/>
            <a:ext cx="15121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04D5BC5-ADDA-4C02-8E9D-4EFC4B190EF7}"/>
              </a:ext>
            </a:extLst>
          </p:cNvPr>
          <p:cNvCxnSpPr/>
          <p:nvPr/>
        </p:nvCxnSpPr>
        <p:spPr>
          <a:xfrm>
            <a:off x="178404" y="5899217"/>
            <a:ext cx="32414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B6CDBF7-D4ED-413F-AE4A-13F5800D36ED}"/>
              </a:ext>
            </a:extLst>
          </p:cNvPr>
          <p:cNvCxnSpPr>
            <a:cxnSpLocks/>
          </p:cNvCxnSpPr>
          <p:nvPr/>
        </p:nvCxnSpPr>
        <p:spPr>
          <a:xfrm flipH="1">
            <a:off x="3779912" y="4941168"/>
            <a:ext cx="792088" cy="71580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7706754-0145-4638-B1D3-8C0FE912E4EA}"/>
              </a:ext>
            </a:extLst>
          </p:cNvPr>
          <p:cNvCxnSpPr>
            <a:cxnSpLocks/>
          </p:cNvCxnSpPr>
          <p:nvPr/>
        </p:nvCxnSpPr>
        <p:spPr>
          <a:xfrm flipH="1">
            <a:off x="3779912" y="5333639"/>
            <a:ext cx="1944216" cy="36294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62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ECHA’s</a:t>
            </a: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 </a:t>
            </a: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conclusions</a:t>
            </a:r>
            <a:endParaRPr lang="it-IT" sz="3200" b="1" dirty="0"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562E83-5962-4029-AAF6-5A02CC06C1FE}"/>
              </a:ext>
            </a:extLst>
          </p:cNvPr>
          <p:cNvSpPr txBox="1"/>
          <p:nvPr/>
        </p:nvSpPr>
        <p:spPr>
          <a:xfrm>
            <a:off x="179512" y="648039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Source: https://echa.europa.eu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8921BB1-5039-4D78-AC92-5732516B2A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51" t="15000" r="11413" b="6601"/>
          <a:stretch/>
        </p:blipFill>
        <p:spPr>
          <a:xfrm>
            <a:off x="153531" y="1713715"/>
            <a:ext cx="8570238" cy="47518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71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32385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But</a:t>
            </a: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..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E301890-D670-4E03-BD27-8F495BC697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00" t="22001" r="14563" b="9401"/>
          <a:stretch/>
        </p:blipFill>
        <p:spPr>
          <a:xfrm>
            <a:off x="107504" y="1268760"/>
            <a:ext cx="4617336" cy="24327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75B8DB6-B19F-4C28-9C22-AF863ACD94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25" t="15001" r="31100" b="9400"/>
          <a:stretch/>
        </p:blipFill>
        <p:spPr>
          <a:xfrm>
            <a:off x="3996258" y="260350"/>
            <a:ext cx="3600400" cy="38884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830A934-48BF-4575-9D40-5CDF040D7E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00" t="15000" r="32675" b="5201"/>
          <a:stretch/>
        </p:blipFill>
        <p:spPr>
          <a:xfrm>
            <a:off x="163882" y="3701550"/>
            <a:ext cx="3616030" cy="29444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1897EC2-DEB5-4ABD-ACDB-D9EBDEAC55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51" t="16401" r="16926" b="6601"/>
          <a:stretch/>
        </p:blipFill>
        <p:spPr>
          <a:xfrm>
            <a:off x="4389402" y="3799388"/>
            <a:ext cx="4728962" cy="30243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7C64FB1-89BA-402D-A667-F7D65B2913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7" y="1472014"/>
            <a:ext cx="6696744" cy="46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 bwMode="auto">
          <a:xfrm>
            <a:off x="313977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Most</a:t>
            </a: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 </a:t>
            </a: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relevant</a:t>
            </a: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 </a:t>
            </a:r>
            <a:r>
              <a:rPr lang="it-IT" sz="3200" b="1" dirty="0" err="1">
                <a:latin typeface="+mj-lt"/>
                <a:ea typeface="ＭＳ Ｐゴシック" pitchFamily="34" charset="-128"/>
                <a:cs typeface="ＭＳ Ｐゴシック" charset="-128"/>
              </a:rPr>
              <a:t>milestones</a:t>
            </a:r>
            <a:r>
              <a:rPr lang="it-IT" sz="3200" b="1" dirty="0">
                <a:latin typeface="+mj-lt"/>
                <a:ea typeface="ＭＳ Ｐゴシック" pitchFamily="34" charset="-128"/>
                <a:cs typeface="ＭＳ Ｐゴシック" charset="-128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0B9C1F-E919-4ECE-B02A-42CAD0A10801}"/>
              </a:ext>
            </a:extLst>
          </p:cNvPr>
          <p:cNvSpPr txBox="1"/>
          <p:nvPr/>
        </p:nvSpPr>
        <p:spPr>
          <a:xfrm>
            <a:off x="313977" y="1628800"/>
            <a:ext cx="84246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MAY 2010: GERMAN PROPOSAL FOR A RESTRICTION ON PAH IN ARTICLES (short-track procedure)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DEC 2013: COMMISSION REGULATION (EU) No 1272/2013 ON </a:t>
            </a:r>
            <a:r>
              <a:rPr lang="it-IT" dirty="0" err="1"/>
              <a:t>PAHs</a:t>
            </a:r>
            <a:r>
              <a:rPr lang="it-IT" dirty="0"/>
              <a:t> IN ARTICLES (entry </a:t>
            </a:r>
            <a:r>
              <a:rPr lang="it-IT" dirty="0" err="1"/>
              <a:t>into</a:t>
            </a:r>
            <a:r>
              <a:rPr lang="it-IT" dirty="0"/>
              <a:t> force on </a:t>
            </a:r>
            <a:r>
              <a:rPr lang="it-IT" dirty="0" err="1"/>
              <a:t>Dec</a:t>
            </a:r>
            <a:r>
              <a:rPr lang="it-IT" dirty="0"/>
              <a:t>. 2015)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NOV 2015: QUESTIONS ON THE INCLUSION OF RUBBER INFILL INTO THE SCOPE OF THE RESTRICTION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MAR 2016: THE CARACAL AND THE EC AGREED THAT INFILL MATERIALS ARE TO BE CONSIDERED AS «MIXTURES» (out of the scope of Reg. 1272/2013)</a:t>
            </a:r>
          </a:p>
          <a:p>
            <a:r>
              <a:rPr lang="it-IT" dirty="0"/>
              <a:t> 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8197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copneu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540"/>
      </a:accent1>
      <a:accent2>
        <a:srgbClr val="75B96C"/>
      </a:accent2>
      <a:accent3>
        <a:srgbClr val="7F7F7F"/>
      </a:accent3>
      <a:accent4>
        <a:srgbClr val="BFBFBF"/>
      </a:accent4>
      <a:accent5>
        <a:srgbClr val="D8D8D8"/>
      </a:accent5>
      <a:accent6>
        <a:srgbClr val="000000"/>
      </a:accent6>
      <a:hlink>
        <a:srgbClr val="1F497D"/>
      </a:hlink>
      <a:folHlink>
        <a:srgbClr val="800080"/>
      </a:folHlink>
    </a:clrScheme>
    <a:fontScheme name="Ecopne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6ED6ED13-4C18-4221-8F61-E889A5514495}" vid="{7EE8B47A-A7CD-48CD-B210-BC2FBF3C26C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9416</TotalTime>
  <Words>1049</Words>
  <Application>Microsoft Office PowerPoint</Application>
  <PresentationFormat>Presentazione su schermo (4:3)</PresentationFormat>
  <Paragraphs>121</Paragraphs>
  <Slides>13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Workstation</dc:creator>
  <cp:lastModifiedBy>Daniele Fornai</cp:lastModifiedBy>
  <cp:revision>644</cp:revision>
  <cp:lastPrinted>2015-10-26T10:54:08Z</cp:lastPrinted>
  <dcterms:created xsi:type="dcterms:W3CDTF">2011-06-14T19:48:29Z</dcterms:created>
  <dcterms:modified xsi:type="dcterms:W3CDTF">2018-04-27T13:23:14Z</dcterms:modified>
</cp:coreProperties>
</file>