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262" r:id="rId2"/>
    <p:sldId id="263" r:id="rId3"/>
    <p:sldId id="264" r:id="rId4"/>
    <p:sldId id="292" r:id="rId5"/>
    <p:sldId id="295" r:id="rId6"/>
    <p:sldId id="304" r:id="rId7"/>
    <p:sldId id="299" r:id="rId8"/>
    <p:sldId id="308" r:id="rId9"/>
    <p:sldId id="307" r:id="rId10"/>
    <p:sldId id="297" r:id="rId11"/>
    <p:sldId id="29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F60"/>
    <a:srgbClr val="F0F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96"/>
    <p:restoredTop sz="96081"/>
  </p:normalViewPr>
  <p:slideViewPr>
    <p:cSldViewPr snapToGrid="0" snapToObjects="1">
      <p:cViewPr varScale="1">
        <p:scale>
          <a:sx n="113" d="100"/>
          <a:sy n="113" d="100"/>
        </p:scale>
        <p:origin x="888" y="176"/>
      </p:cViewPr>
      <p:guideLst/>
    </p:cSldViewPr>
  </p:slideViewPr>
  <p:notesTextViewPr>
    <p:cViewPr>
      <p:scale>
        <a:sx n="1" d="1"/>
        <a:sy n="1" d="1"/>
      </p:scale>
      <p:origin x="0" y="0"/>
    </p:cViewPr>
  </p:notesTextViewPr>
  <p:notesViewPr>
    <p:cSldViewPr snapToGrid="0" snapToObjects="1">
      <p:cViewPr varScale="1">
        <p:scale>
          <a:sx n="90" d="100"/>
          <a:sy n="90" d="100"/>
        </p:scale>
        <p:origin x="255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21D4B-E455-6246-AE24-944964337766}" type="datetimeFigureOut">
              <a:rPr lang="es-ES_tradnl" smtClean="0"/>
              <a:t>20/5/18</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F61D3-5AC8-8047-A7CD-15A24968E45E}" type="slidenum">
              <a:rPr lang="es-ES_tradnl" smtClean="0"/>
              <a:t>‹#›</a:t>
            </a:fld>
            <a:endParaRPr lang="es-ES_tradnl"/>
          </a:p>
        </p:txBody>
      </p:sp>
    </p:spTree>
    <p:extLst>
      <p:ext uri="{BB962C8B-B14F-4D97-AF65-F5344CB8AC3E}">
        <p14:creationId xmlns:p14="http://schemas.microsoft.com/office/powerpoint/2010/main" val="162167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73F61D3-5AC8-8047-A7CD-15A24968E45E}" type="slidenum">
              <a:rPr lang="es-ES_tradnl" smtClean="0"/>
              <a:t>1</a:t>
            </a:fld>
            <a:endParaRPr lang="es-ES_tradnl"/>
          </a:p>
        </p:txBody>
      </p:sp>
    </p:spTree>
    <p:extLst>
      <p:ext uri="{BB962C8B-B14F-4D97-AF65-F5344CB8AC3E}">
        <p14:creationId xmlns:p14="http://schemas.microsoft.com/office/powerpoint/2010/main" val="49890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773F61D3-5AC8-8047-A7CD-15A24968E45E}" type="slidenum">
              <a:rPr lang="es-ES_tradnl" smtClean="0"/>
              <a:t>2</a:t>
            </a:fld>
            <a:endParaRPr lang="es-ES_tradnl"/>
          </a:p>
        </p:txBody>
      </p:sp>
    </p:spTree>
    <p:extLst>
      <p:ext uri="{BB962C8B-B14F-4D97-AF65-F5344CB8AC3E}">
        <p14:creationId xmlns:p14="http://schemas.microsoft.com/office/powerpoint/2010/main" val="185373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773F61D3-5AC8-8047-A7CD-15A24968E45E}" type="slidenum">
              <a:rPr lang="es-ES_tradnl" smtClean="0"/>
              <a:t>3</a:t>
            </a:fld>
            <a:endParaRPr lang="es-ES_tradnl"/>
          </a:p>
        </p:txBody>
      </p:sp>
    </p:spTree>
    <p:extLst>
      <p:ext uri="{BB962C8B-B14F-4D97-AF65-F5344CB8AC3E}">
        <p14:creationId xmlns:p14="http://schemas.microsoft.com/office/powerpoint/2010/main" val="208981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région avec le nombre plus grand des entreprises actives est l’Europe. Ici la culture de recyclage et les possibilités des subventions sont le plus fort. La deuxième région est l’Amérique du Nord. Là-bas, le marché de noir de carbone est le plus prometteur, grâce à plusieurs nouvelles usines dans le secteur pneumatique. En Asie, il y a surtout des centaines d’usines de pyrolyse de basse technologie et sans valorisation des produits. Dans ma base, j’ai que noté les meilleurs parmi eux.</a:t>
            </a:r>
          </a:p>
        </p:txBody>
      </p:sp>
      <p:sp>
        <p:nvSpPr>
          <p:cNvPr id="4" name="Slide Number Placeholder 3"/>
          <p:cNvSpPr>
            <a:spLocks noGrp="1"/>
          </p:cNvSpPr>
          <p:nvPr>
            <p:ph type="sldNum" sz="quarter" idx="10"/>
          </p:nvPr>
        </p:nvSpPr>
        <p:spPr/>
        <p:txBody>
          <a:bodyPr/>
          <a:lstStyle/>
          <a:p>
            <a:fld id="{773F61D3-5AC8-8047-A7CD-15A24968E45E}" type="slidenum">
              <a:rPr lang="es-ES_tradnl" smtClean="0"/>
              <a:t>5</a:t>
            </a:fld>
            <a:endParaRPr lang="es-ES_tradnl"/>
          </a:p>
        </p:txBody>
      </p:sp>
    </p:spTree>
    <p:extLst>
      <p:ext uri="{BB962C8B-B14F-4D97-AF65-F5344CB8AC3E}">
        <p14:creationId xmlns:p14="http://schemas.microsoft.com/office/powerpoint/2010/main" val="185452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773F61D3-5AC8-8047-A7CD-15A24968E45E}" type="slidenum">
              <a:rPr lang="es-ES_tradnl" smtClean="0"/>
              <a:t>7</a:t>
            </a:fld>
            <a:endParaRPr lang="es-ES_tradnl"/>
          </a:p>
        </p:txBody>
      </p:sp>
    </p:spTree>
    <p:extLst>
      <p:ext uri="{BB962C8B-B14F-4D97-AF65-F5344CB8AC3E}">
        <p14:creationId xmlns:p14="http://schemas.microsoft.com/office/powerpoint/2010/main" val="145182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Dans ce diagramme, les principales applications du carbone recyclé sont indiqués, avec les conditions pour chaque application.</a:t>
            </a:r>
          </a:p>
        </p:txBody>
      </p:sp>
      <p:sp>
        <p:nvSpPr>
          <p:cNvPr id="4" name="Slide Number Placeholder 3"/>
          <p:cNvSpPr>
            <a:spLocks noGrp="1"/>
          </p:cNvSpPr>
          <p:nvPr>
            <p:ph type="sldNum" sz="quarter" idx="10"/>
          </p:nvPr>
        </p:nvSpPr>
        <p:spPr/>
        <p:txBody>
          <a:bodyPr/>
          <a:lstStyle/>
          <a:p>
            <a:fld id="{773F61D3-5AC8-8047-A7CD-15A24968E45E}" type="slidenum">
              <a:rPr lang="es-ES_tradnl" smtClean="0"/>
              <a:t>8</a:t>
            </a:fld>
            <a:endParaRPr lang="es-ES_tradnl"/>
          </a:p>
        </p:txBody>
      </p:sp>
    </p:spTree>
    <p:extLst>
      <p:ext uri="{BB962C8B-B14F-4D97-AF65-F5344CB8AC3E}">
        <p14:creationId xmlns:p14="http://schemas.microsoft.com/office/powerpoint/2010/main" val="164591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773F61D3-5AC8-8047-A7CD-15A24968E45E}" type="slidenum">
              <a:rPr lang="es-ES_tradnl" smtClean="0"/>
              <a:t>9</a:t>
            </a:fld>
            <a:endParaRPr lang="es-ES_tradnl"/>
          </a:p>
        </p:txBody>
      </p:sp>
    </p:spTree>
    <p:extLst>
      <p:ext uri="{BB962C8B-B14F-4D97-AF65-F5344CB8AC3E}">
        <p14:creationId xmlns:p14="http://schemas.microsoft.com/office/powerpoint/2010/main" val="250932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773F61D3-5AC8-8047-A7CD-15A24968E45E}" type="slidenum">
              <a:rPr lang="es-ES_tradnl" smtClean="0"/>
              <a:t>10</a:t>
            </a:fld>
            <a:endParaRPr lang="es-ES_tradnl"/>
          </a:p>
        </p:txBody>
      </p:sp>
    </p:spTree>
    <p:extLst>
      <p:ext uri="{BB962C8B-B14F-4D97-AF65-F5344CB8AC3E}">
        <p14:creationId xmlns:p14="http://schemas.microsoft.com/office/powerpoint/2010/main" val="14979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773F61D3-5AC8-8047-A7CD-15A24968E45E}" type="slidenum">
              <a:rPr lang="es-ES_tradnl" smtClean="0"/>
              <a:t>11</a:t>
            </a:fld>
            <a:endParaRPr lang="es-ES_tradnl"/>
          </a:p>
        </p:txBody>
      </p:sp>
    </p:spTree>
    <p:extLst>
      <p:ext uri="{BB962C8B-B14F-4D97-AF65-F5344CB8AC3E}">
        <p14:creationId xmlns:p14="http://schemas.microsoft.com/office/powerpoint/2010/main" val="300313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4611DA14-0FFF-CE48-BD8A-1E2E5E8B499A}" type="datetime1">
              <a:rPr lang="de-DE" smtClean="0"/>
              <a:t>20.05.18</a:t>
            </a:fld>
            <a:endParaRPr lang="de-DE"/>
          </a:p>
        </p:txBody>
      </p:sp>
      <p:sp>
        <p:nvSpPr>
          <p:cNvPr id="5" name="Footer Placeholder 4"/>
          <p:cNvSpPr>
            <a:spLocks noGrp="1"/>
          </p:cNvSpPr>
          <p:nvPr>
            <p:ph type="ftr" sz="quarter" idx="11"/>
          </p:nvPr>
        </p:nvSpPr>
        <p:spPr/>
        <p:txBody>
          <a:bodyPr/>
          <a:lstStyle/>
          <a:p>
            <a:r>
              <a:rPr lang="de-DE"/>
              <a:t>© WOLFERSDORFF CONSULTING www.wolfersdorff.com</a:t>
            </a:r>
          </a:p>
        </p:txBody>
      </p:sp>
      <p:sp>
        <p:nvSpPr>
          <p:cNvPr id="6" name="Slide Number Placeholder 5"/>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55376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A8409FEB-1D0C-FA48-89C5-691C916AB75A}" type="datetime1">
              <a:rPr lang="de-DE" smtClean="0"/>
              <a:t>20.05.18</a:t>
            </a:fld>
            <a:endParaRPr lang="de-DE"/>
          </a:p>
        </p:txBody>
      </p:sp>
      <p:sp>
        <p:nvSpPr>
          <p:cNvPr id="5" name="Footer Placeholder 4"/>
          <p:cNvSpPr>
            <a:spLocks noGrp="1"/>
          </p:cNvSpPr>
          <p:nvPr>
            <p:ph type="ftr" sz="quarter" idx="11"/>
          </p:nvPr>
        </p:nvSpPr>
        <p:spPr/>
        <p:txBody>
          <a:bodyPr/>
          <a:lstStyle/>
          <a:p>
            <a:r>
              <a:rPr lang="de-DE"/>
              <a:t>© WOLFERSDORFF CONSULTING www.wolfersdorff.com</a:t>
            </a:r>
          </a:p>
        </p:txBody>
      </p:sp>
      <p:sp>
        <p:nvSpPr>
          <p:cNvPr id="6" name="Slide Number Placeholder 5"/>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176534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53BE2DA-0D42-A549-B757-4065EA2FCAF2}" type="datetime1">
              <a:rPr lang="de-DE" smtClean="0"/>
              <a:t>20.05.18</a:t>
            </a:fld>
            <a:endParaRPr lang="de-DE"/>
          </a:p>
        </p:txBody>
      </p:sp>
      <p:sp>
        <p:nvSpPr>
          <p:cNvPr id="5" name="Footer Placeholder 4"/>
          <p:cNvSpPr>
            <a:spLocks noGrp="1"/>
          </p:cNvSpPr>
          <p:nvPr>
            <p:ph type="ftr" sz="quarter" idx="11"/>
          </p:nvPr>
        </p:nvSpPr>
        <p:spPr/>
        <p:txBody>
          <a:bodyPr/>
          <a:lstStyle/>
          <a:p>
            <a:r>
              <a:rPr lang="de-DE"/>
              <a:t>© WOLFERSDORFF CONSULTING www.wolfersdorff.com</a:t>
            </a:r>
          </a:p>
        </p:txBody>
      </p:sp>
      <p:sp>
        <p:nvSpPr>
          <p:cNvPr id="6" name="Slide Number Placeholder 5"/>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51069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76E3E016-CACF-6B4E-9D94-88C876028650}" type="datetime1">
              <a:rPr lang="de-DE" smtClean="0"/>
              <a:t>20.05.18</a:t>
            </a:fld>
            <a:endParaRPr lang="de-DE"/>
          </a:p>
        </p:txBody>
      </p:sp>
      <p:sp>
        <p:nvSpPr>
          <p:cNvPr id="5" name="Footer Placeholder 4"/>
          <p:cNvSpPr>
            <a:spLocks noGrp="1"/>
          </p:cNvSpPr>
          <p:nvPr>
            <p:ph type="ftr" sz="quarter" idx="11"/>
          </p:nvPr>
        </p:nvSpPr>
        <p:spPr/>
        <p:txBody>
          <a:bodyPr/>
          <a:lstStyle/>
          <a:p>
            <a:r>
              <a:rPr lang="de-DE"/>
              <a:t>© WOLFERSDORFF CONSULTING www.wolfersdorff.com</a:t>
            </a:r>
          </a:p>
        </p:txBody>
      </p:sp>
      <p:sp>
        <p:nvSpPr>
          <p:cNvPr id="6" name="Slide Number Placeholder 5"/>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203288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C92340-7961-8E47-8322-55939B078CE3}" type="datetime1">
              <a:rPr lang="de-DE" smtClean="0"/>
              <a:t>20.05.18</a:t>
            </a:fld>
            <a:endParaRPr lang="de-DE"/>
          </a:p>
        </p:txBody>
      </p:sp>
      <p:sp>
        <p:nvSpPr>
          <p:cNvPr id="5" name="Footer Placeholder 4"/>
          <p:cNvSpPr>
            <a:spLocks noGrp="1"/>
          </p:cNvSpPr>
          <p:nvPr>
            <p:ph type="ftr" sz="quarter" idx="11"/>
          </p:nvPr>
        </p:nvSpPr>
        <p:spPr/>
        <p:txBody>
          <a:bodyPr/>
          <a:lstStyle/>
          <a:p>
            <a:r>
              <a:rPr lang="de-DE"/>
              <a:t>© WOLFERSDORFF CONSULTING www.wolfersdorff.com</a:t>
            </a:r>
          </a:p>
        </p:txBody>
      </p:sp>
      <p:sp>
        <p:nvSpPr>
          <p:cNvPr id="6" name="Slide Number Placeholder 5"/>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28738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3E0EA900-9267-0B43-B198-302838F9D7BA}" type="datetime1">
              <a:rPr lang="de-DE" smtClean="0"/>
              <a:t>20.05.18</a:t>
            </a:fld>
            <a:endParaRPr lang="de-DE"/>
          </a:p>
        </p:txBody>
      </p:sp>
      <p:sp>
        <p:nvSpPr>
          <p:cNvPr id="6" name="Footer Placeholder 5"/>
          <p:cNvSpPr>
            <a:spLocks noGrp="1"/>
          </p:cNvSpPr>
          <p:nvPr>
            <p:ph type="ftr" sz="quarter" idx="11"/>
          </p:nvPr>
        </p:nvSpPr>
        <p:spPr/>
        <p:txBody>
          <a:bodyPr/>
          <a:lstStyle/>
          <a:p>
            <a:r>
              <a:rPr lang="de-DE"/>
              <a:t>© WOLFERSDORFF CONSULTING www.wolfersdorff.com</a:t>
            </a:r>
          </a:p>
        </p:txBody>
      </p:sp>
      <p:sp>
        <p:nvSpPr>
          <p:cNvPr id="7" name="Slide Number Placeholder 6"/>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45499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79FC8314-E93A-514A-B9EF-2325B5B80D3B}" type="datetime1">
              <a:rPr lang="de-DE" smtClean="0"/>
              <a:t>20.05.18</a:t>
            </a:fld>
            <a:endParaRPr lang="de-DE"/>
          </a:p>
        </p:txBody>
      </p:sp>
      <p:sp>
        <p:nvSpPr>
          <p:cNvPr id="8" name="Footer Placeholder 7"/>
          <p:cNvSpPr>
            <a:spLocks noGrp="1"/>
          </p:cNvSpPr>
          <p:nvPr>
            <p:ph type="ftr" sz="quarter" idx="11"/>
          </p:nvPr>
        </p:nvSpPr>
        <p:spPr/>
        <p:txBody>
          <a:bodyPr/>
          <a:lstStyle/>
          <a:p>
            <a:r>
              <a:rPr lang="de-DE"/>
              <a:t>© WOLFERSDORFF CONSULTING www.wolfersdorff.com</a:t>
            </a:r>
          </a:p>
        </p:txBody>
      </p:sp>
      <p:sp>
        <p:nvSpPr>
          <p:cNvPr id="9" name="Slide Number Placeholder 8"/>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198847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A0D4536D-7832-2F4B-8C40-08F9A6822BF1}" type="datetime1">
              <a:rPr lang="de-DE" smtClean="0"/>
              <a:t>20.05.18</a:t>
            </a:fld>
            <a:endParaRPr lang="de-DE"/>
          </a:p>
        </p:txBody>
      </p:sp>
      <p:sp>
        <p:nvSpPr>
          <p:cNvPr id="4" name="Footer Placeholder 3"/>
          <p:cNvSpPr>
            <a:spLocks noGrp="1"/>
          </p:cNvSpPr>
          <p:nvPr>
            <p:ph type="ftr" sz="quarter" idx="11"/>
          </p:nvPr>
        </p:nvSpPr>
        <p:spPr/>
        <p:txBody>
          <a:bodyPr/>
          <a:lstStyle/>
          <a:p>
            <a:r>
              <a:rPr lang="de-DE"/>
              <a:t>© WOLFERSDORFF CONSULTING www.wolfersdorff.com</a:t>
            </a:r>
          </a:p>
        </p:txBody>
      </p:sp>
      <p:sp>
        <p:nvSpPr>
          <p:cNvPr id="5" name="Slide Number Placeholder 4"/>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115260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1A557-88C4-EB44-856D-42B5A918C7B8}" type="datetime1">
              <a:rPr lang="de-DE" smtClean="0"/>
              <a:t>20.05.18</a:t>
            </a:fld>
            <a:endParaRPr lang="de-DE"/>
          </a:p>
        </p:txBody>
      </p:sp>
      <p:sp>
        <p:nvSpPr>
          <p:cNvPr id="3" name="Footer Placeholder 2"/>
          <p:cNvSpPr>
            <a:spLocks noGrp="1"/>
          </p:cNvSpPr>
          <p:nvPr>
            <p:ph type="ftr" sz="quarter" idx="11"/>
          </p:nvPr>
        </p:nvSpPr>
        <p:spPr/>
        <p:txBody>
          <a:bodyPr/>
          <a:lstStyle/>
          <a:p>
            <a:r>
              <a:rPr lang="de-DE"/>
              <a:t>© WOLFERSDORFF CONSULTING www.wolfersdorff.com</a:t>
            </a:r>
          </a:p>
        </p:txBody>
      </p:sp>
      <p:sp>
        <p:nvSpPr>
          <p:cNvPr id="4" name="Slide Number Placeholder 3"/>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159029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A46DA-D34C-C740-9D25-9378FDEA2437}" type="datetime1">
              <a:rPr lang="de-DE" smtClean="0"/>
              <a:t>20.05.18</a:t>
            </a:fld>
            <a:endParaRPr lang="de-DE"/>
          </a:p>
        </p:txBody>
      </p:sp>
      <p:sp>
        <p:nvSpPr>
          <p:cNvPr id="6" name="Footer Placeholder 5"/>
          <p:cNvSpPr>
            <a:spLocks noGrp="1"/>
          </p:cNvSpPr>
          <p:nvPr>
            <p:ph type="ftr" sz="quarter" idx="11"/>
          </p:nvPr>
        </p:nvSpPr>
        <p:spPr/>
        <p:txBody>
          <a:bodyPr/>
          <a:lstStyle/>
          <a:p>
            <a:r>
              <a:rPr lang="de-DE"/>
              <a:t>© WOLFERSDORFF CONSULTING www.wolfersdorff.com</a:t>
            </a:r>
          </a:p>
        </p:txBody>
      </p:sp>
      <p:sp>
        <p:nvSpPr>
          <p:cNvPr id="7" name="Slide Number Placeholder 6"/>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50123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61CA3-9532-7840-9DB6-4BF0EE71504D}" type="datetime1">
              <a:rPr lang="de-DE" smtClean="0"/>
              <a:t>20.05.18</a:t>
            </a:fld>
            <a:endParaRPr lang="de-DE"/>
          </a:p>
        </p:txBody>
      </p:sp>
      <p:sp>
        <p:nvSpPr>
          <p:cNvPr id="6" name="Footer Placeholder 5"/>
          <p:cNvSpPr>
            <a:spLocks noGrp="1"/>
          </p:cNvSpPr>
          <p:nvPr>
            <p:ph type="ftr" sz="quarter" idx="11"/>
          </p:nvPr>
        </p:nvSpPr>
        <p:spPr/>
        <p:txBody>
          <a:bodyPr/>
          <a:lstStyle/>
          <a:p>
            <a:r>
              <a:rPr lang="de-DE"/>
              <a:t>© WOLFERSDORFF CONSULTING www.wolfersdorff.com</a:t>
            </a:r>
          </a:p>
        </p:txBody>
      </p:sp>
      <p:sp>
        <p:nvSpPr>
          <p:cNvPr id="7" name="Slide Number Placeholder 6"/>
          <p:cNvSpPr>
            <a:spLocks noGrp="1"/>
          </p:cNvSpPr>
          <p:nvPr>
            <p:ph type="sldNum" sz="quarter" idx="12"/>
          </p:nvPr>
        </p:nvSpPr>
        <p:spPr/>
        <p:txBody>
          <a:bodyPr/>
          <a:lstStyle/>
          <a:p>
            <a:fld id="{FB7AD3EB-6A16-D448-9CE9-9F462628883F}" type="slidenum">
              <a:rPr lang="de-DE" smtClean="0"/>
              <a:t>‹#›</a:t>
            </a:fld>
            <a:endParaRPr lang="de-DE"/>
          </a:p>
        </p:txBody>
      </p:sp>
    </p:spTree>
    <p:extLst>
      <p:ext uri="{BB962C8B-B14F-4D97-AF65-F5344CB8AC3E}">
        <p14:creationId xmlns:p14="http://schemas.microsoft.com/office/powerpoint/2010/main" val="179225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07F92-2B37-3B46-A4D5-0E6DBA7B5FD9}" type="datetime1">
              <a:rPr lang="de-DE" smtClean="0"/>
              <a:t>20.05.18</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 WOLFERSDORFF CONSULTING www.wolfersdorff.com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AD3EB-6A16-D448-9CE9-9F462628883F}" type="slidenum">
              <a:rPr lang="de-DE" smtClean="0"/>
              <a:t>‹#›</a:t>
            </a:fld>
            <a:endParaRPr lang="de-DE"/>
          </a:p>
        </p:txBody>
      </p:sp>
    </p:spTree>
    <p:extLst>
      <p:ext uri="{BB962C8B-B14F-4D97-AF65-F5344CB8AC3E}">
        <p14:creationId xmlns:p14="http://schemas.microsoft.com/office/powerpoint/2010/main" val="38220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hyperlink" Target="mailto:vonwolfersdorff@googlemail.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wolfersdorff.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pulse/best-tyre-recycling-process-does-exist-marti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olfersdorff.strikingly.com/#webshop" TargetMode="External"/><Relationship Id="rId5" Type="http://schemas.openxmlformats.org/officeDocument/2006/relationships/hyperlink" Target="https://www.linkedin.com/in/martinvonwolfersdorff/" TargetMode="External"/><Relationship Id="rId4" Type="http://schemas.openxmlformats.org/officeDocument/2006/relationships/hyperlink" Target="https://www.linkedin.com/groups/1356199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8" Type="http://schemas.openxmlformats.org/officeDocument/2006/relationships/image" Target="../media/image26.tiff"/><Relationship Id="rId13" Type="http://schemas.openxmlformats.org/officeDocument/2006/relationships/image" Target="../media/image31.tiff"/><Relationship Id="rId3" Type="http://schemas.openxmlformats.org/officeDocument/2006/relationships/image" Target="../media/image21.tiff"/><Relationship Id="rId7" Type="http://schemas.openxmlformats.org/officeDocument/2006/relationships/image" Target="../media/image25.tiff"/><Relationship Id="rId12"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tiff"/><Relationship Id="rId11" Type="http://schemas.openxmlformats.org/officeDocument/2006/relationships/image" Target="../media/image29.tiff"/><Relationship Id="rId5" Type="http://schemas.openxmlformats.org/officeDocument/2006/relationships/image" Target="../media/image23.tiff"/><Relationship Id="rId10" Type="http://schemas.openxmlformats.org/officeDocument/2006/relationships/image" Target="../media/image28.tiff"/><Relationship Id="rId4" Type="http://schemas.openxmlformats.org/officeDocument/2006/relationships/image" Target="../media/image22.tiff"/><Relationship Id="rId9" Type="http://schemas.openxmlformats.org/officeDocument/2006/relationships/image" Target="../media/image27.tiff"/><Relationship Id="rId14" Type="http://schemas.openxmlformats.org/officeDocument/2006/relationships/image" Target="../media/image32.tiff"/></Relationships>
</file>

<file path=ppt/slides/_rels/slide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23340" y="1533721"/>
            <a:ext cx="9575057" cy="2439129"/>
          </a:xfrm>
          <a:prstGeom prst="rect">
            <a:avLst/>
          </a:prstGeom>
          <a:noFill/>
        </p:spPr>
        <p:txBody>
          <a:bodyPr wrap="none" rtlCol="0">
            <a:spAutoFit/>
          </a:bodyPr>
          <a:lstStyle/>
          <a:p>
            <a:r>
              <a:rPr lang="en-US" sz="4800" b="1" dirty="0">
                <a:solidFill>
                  <a:srgbClr val="001F60"/>
                </a:solidFill>
              </a:rPr>
              <a:t>Tire Pyrolysis: More than Technology</a:t>
            </a:r>
          </a:p>
          <a:p>
            <a:endParaRPr lang="en-US" sz="1050" dirty="0">
              <a:solidFill>
                <a:srgbClr val="002060"/>
              </a:solidFill>
            </a:endParaRPr>
          </a:p>
          <a:p>
            <a:r>
              <a:rPr lang="en-US" sz="2800" dirty="0">
                <a:solidFill>
                  <a:srgbClr val="002060"/>
                </a:solidFill>
              </a:rPr>
              <a:t>Global overview, applications &amp; growth hacks</a:t>
            </a:r>
          </a:p>
          <a:p>
            <a:endParaRPr lang="en-US" sz="1600" i="1" dirty="0">
              <a:solidFill>
                <a:srgbClr val="002060"/>
              </a:solidFill>
            </a:endParaRPr>
          </a:p>
          <a:p>
            <a:r>
              <a:rPr lang="en-US" sz="1600" i="1" dirty="0">
                <a:solidFill>
                  <a:srgbClr val="002060"/>
                </a:solidFill>
              </a:rPr>
              <a:t>The Tire 2018, Cologne , Tyre Recycling Forum, Day 3, Stream 9 “Rubber Technology and Recycling”</a:t>
            </a:r>
          </a:p>
          <a:p>
            <a:r>
              <a:rPr lang="en-US" sz="1600" i="1" dirty="0">
                <a:solidFill>
                  <a:srgbClr val="002060"/>
                </a:solidFill>
              </a:rPr>
              <a:t>Martin von Wolfersdorff, WOLFERSDORFF CONSULTING</a:t>
            </a:r>
            <a:endParaRPr lang="en-US" sz="1400" i="1" dirty="0">
              <a:solidFill>
                <a:srgbClr val="002060"/>
              </a:solidFill>
            </a:endParaRPr>
          </a:p>
          <a:p>
            <a:endParaRPr lang="es-ES_tradnl" dirty="0"/>
          </a:p>
        </p:txBody>
      </p:sp>
      <p:sp>
        <p:nvSpPr>
          <p:cNvPr id="11" name="Slide Number Placeholder 10"/>
          <p:cNvSpPr>
            <a:spLocks noGrp="1"/>
          </p:cNvSpPr>
          <p:nvPr>
            <p:ph type="sldNum" sz="quarter" idx="12"/>
          </p:nvPr>
        </p:nvSpPr>
        <p:spPr/>
        <p:txBody>
          <a:bodyPr/>
          <a:lstStyle/>
          <a:p>
            <a:fld id="{FB7AD3EB-6A16-D448-9CE9-9F462628883F}" type="slidenum">
              <a:rPr lang="de-DE" smtClean="0"/>
              <a:t>1</a:t>
            </a:fld>
            <a:endParaRPr lang="de-DE" dirty="0"/>
          </a:p>
        </p:txBody>
      </p:sp>
      <p:sp>
        <p:nvSpPr>
          <p:cNvPr id="13" name="Footer Placeholder 12"/>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grpSp>
        <p:nvGrpSpPr>
          <p:cNvPr id="213" name="Group 212">
            <a:extLst>
              <a:ext uri="{FF2B5EF4-FFF2-40B4-BE49-F238E27FC236}">
                <a16:creationId xmlns:a16="http://schemas.microsoft.com/office/drawing/2014/main" id="{0C70F0E2-D262-E04A-A8B4-94F0DE78C2D5}"/>
              </a:ext>
            </a:extLst>
          </p:cNvPr>
          <p:cNvGrpSpPr/>
          <p:nvPr/>
        </p:nvGrpSpPr>
        <p:grpSpPr>
          <a:xfrm>
            <a:off x="6977113" y="4406576"/>
            <a:ext cx="3104999" cy="1738313"/>
            <a:chOff x="1465136" y="1134032"/>
            <a:chExt cx="8594673" cy="4811670"/>
          </a:xfrm>
        </p:grpSpPr>
        <p:grpSp>
          <p:nvGrpSpPr>
            <p:cNvPr id="214" name="Gruppe 199">
              <a:extLst>
                <a:ext uri="{FF2B5EF4-FFF2-40B4-BE49-F238E27FC236}">
                  <a16:creationId xmlns:a16="http://schemas.microsoft.com/office/drawing/2014/main" id="{FA6E0B24-B2A1-AE43-9E4C-503E18DAB5ED}"/>
                </a:ext>
              </a:extLst>
            </p:cNvPr>
            <p:cNvGrpSpPr>
              <a:grpSpLocks/>
            </p:cNvGrpSpPr>
            <p:nvPr/>
          </p:nvGrpSpPr>
          <p:grpSpPr bwMode="auto">
            <a:xfrm>
              <a:off x="1587883" y="1150042"/>
              <a:ext cx="2200275" cy="1524000"/>
              <a:chOff x="2636520" y="2831705"/>
              <a:chExt cx="1919605" cy="1330207"/>
            </a:xfrm>
          </p:grpSpPr>
          <p:sp>
            <p:nvSpPr>
              <p:cNvPr id="333" name="Ellipse 96">
                <a:extLst>
                  <a:ext uri="{FF2B5EF4-FFF2-40B4-BE49-F238E27FC236}">
                    <a16:creationId xmlns:a16="http://schemas.microsoft.com/office/drawing/2014/main" id="{3A8024CA-096A-C44F-A96C-BD99ADA263E4}"/>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334" name="Gruppe 91">
                <a:extLst>
                  <a:ext uri="{FF2B5EF4-FFF2-40B4-BE49-F238E27FC236}">
                    <a16:creationId xmlns:a16="http://schemas.microsoft.com/office/drawing/2014/main" id="{0301A494-2ABB-AE48-B0BB-E2BEDC8009CD}"/>
                  </a:ext>
                </a:extLst>
              </p:cNvPr>
              <p:cNvGrpSpPr>
                <a:grpSpLocks/>
              </p:cNvGrpSpPr>
              <p:nvPr/>
            </p:nvGrpSpPr>
            <p:grpSpPr bwMode="auto">
              <a:xfrm>
                <a:off x="2976835" y="2831705"/>
                <a:ext cx="1198925" cy="1187339"/>
                <a:chOff x="1071835" y="2920232"/>
                <a:chExt cx="1427572" cy="1413777"/>
              </a:xfrm>
            </p:grpSpPr>
            <p:sp>
              <p:nvSpPr>
                <p:cNvPr id="335" name="Ellipse 44">
                  <a:extLst>
                    <a:ext uri="{FF2B5EF4-FFF2-40B4-BE49-F238E27FC236}">
                      <a16:creationId xmlns:a16="http://schemas.microsoft.com/office/drawing/2014/main" id="{19860FBF-5DD2-7A49-A150-05B62E696440}"/>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336" name="Ellipse 45">
                  <a:extLst>
                    <a:ext uri="{FF2B5EF4-FFF2-40B4-BE49-F238E27FC236}">
                      <a16:creationId xmlns:a16="http://schemas.microsoft.com/office/drawing/2014/main" id="{1ABEAC0E-88F1-D84A-BE1D-A60B8E93BCBC}"/>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337" name="Måne 100">
                  <a:extLst>
                    <a:ext uri="{FF2B5EF4-FFF2-40B4-BE49-F238E27FC236}">
                      <a16:creationId xmlns:a16="http://schemas.microsoft.com/office/drawing/2014/main" id="{ED4D8814-F5FD-2F4F-96A0-5012B0B7D18C}"/>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215" name="Group 214">
              <a:extLst>
                <a:ext uri="{FF2B5EF4-FFF2-40B4-BE49-F238E27FC236}">
                  <a16:creationId xmlns:a16="http://schemas.microsoft.com/office/drawing/2014/main" id="{2FFDA49E-A99F-1948-AADD-94C72006D24E}"/>
                </a:ext>
              </a:extLst>
            </p:cNvPr>
            <p:cNvGrpSpPr/>
            <p:nvPr/>
          </p:nvGrpSpPr>
          <p:grpSpPr>
            <a:xfrm>
              <a:off x="3833764" y="1289526"/>
              <a:ext cx="2200275" cy="1524000"/>
              <a:chOff x="4641636" y="3801000"/>
              <a:chExt cx="2200275" cy="1524000"/>
            </a:xfrm>
          </p:grpSpPr>
          <p:grpSp>
            <p:nvGrpSpPr>
              <p:cNvPr id="326" name="Gruppe 199">
                <a:extLst>
                  <a:ext uri="{FF2B5EF4-FFF2-40B4-BE49-F238E27FC236}">
                    <a16:creationId xmlns:a16="http://schemas.microsoft.com/office/drawing/2014/main" id="{F20051B3-010F-5F4D-AC26-688941638A0B}"/>
                  </a:ext>
                </a:extLst>
              </p:cNvPr>
              <p:cNvGrpSpPr>
                <a:grpSpLocks/>
              </p:cNvGrpSpPr>
              <p:nvPr/>
            </p:nvGrpSpPr>
            <p:grpSpPr bwMode="auto">
              <a:xfrm>
                <a:off x="4641636" y="3801000"/>
                <a:ext cx="2200275" cy="1524000"/>
                <a:chOff x="2636520" y="2831705"/>
                <a:chExt cx="1919605" cy="1330207"/>
              </a:xfrm>
            </p:grpSpPr>
            <p:sp>
              <p:nvSpPr>
                <p:cNvPr id="328" name="Ellipse 96">
                  <a:extLst>
                    <a:ext uri="{FF2B5EF4-FFF2-40B4-BE49-F238E27FC236}">
                      <a16:creationId xmlns:a16="http://schemas.microsoft.com/office/drawing/2014/main" id="{B340E06D-EF14-9C4B-AE4A-9C4BB6BA179C}"/>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329" name="Gruppe 91">
                  <a:extLst>
                    <a:ext uri="{FF2B5EF4-FFF2-40B4-BE49-F238E27FC236}">
                      <a16:creationId xmlns:a16="http://schemas.microsoft.com/office/drawing/2014/main" id="{5BF4CB99-F8C7-4346-9A3A-CCFC777554AB}"/>
                    </a:ext>
                  </a:extLst>
                </p:cNvPr>
                <p:cNvGrpSpPr>
                  <a:grpSpLocks/>
                </p:cNvGrpSpPr>
                <p:nvPr/>
              </p:nvGrpSpPr>
              <p:grpSpPr bwMode="auto">
                <a:xfrm>
                  <a:off x="2976835" y="2831705"/>
                  <a:ext cx="1198925" cy="1187339"/>
                  <a:chOff x="1071835" y="2920232"/>
                  <a:chExt cx="1427572" cy="1413777"/>
                </a:xfrm>
              </p:grpSpPr>
              <p:sp>
                <p:nvSpPr>
                  <p:cNvPr id="330" name="Ellipse 44">
                    <a:extLst>
                      <a:ext uri="{FF2B5EF4-FFF2-40B4-BE49-F238E27FC236}">
                        <a16:creationId xmlns:a16="http://schemas.microsoft.com/office/drawing/2014/main" id="{DCD692D6-B3DA-C248-A6D4-DE9D88C1D6A6}"/>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331" name="Ellipse 45">
                    <a:extLst>
                      <a:ext uri="{FF2B5EF4-FFF2-40B4-BE49-F238E27FC236}">
                        <a16:creationId xmlns:a16="http://schemas.microsoft.com/office/drawing/2014/main" id="{65293A07-6910-0B4D-9B38-E7C517D0EFFE}"/>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332" name="Måne 100">
                    <a:extLst>
                      <a:ext uri="{FF2B5EF4-FFF2-40B4-BE49-F238E27FC236}">
                        <a16:creationId xmlns:a16="http://schemas.microsoft.com/office/drawing/2014/main" id="{AD776E77-6189-7F49-835F-E852F71D286B}"/>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327" name="TextBox 326">
                <a:extLst>
                  <a:ext uri="{FF2B5EF4-FFF2-40B4-BE49-F238E27FC236}">
                    <a16:creationId xmlns:a16="http://schemas.microsoft.com/office/drawing/2014/main" id="{E5B4BAEA-9E41-A748-9908-14E123C4B919}"/>
                  </a:ext>
                </a:extLst>
              </p:cNvPr>
              <p:cNvSpPr txBox="1"/>
              <p:nvPr/>
            </p:nvSpPr>
            <p:spPr>
              <a:xfrm>
                <a:off x="5633156" y="4419868"/>
                <a:ext cx="184730" cy="369332"/>
              </a:xfrm>
              <a:prstGeom prst="rect">
                <a:avLst/>
              </a:prstGeom>
              <a:noFill/>
            </p:spPr>
            <p:txBody>
              <a:bodyPr wrap="none" rtlCol="0">
                <a:spAutoFit/>
              </a:bodyPr>
              <a:lstStyle/>
              <a:p>
                <a:pPr algn="ctr"/>
                <a:endParaRPr lang="en-GB" b="1" dirty="0">
                  <a:solidFill>
                    <a:schemeClr val="bg1"/>
                  </a:solidFill>
                </a:endParaRPr>
              </a:p>
            </p:txBody>
          </p:sp>
        </p:grpSp>
        <p:grpSp>
          <p:nvGrpSpPr>
            <p:cNvPr id="216" name="Group 215">
              <a:extLst>
                <a:ext uri="{FF2B5EF4-FFF2-40B4-BE49-F238E27FC236}">
                  <a16:creationId xmlns:a16="http://schemas.microsoft.com/office/drawing/2014/main" id="{DA166B3A-7806-8C42-A000-786A9A83A669}"/>
                </a:ext>
              </a:extLst>
            </p:cNvPr>
            <p:cNvGrpSpPr/>
            <p:nvPr/>
          </p:nvGrpSpPr>
          <p:grpSpPr>
            <a:xfrm>
              <a:off x="4254983" y="3582929"/>
              <a:ext cx="2200275" cy="1524000"/>
              <a:chOff x="8650091" y="4248103"/>
              <a:chExt cx="2200275" cy="1524000"/>
            </a:xfrm>
          </p:grpSpPr>
          <p:grpSp>
            <p:nvGrpSpPr>
              <p:cNvPr id="317" name="Group 316">
                <a:extLst>
                  <a:ext uri="{FF2B5EF4-FFF2-40B4-BE49-F238E27FC236}">
                    <a16:creationId xmlns:a16="http://schemas.microsoft.com/office/drawing/2014/main" id="{A79CF79B-7E18-2842-A6F6-9874D9A8A64D}"/>
                  </a:ext>
                </a:extLst>
              </p:cNvPr>
              <p:cNvGrpSpPr/>
              <p:nvPr/>
            </p:nvGrpSpPr>
            <p:grpSpPr>
              <a:xfrm>
                <a:off x="8650091" y="4248103"/>
                <a:ext cx="2200275" cy="1524000"/>
                <a:chOff x="4641636" y="3801000"/>
                <a:chExt cx="2200275" cy="1524000"/>
              </a:xfrm>
            </p:grpSpPr>
            <p:grpSp>
              <p:nvGrpSpPr>
                <p:cNvPr id="319" name="Gruppe 199">
                  <a:extLst>
                    <a:ext uri="{FF2B5EF4-FFF2-40B4-BE49-F238E27FC236}">
                      <a16:creationId xmlns:a16="http://schemas.microsoft.com/office/drawing/2014/main" id="{62B03799-39A5-8D46-8712-16C46D789416}"/>
                    </a:ext>
                  </a:extLst>
                </p:cNvPr>
                <p:cNvGrpSpPr>
                  <a:grpSpLocks/>
                </p:cNvGrpSpPr>
                <p:nvPr/>
              </p:nvGrpSpPr>
              <p:grpSpPr bwMode="auto">
                <a:xfrm>
                  <a:off x="4641636" y="3801000"/>
                  <a:ext cx="2200275" cy="1524000"/>
                  <a:chOff x="2636520" y="2831705"/>
                  <a:chExt cx="1919605" cy="1330207"/>
                </a:xfrm>
              </p:grpSpPr>
              <p:sp>
                <p:nvSpPr>
                  <p:cNvPr id="321" name="Ellipse 96">
                    <a:extLst>
                      <a:ext uri="{FF2B5EF4-FFF2-40B4-BE49-F238E27FC236}">
                        <a16:creationId xmlns:a16="http://schemas.microsoft.com/office/drawing/2014/main" id="{6148D6C5-B573-CC4F-B771-D58C1EB3A6CA}"/>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322" name="Gruppe 91">
                    <a:extLst>
                      <a:ext uri="{FF2B5EF4-FFF2-40B4-BE49-F238E27FC236}">
                        <a16:creationId xmlns:a16="http://schemas.microsoft.com/office/drawing/2014/main" id="{2133A5F3-7B18-C24C-9F9E-1F03AC732C31}"/>
                      </a:ext>
                    </a:extLst>
                  </p:cNvPr>
                  <p:cNvGrpSpPr>
                    <a:grpSpLocks/>
                  </p:cNvGrpSpPr>
                  <p:nvPr/>
                </p:nvGrpSpPr>
                <p:grpSpPr bwMode="auto">
                  <a:xfrm>
                    <a:off x="2976835" y="2831705"/>
                    <a:ext cx="1198925" cy="1187339"/>
                    <a:chOff x="1071835" y="2920232"/>
                    <a:chExt cx="1427572" cy="1413777"/>
                  </a:xfrm>
                </p:grpSpPr>
                <p:sp>
                  <p:nvSpPr>
                    <p:cNvPr id="323" name="Ellipse 44">
                      <a:extLst>
                        <a:ext uri="{FF2B5EF4-FFF2-40B4-BE49-F238E27FC236}">
                          <a16:creationId xmlns:a16="http://schemas.microsoft.com/office/drawing/2014/main" id="{5AC1DDFF-7096-0046-A586-AAF2B5DF41C2}"/>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324" name="Ellipse 45">
                      <a:extLst>
                        <a:ext uri="{FF2B5EF4-FFF2-40B4-BE49-F238E27FC236}">
                          <a16:creationId xmlns:a16="http://schemas.microsoft.com/office/drawing/2014/main" id="{6ED02A76-AB15-7C40-AE59-29FF98D3405A}"/>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325" name="Måne 100">
                      <a:extLst>
                        <a:ext uri="{FF2B5EF4-FFF2-40B4-BE49-F238E27FC236}">
                          <a16:creationId xmlns:a16="http://schemas.microsoft.com/office/drawing/2014/main" id="{05B3B582-2593-6744-B4E9-AE34B7CFC82E}"/>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320" name="TextBox 319">
                  <a:extLst>
                    <a:ext uri="{FF2B5EF4-FFF2-40B4-BE49-F238E27FC236}">
                      <a16:creationId xmlns:a16="http://schemas.microsoft.com/office/drawing/2014/main" id="{8A510D74-1CC6-784A-A5D1-575BA54EF296}"/>
                    </a:ext>
                  </a:extLst>
                </p:cNvPr>
                <p:cNvSpPr txBox="1"/>
                <p:nvPr/>
              </p:nvSpPr>
              <p:spPr>
                <a:xfrm>
                  <a:off x="5633154" y="4376231"/>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318" name="TextBox 317">
                <a:extLst>
                  <a:ext uri="{FF2B5EF4-FFF2-40B4-BE49-F238E27FC236}">
                    <a16:creationId xmlns:a16="http://schemas.microsoft.com/office/drawing/2014/main" id="{F2D7011F-BD49-B740-BEB7-181FAC535D2E}"/>
                  </a:ext>
                </a:extLst>
              </p:cNvPr>
              <p:cNvSpPr txBox="1"/>
              <p:nvPr/>
            </p:nvSpPr>
            <p:spPr>
              <a:xfrm>
                <a:off x="9290583" y="4303459"/>
                <a:ext cx="184731" cy="646331"/>
              </a:xfrm>
              <a:prstGeom prst="rect">
                <a:avLst/>
              </a:prstGeom>
              <a:noFill/>
            </p:spPr>
            <p:txBody>
              <a:bodyPr wrap="none" rtlCol="0">
                <a:spAutoFit/>
              </a:bodyPr>
              <a:lstStyle/>
              <a:p>
                <a:endParaRPr lang="en-GB" sz="3600" b="1" dirty="0">
                  <a:solidFill>
                    <a:schemeClr val="bg1"/>
                  </a:solidFill>
                </a:endParaRPr>
              </a:p>
            </p:txBody>
          </p:sp>
        </p:grpSp>
        <p:grpSp>
          <p:nvGrpSpPr>
            <p:cNvPr id="217" name="Group 216">
              <a:extLst>
                <a:ext uri="{FF2B5EF4-FFF2-40B4-BE49-F238E27FC236}">
                  <a16:creationId xmlns:a16="http://schemas.microsoft.com/office/drawing/2014/main" id="{28C1C468-F927-AF41-A779-3B9B1BD88CA1}"/>
                </a:ext>
              </a:extLst>
            </p:cNvPr>
            <p:cNvGrpSpPr/>
            <p:nvPr/>
          </p:nvGrpSpPr>
          <p:grpSpPr>
            <a:xfrm>
              <a:off x="2670658" y="1985344"/>
              <a:ext cx="2200275" cy="1524000"/>
              <a:chOff x="7959617" y="2724103"/>
              <a:chExt cx="2200275" cy="1524000"/>
            </a:xfrm>
          </p:grpSpPr>
          <p:grpSp>
            <p:nvGrpSpPr>
              <p:cNvPr id="308" name="Group 307">
                <a:extLst>
                  <a:ext uri="{FF2B5EF4-FFF2-40B4-BE49-F238E27FC236}">
                    <a16:creationId xmlns:a16="http://schemas.microsoft.com/office/drawing/2014/main" id="{0DA29769-5BA5-984D-8E16-0F8066A3CADD}"/>
                  </a:ext>
                </a:extLst>
              </p:cNvPr>
              <p:cNvGrpSpPr/>
              <p:nvPr/>
            </p:nvGrpSpPr>
            <p:grpSpPr>
              <a:xfrm>
                <a:off x="7959617" y="2724103"/>
                <a:ext cx="2200275" cy="1524000"/>
                <a:chOff x="4641636" y="3801000"/>
                <a:chExt cx="2200275" cy="1524000"/>
              </a:xfrm>
            </p:grpSpPr>
            <p:grpSp>
              <p:nvGrpSpPr>
                <p:cNvPr id="310" name="Gruppe 199">
                  <a:extLst>
                    <a:ext uri="{FF2B5EF4-FFF2-40B4-BE49-F238E27FC236}">
                      <a16:creationId xmlns:a16="http://schemas.microsoft.com/office/drawing/2014/main" id="{A1CDCC20-1FB2-2A44-8AED-E67FD61CE4BC}"/>
                    </a:ext>
                  </a:extLst>
                </p:cNvPr>
                <p:cNvGrpSpPr>
                  <a:grpSpLocks/>
                </p:cNvGrpSpPr>
                <p:nvPr/>
              </p:nvGrpSpPr>
              <p:grpSpPr bwMode="auto">
                <a:xfrm>
                  <a:off x="4641636" y="3801000"/>
                  <a:ext cx="2200275" cy="1524000"/>
                  <a:chOff x="2636520" y="2831705"/>
                  <a:chExt cx="1919605" cy="1330207"/>
                </a:xfrm>
              </p:grpSpPr>
              <p:sp>
                <p:nvSpPr>
                  <p:cNvPr id="312" name="Ellipse 96">
                    <a:extLst>
                      <a:ext uri="{FF2B5EF4-FFF2-40B4-BE49-F238E27FC236}">
                        <a16:creationId xmlns:a16="http://schemas.microsoft.com/office/drawing/2014/main" id="{2C27DFC3-33AF-2C49-B78C-1305734DE8C1}"/>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313" name="Gruppe 91">
                    <a:extLst>
                      <a:ext uri="{FF2B5EF4-FFF2-40B4-BE49-F238E27FC236}">
                        <a16:creationId xmlns:a16="http://schemas.microsoft.com/office/drawing/2014/main" id="{B091183C-16A1-7C4F-BEC6-B9A804B8D7B6}"/>
                      </a:ext>
                    </a:extLst>
                  </p:cNvPr>
                  <p:cNvGrpSpPr>
                    <a:grpSpLocks/>
                  </p:cNvGrpSpPr>
                  <p:nvPr/>
                </p:nvGrpSpPr>
                <p:grpSpPr bwMode="auto">
                  <a:xfrm>
                    <a:off x="2976835" y="2831705"/>
                    <a:ext cx="1198925" cy="1187339"/>
                    <a:chOff x="1071835" y="2920232"/>
                    <a:chExt cx="1427572" cy="1413777"/>
                  </a:xfrm>
                </p:grpSpPr>
                <p:sp>
                  <p:nvSpPr>
                    <p:cNvPr id="314" name="Ellipse 44">
                      <a:extLst>
                        <a:ext uri="{FF2B5EF4-FFF2-40B4-BE49-F238E27FC236}">
                          <a16:creationId xmlns:a16="http://schemas.microsoft.com/office/drawing/2014/main" id="{4C8822FB-7D6C-1A42-A2F4-2C5063DF0320}"/>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315" name="Ellipse 45">
                      <a:extLst>
                        <a:ext uri="{FF2B5EF4-FFF2-40B4-BE49-F238E27FC236}">
                          <a16:creationId xmlns:a16="http://schemas.microsoft.com/office/drawing/2014/main" id="{DF2DE677-CD06-154C-B935-DC2B08FFB4A2}"/>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316" name="Måne 100">
                      <a:extLst>
                        <a:ext uri="{FF2B5EF4-FFF2-40B4-BE49-F238E27FC236}">
                          <a16:creationId xmlns:a16="http://schemas.microsoft.com/office/drawing/2014/main" id="{1CCE4A17-7CB4-0844-ADD3-C6FBD7AEFD8A}"/>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311" name="TextBox 310">
                  <a:extLst>
                    <a:ext uri="{FF2B5EF4-FFF2-40B4-BE49-F238E27FC236}">
                      <a16:creationId xmlns:a16="http://schemas.microsoft.com/office/drawing/2014/main" id="{A879EF3E-AD5D-7A41-B118-05B39E8681F1}"/>
                    </a:ext>
                  </a:extLst>
                </p:cNvPr>
                <p:cNvSpPr txBox="1"/>
                <p:nvPr/>
              </p:nvSpPr>
              <p:spPr>
                <a:xfrm>
                  <a:off x="5612041" y="4422602"/>
                  <a:ext cx="184731" cy="369332"/>
                </a:xfrm>
                <a:prstGeom prst="rect">
                  <a:avLst/>
                </a:prstGeom>
                <a:noFill/>
              </p:spPr>
              <p:txBody>
                <a:bodyPr wrap="none" rtlCol="0">
                  <a:spAutoFit/>
                </a:bodyPr>
                <a:lstStyle/>
                <a:p>
                  <a:pPr algn="ctr"/>
                  <a:endParaRPr lang="en-GB" b="1" dirty="0">
                    <a:solidFill>
                      <a:schemeClr val="bg1"/>
                    </a:solidFill>
                  </a:endParaRPr>
                </a:p>
              </p:txBody>
            </p:sp>
          </p:grpSp>
          <p:sp>
            <p:nvSpPr>
              <p:cNvPr id="309" name="TextBox 308">
                <a:extLst>
                  <a:ext uri="{FF2B5EF4-FFF2-40B4-BE49-F238E27FC236}">
                    <a16:creationId xmlns:a16="http://schemas.microsoft.com/office/drawing/2014/main" id="{8A9CA4B9-3E24-FE45-8347-1D4C2F6A2E50}"/>
                  </a:ext>
                </a:extLst>
              </p:cNvPr>
              <p:cNvSpPr txBox="1"/>
              <p:nvPr/>
            </p:nvSpPr>
            <p:spPr>
              <a:xfrm>
                <a:off x="8514826" y="2769201"/>
                <a:ext cx="184731" cy="646331"/>
              </a:xfrm>
              <a:prstGeom prst="rect">
                <a:avLst/>
              </a:prstGeom>
              <a:noFill/>
            </p:spPr>
            <p:txBody>
              <a:bodyPr wrap="none" rtlCol="0">
                <a:spAutoFit/>
              </a:bodyPr>
              <a:lstStyle/>
              <a:p>
                <a:endParaRPr lang="en-GB" sz="3600" b="1" dirty="0">
                  <a:solidFill>
                    <a:schemeClr val="bg1"/>
                  </a:solidFill>
                </a:endParaRPr>
              </a:p>
            </p:txBody>
          </p:sp>
        </p:grpSp>
        <p:grpSp>
          <p:nvGrpSpPr>
            <p:cNvPr id="218" name="Group 217">
              <a:extLst>
                <a:ext uri="{FF2B5EF4-FFF2-40B4-BE49-F238E27FC236}">
                  <a16:creationId xmlns:a16="http://schemas.microsoft.com/office/drawing/2014/main" id="{82D87246-8E55-FC47-B941-121D974D3C1D}"/>
                </a:ext>
              </a:extLst>
            </p:cNvPr>
            <p:cNvGrpSpPr/>
            <p:nvPr/>
          </p:nvGrpSpPr>
          <p:grpSpPr>
            <a:xfrm>
              <a:off x="2926967" y="3335987"/>
              <a:ext cx="2200275" cy="1524000"/>
              <a:chOff x="6620312" y="4321467"/>
              <a:chExt cx="2200275" cy="1524000"/>
            </a:xfrm>
          </p:grpSpPr>
          <p:grpSp>
            <p:nvGrpSpPr>
              <p:cNvPr id="299" name="Group 298">
                <a:extLst>
                  <a:ext uri="{FF2B5EF4-FFF2-40B4-BE49-F238E27FC236}">
                    <a16:creationId xmlns:a16="http://schemas.microsoft.com/office/drawing/2014/main" id="{D13222E7-16AE-7444-A22F-54873F0996C2}"/>
                  </a:ext>
                </a:extLst>
              </p:cNvPr>
              <p:cNvGrpSpPr/>
              <p:nvPr/>
            </p:nvGrpSpPr>
            <p:grpSpPr>
              <a:xfrm>
                <a:off x="6620312" y="4321467"/>
                <a:ext cx="2200275" cy="1524000"/>
                <a:chOff x="4641636" y="3801000"/>
                <a:chExt cx="2200275" cy="1524000"/>
              </a:xfrm>
            </p:grpSpPr>
            <p:grpSp>
              <p:nvGrpSpPr>
                <p:cNvPr id="301" name="Gruppe 199">
                  <a:extLst>
                    <a:ext uri="{FF2B5EF4-FFF2-40B4-BE49-F238E27FC236}">
                      <a16:creationId xmlns:a16="http://schemas.microsoft.com/office/drawing/2014/main" id="{1BC13828-157B-124D-94DB-898C0B7AE8F3}"/>
                    </a:ext>
                  </a:extLst>
                </p:cNvPr>
                <p:cNvGrpSpPr>
                  <a:grpSpLocks/>
                </p:cNvGrpSpPr>
                <p:nvPr/>
              </p:nvGrpSpPr>
              <p:grpSpPr bwMode="auto">
                <a:xfrm>
                  <a:off x="4641636" y="3801000"/>
                  <a:ext cx="2200275" cy="1524000"/>
                  <a:chOff x="2636520" y="2831705"/>
                  <a:chExt cx="1919605" cy="1330207"/>
                </a:xfrm>
              </p:grpSpPr>
              <p:sp>
                <p:nvSpPr>
                  <p:cNvPr id="303" name="Ellipse 96">
                    <a:extLst>
                      <a:ext uri="{FF2B5EF4-FFF2-40B4-BE49-F238E27FC236}">
                        <a16:creationId xmlns:a16="http://schemas.microsoft.com/office/drawing/2014/main" id="{836FF158-3C7E-EA49-9D69-288C88D19C78}"/>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304" name="Gruppe 91">
                    <a:extLst>
                      <a:ext uri="{FF2B5EF4-FFF2-40B4-BE49-F238E27FC236}">
                        <a16:creationId xmlns:a16="http://schemas.microsoft.com/office/drawing/2014/main" id="{BE3A2FEF-017B-674F-85C2-C170C00D28A6}"/>
                      </a:ext>
                    </a:extLst>
                  </p:cNvPr>
                  <p:cNvGrpSpPr>
                    <a:grpSpLocks/>
                  </p:cNvGrpSpPr>
                  <p:nvPr/>
                </p:nvGrpSpPr>
                <p:grpSpPr bwMode="auto">
                  <a:xfrm>
                    <a:off x="2976835" y="2831705"/>
                    <a:ext cx="1198925" cy="1187339"/>
                    <a:chOff x="1071835" y="2920232"/>
                    <a:chExt cx="1427572" cy="1413777"/>
                  </a:xfrm>
                </p:grpSpPr>
                <p:sp>
                  <p:nvSpPr>
                    <p:cNvPr id="305" name="Ellipse 44">
                      <a:extLst>
                        <a:ext uri="{FF2B5EF4-FFF2-40B4-BE49-F238E27FC236}">
                          <a16:creationId xmlns:a16="http://schemas.microsoft.com/office/drawing/2014/main" id="{C8E82652-1656-F248-9E94-D1FFE389737B}"/>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306" name="Ellipse 45">
                      <a:extLst>
                        <a:ext uri="{FF2B5EF4-FFF2-40B4-BE49-F238E27FC236}">
                          <a16:creationId xmlns:a16="http://schemas.microsoft.com/office/drawing/2014/main" id="{F58C4C05-C65A-B746-BA89-EDE79909D80A}"/>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307" name="Måne 100">
                      <a:extLst>
                        <a:ext uri="{FF2B5EF4-FFF2-40B4-BE49-F238E27FC236}">
                          <a16:creationId xmlns:a16="http://schemas.microsoft.com/office/drawing/2014/main" id="{A2E8A100-3717-8C40-B80A-9B529AA40865}"/>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302" name="TextBox 301">
                  <a:extLst>
                    <a:ext uri="{FF2B5EF4-FFF2-40B4-BE49-F238E27FC236}">
                      <a16:creationId xmlns:a16="http://schemas.microsoft.com/office/drawing/2014/main" id="{8BB9EB21-A11D-A146-A50A-06C8976D2D7D}"/>
                    </a:ext>
                  </a:extLst>
                </p:cNvPr>
                <p:cNvSpPr txBox="1"/>
                <p:nvPr/>
              </p:nvSpPr>
              <p:spPr>
                <a:xfrm>
                  <a:off x="5632159" y="4355464"/>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300" name="TextBox 299">
                <a:extLst>
                  <a:ext uri="{FF2B5EF4-FFF2-40B4-BE49-F238E27FC236}">
                    <a16:creationId xmlns:a16="http://schemas.microsoft.com/office/drawing/2014/main" id="{30CB54DA-CD39-DE4E-A976-601FD962451A}"/>
                  </a:ext>
                </a:extLst>
              </p:cNvPr>
              <p:cNvSpPr txBox="1"/>
              <p:nvPr/>
            </p:nvSpPr>
            <p:spPr>
              <a:xfrm>
                <a:off x="7260149" y="4357265"/>
                <a:ext cx="184731" cy="646331"/>
              </a:xfrm>
              <a:prstGeom prst="rect">
                <a:avLst/>
              </a:prstGeom>
              <a:noFill/>
            </p:spPr>
            <p:txBody>
              <a:bodyPr wrap="none" rtlCol="0">
                <a:spAutoFit/>
              </a:bodyPr>
              <a:lstStyle/>
              <a:p>
                <a:endParaRPr lang="en-GB" sz="3600" b="1" dirty="0">
                  <a:solidFill>
                    <a:schemeClr val="bg1"/>
                  </a:solidFill>
                </a:endParaRPr>
              </a:p>
            </p:txBody>
          </p:sp>
        </p:grpSp>
        <p:grpSp>
          <p:nvGrpSpPr>
            <p:cNvPr id="219" name="Group 218">
              <a:extLst>
                <a:ext uri="{FF2B5EF4-FFF2-40B4-BE49-F238E27FC236}">
                  <a16:creationId xmlns:a16="http://schemas.microsoft.com/office/drawing/2014/main" id="{6475DA8D-4BDD-D54F-971D-299B3198059F}"/>
                </a:ext>
              </a:extLst>
            </p:cNvPr>
            <p:cNvGrpSpPr/>
            <p:nvPr/>
          </p:nvGrpSpPr>
          <p:grpSpPr>
            <a:xfrm>
              <a:off x="5519909" y="3120262"/>
              <a:ext cx="2200275" cy="1524000"/>
              <a:chOff x="4641636" y="3801000"/>
              <a:chExt cx="2200275" cy="1524000"/>
            </a:xfrm>
          </p:grpSpPr>
          <p:grpSp>
            <p:nvGrpSpPr>
              <p:cNvPr id="292" name="Gruppe 199">
                <a:extLst>
                  <a:ext uri="{FF2B5EF4-FFF2-40B4-BE49-F238E27FC236}">
                    <a16:creationId xmlns:a16="http://schemas.microsoft.com/office/drawing/2014/main" id="{8547012C-3E0B-FA4B-816C-C60B1F8AA3CC}"/>
                  </a:ext>
                </a:extLst>
              </p:cNvPr>
              <p:cNvGrpSpPr>
                <a:grpSpLocks/>
              </p:cNvGrpSpPr>
              <p:nvPr/>
            </p:nvGrpSpPr>
            <p:grpSpPr bwMode="auto">
              <a:xfrm>
                <a:off x="4641636" y="3801000"/>
                <a:ext cx="2200275" cy="1524000"/>
                <a:chOff x="2636520" y="2831705"/>
                <a:chExt cx="1919605" cy="1330207"/>
              </a:xfrm>
            </p:grpSpPr>
            <p:sp>
              <p:nvSpPr>
                <p:cNvPr id="294" name="Ellipse 96">
                  <a:extLst>
                    <a:ext uri="{FF2B5EF4-FFF2-40B4-BE49-F238E27FC236}">
                      <a16:creationId xmlns:a16="http://schemas.microsoft.com/office/drawing/2014/main" id="{B58DFE6C-9989-A341-98B8-2D2CD6A1C07A}"/>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95" name="Gruppe 91">
                  <a:extLst>
                    <a:ext uri="{FF2B5EF4-FFF2-40B4-BE49-F238E27FC236}">
                      <a16:creationId xmlns:a16="http://schemas.microsoft.com/office/drawing/2014/main" id="{9FCBAF1D-ED30-3445-832D-25B83CE399ED}"/>
                    </a:ext>
                  </a:extLst>
                </p:cNvPr>
                <p:cNvGrpSpPr>
                  <a:grpSpLocks/>
                </p:cNvGrpSpPr>
                <p:nvPr/>
              </p:nvGrpSpPr>
              <p:grpSpPr bwMode="auto">
                <a:xfrm>
                  <a:off x="2976835" y="2831705"/>
                  <a:ext cx="1198925" cy="1187339"/>
                  <a:chOff x="1071835" y="2920232"/>
                  <a:chExt cx="1427572" cy="1413777"/>
                </a:xfrm>
              </p:grpSpPr>
              <p:sp>
                <p:nvSpPr>
                  <p:cNvPr id="296" name="Ellipse 44">
                    <a:extLst>
                      <a:ext uri="{FF2B5EF4-FFF2-40B4-BE49-F238E27FC236}">
                        <a16:creationId xmlns:a16="http://schemas.microsoft.com/office/drawing/2014/main" id="{8F4C93C8-52C0-1943-AB6C-93734082C743}"/>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97" name="Ellipse 45">
                    <a:extLst>
                      <a:ext uri="{FF2B5EF4-FFF2-40B4-BE49-F238E27FC236}">
                        <a16:creationId xmlns:a16="http://schemas.microsoft.com/office/drawing/2014/main" id="{17218FCA-6200-F848-8ECB-B06F167BEB88}"/>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298" name="Måne 100">
                    <a:extLst>
                      <a:ext uri="{FF2B5EF4-FFF2-40B4-BE49-F238E27FC236}">
                        <a16:creationId xmlns:a16="http://schemas.microsoft.com/office/drawing/2014/main" id="{D984E888-B2C7-1547-AF38-39FA789A44BD}"/>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293" name="TextBox 292">
                <a:extLst>
                  <a:ext uri="{FF2B5EF4-FFF2-40B4-BE49-F238E27FC236}">
                    <a16:creationId xmlns:a16="http://schemas.microsoft.com/office/drawing/2014/main" id="{0156312A-473A-F84F-8882-9CC421BBED4D}"/>
                  </a:ext>
                </a:extLst>
              </p:cNvPr>
              <p:cNvSpPr txBox="1"/>
              <p:nvPr/>
            </p:nvSpPr>
            <p:spPr>
              <a:xfrm>
                <a:off x="5633155" y="4419868"/>
                <a:ext cx="184731" cy="369332"/>
              </a:xfrm>
              <a:prstGeom prst="rect">
                <a:avLst/>
              </a:prstGeom>
              <a:noFill/>
            </p:spPr>
            <p:txBody>
              <a:bodyPr wrap="none" rtlCol="0">
                <a:spAutoFit/>
              </a:bodyPr>
              <a:lstStyle/>
              <a:p>
                <a:pPr algn="ctr"/>
                <a:endParaRPr lang="en-GB" b="1" dirty="0">
                  <a:solidFill>
                    <a:schemeClr val="bg1"/>
                  </a:solidFill>
                </a:endParaRPr>
              </a:p>
            </p:txBody>
          </p:sp>
        </p:grpSp>
        <p:grpSp>
          <p:nvGrpSpPr>
            <p:cNvPr id="220" name="Group 219">
              <a:extLst>
                <a:ext uri="{FF2B5EF4-FFF2-40B4-BE49-F238E27FC236}">
                  <a16:creationId xmlns:a16="http://schemas.microsoft.com/office/drawing/2014/main" id="{92E0F900-EC1E-5E43-9FC3-CDA6507B3AFB}"/>
                </a:ext>
              </a:extLst>
            </p:cNvPr>
            <p:cNvGrpSpPr/>
            <p:nvPr/>
          </p:nvGrpSpPr>
          <p:grpSpPr>
            <a:xfrm>
              <a:off x="6620046" y="2326104"/>
              <a:ext cx="2200275" cy="1524000"/>
              <a:chOff x="4641636" y="3801000"/>
              <a:chExt cx="2200275" cy="1524000"/>
            </a:xfrm>
          </p:grpSpPr>
          <p:grpSp>
            <p:nvGrpSpPr>
              <p:cNvPr id="285" name="Gruppe 199">
                <a:extLst>
                  <a:ext uri="{FF2B5EF4-FFF2-40B4-BE49-F238E27FC236}">
                    <a16:creationId xmlns:a16="http://schemas.microsoft.com/office/drawing/2014/main" id="{6498AC62-89AC-A842-B54E-8D855CAB12F2}"/>
                  </a:ext>
                </a:extLst>
              </p:cNvPr>
              <p:cNvGrpSpPr>
                <a:grpSpLocks/>
              </p:cNvGrpSpPr>
              <p:nvPr/>
            </p:nvGrpSpPr>
            <p:grpSpPr bwMode="auto">
              <a:xfrm>
                <a:off x="4641636" y="3801000"/>
                <a:ext cx="2200275" cy="1524000"/>
                <a:chOff x="2636520" y="2831705"/>
                <a:chExt cx="1919605" cy="1330207"/>
              </a:xfrm>
            </p:grpSpPr>
            <p:sp>
              <p:nvSpPr>
                <p:cNvPr id="287" name="Ellipse 96">
                  <a:extLst>
                    <a:ext uri="{FF2B5EF4-FFF2-40B4-BE49-F238E27FC236}">
                      <a16:creationId xmlns:a16="http://schemas.microsoft.com/office/drawing/2014/main" id="{EFB5CB81-BC4B-E941-892B-B5CE5016EEF4}"/>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88" name="Gruppe 91">
                  <a:extLst>
                    <a:ext uri="{FF2B5EF4-FFF2-40B4-BE49-F238E27FC236}">
                      <a16:creationId xmlns:a16="http://schemas.microsoft.com/office/drawing/2014/main" id="{AC6F2FA9-A314-584F-89A2-0C125933332E}"/>
                    </a:ext>
                  </a:extLst>
                </p:cNvPr>
                <p:cNvGrpSpPr>
                  <a:grpSpLocks/>
                </p:cNvGrpSpPr>
                <p:nvPr/>
              </p:nvGrpSpPr>
              <p:grpSpPr bwMode="auto">
                <a:xfrm>
                  <a:off x="2976835" y="2831705"/>
                  <a:ext cx="1198925" cy="1187339"/>
                  <a:chOff x="1071835" y="2920232"/>
                  <a:chExt cx="1427572" cy="1413777"/>
                </a:xfrm>
              </p:grpSpPr>
              <p:sp>
                <p:nvSpPr>
                  <p:cNvPr id="289" name="Ellipse 44">
                    <a:extLst>
                      <a:ext uri="{FF2B5EF4-FFF2-40B4-BE49-F238E27FC236}">
                        <a16:creationId xmlns:a16="http://schemas.microsoft.com/office/drawing/2014/main" id="{316D3AD2-40BA-3442-9397-12AA94153183}"/>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90" name="Ellipse 45">
                    <a:extLst>
                      <a:ext uri="{FF2B5EF4-FFF2-40B4-BE49-F238E27FC236}">
                        <a16:creationId xmlns:a16="http://schemas.microsoft.com/office/drawing/2014/main" id="{2F1BDACF-3D9B-4F47-81D8-43A49559C4D5}"/>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291" name="Måne 100">
                    <a:extLst>
                      <a:ext uri="{FF2B5EF4-FFF2-40B4-BE49-F238E27FC236}">
                        <a16:creationId xmlns:a16="http://schemas.microsoft.com/office/drawing/2014/main" id="{D5468562-FD9F-574A-BC71-33662EF2D516}"/>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286" name="TextBox 285">
                <a:extLst>
                  <a:ext uri="{FF2B5EF4-FFF2-40B4-BE49-F238E27FC236}">
                    <a16:creationId xmlns:a16="http://schemas.microsoft.com/office/drawing/2014/main" id="{C4220CFD-FCFA-994B-923E-893F51A66229}"/>
                  </a:ext>
                </a:extLst>
              </p:cNvPr>
              <p:cNvSpPr txBox="1"/>
              <p:nvPr/>
            </p:nvSpPr>
            <p:spPr>
              <a:xfrm>
                <a:off x="5633155" y="4364113"/>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221" name="TextBox 220">
              <a:extLst>
                <a:ext uri="{FF2B5EF4-FFF2-40B4-BE49-F238E27FC236}">
                  <a16:creationId xmlns:a16="http://schemas.microsoft.com/office/drawing/2014/main" id="{7B4611FB-7DAB-BD44-8F28-E4EEC9708694}"/>
                </a:ext>
              </a:extLst>
            </p:cNvPr>
            <p:cNvSpPr txBox="1"/>
            <p:nvPr/>
          </p:nvSpPr>
          <p:spPr>
            <a:xfrm>
              <a:off x="7170337" y="2358567"/>
              <a:ext cx="184731" cy="646331"/>
            </a:xfrm>
            <a:prstGeom prst="rect">
              <a:avLst/>
            </a:prstGeom>
            <a:noFill/>
          </p:spPr>
          <p:txBody>
            <a:bodyPr wrap="none" rtlCol="0">
              <a:spAutoFit/>
            </a:bodyPr>
            <a:lstStyle/>
            <a:p>
              <a:endParaRPr lang="en-GB" sz="3600" b="1" dirty="0">
                <a:solidFill>
                  <a:schemeClr val="bg1"/>
                </a:solidFill>
              </a:endParaRPr>
            </a:p>
          </p:txBody>
        </p:sp>
        <p:grpSp>
          <p:nvGrpSpPr>
            <p:cNvPr id="222" name="Group 221">
              <a:extLst>
                <a:ext uri="{FF2B5EF4-FFF2-40B4-BE49-F238E27FC236}">
                  <a16:creationId xmlns:a16="http://schemas.microsoft.com/office/drawing/2014/main" id="{6D089C51-C193-6344-A8DE-61F2031EA5F0}"/>
                </a:ext>
              </a:extLst>
            </p:cNvPr>
            <p:cNvGrpSpPr/>
            <p:nvPr/>
          </p:nvGrpSpPr>
          <p:grpSpPr>
            <a:xfrm>
              <a:off x="6553385" y="4014965"/>
              <a:ext cx="2200275" cy="1524000"/>
              <a:chOff x="4641636" y="3801000"/>
              <a:chExt cx="2200275" cy="1524000"/>
            </a:xfrm>
          </p:grpSpPr>
          <p:grpSp>
            <p:nvGrpSpPr>
              <p:cNvPr id="278" name="Gruppe 199">
                <a:extLst>
                  <a:ext uri="{FF2B5EF4-FFF2-40B4-BE49-F238E27FC236}">
                    <a16:creationId xmlns:a16="http://schemas.microsoft.com/office/drawing/2014/main" id="{5308B267-FA43-B248-8AC9-F9CA4C87F070}"/>
                  </a:ext>
                </a:extLst>
              </p:cNvPr>
              <p:cNvGrpSpPr>
                <a:grpSpLocks/>
              </p:cNvGrpSpPr>
              <p:nvPr/>
            </p:nvGrpSpPr>
            <p:grpSpPr bwMode="auto">
              <a:xfrm>
                <a:off x="4641636" y="3801000"/>
                <a:ext cx="2200275" cy="1524000"/>
                <a:chOff x="2636520" y="2831705"/>
                <a:chExt cx="1919605" cy="1330207"/>
              </a:xfrm>
            </p:grpSpPr>
            <p:sp>
              <p:nvSpPr>
                <p:cNvPr id="280" name="Ellipse 96">
                  <a:extLst>
                    <a:ext uri="{FF2B5EF4-FFF2-40B4-BE49-F238E27FC236}">
                      <a16:creationId xmlns:a16="http://schemas.microsoft.com/office/drawing/2014/main" id="{EFBE9331-0E9A-AE42-811E-0E1C1687E4B1}"/>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81" name="Gruppe 91">
                  <a:extLst>
                    <a:ext uri="{FF2B5EF4-FFF2-40B4-BE49-F238E27FC236}">
                      <a16:creationId xmlns:a16="http://schemas.microsoft.com/office/drawing/2014/main" id="{81B0FEDD-741C-9A4E-97F3-F71FB11B9DA9}"/>
                    </a:ext>
                  </a:extLst>
                </p:cNvPr>
                <p:cNvGrpSpPr>
                  <a:grpSpLocks/>
                </p:cNvGrpSpPr>
                <p:nvPr/>
              </p:nvGrpSpPr>
              <p:grpSpPr bwMode="auto">
                <a:xfrm>
                  <a:off x="2976835" y="2831705"/>
                  <a:ext cx="1198925" cy="1187339"/>
                  <a:chOff x="1071835" y="2920232"/>
                  <a:chExt cx="1427572" cy="1413777"/>
                </a:xfrm>
              </p:grpSpPr>
              <p:sp>
                <p:nvSpPr>
                  <p:cNvPr id="282" name="Ellipse 44">
                    <a:extLst>
                      <a:ext uri="{FF2B5EF4-FFF2-40B4-BE49-F238E27FC236}">
                        <a16:creationId xmlns:a16="http://schemas.microsoft.com/office/drawing/2014/main" id="{8FAFE793-B3F0-474A-9A98-DC8A9341F20B}"/>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83" name="Ellipse 45">
                    <a:extLst>
                      <a:ext uri="{FF2B5EF4-FFF2-40B4-BE49-F238E27FC236}">
                        <a16:creationId xmlns:a16="http://schemas.microsoft.com/office/drawing/2014/main" id="{0D854456-C4B6-954D-804C-76C1EFB151D7}"/>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284" name="Måne 100">
                    <a:extLst>
                      <a:ext uri="{FF2B5EF4-FFF2-40B4-BE49-F238E27FC236}">
                        <a16:creationId xmlns:a16="http://schemas.microsoft.com/office/drawing/2014/main" id="{C48EB812-D6B5-4243-AA60-34A514C3C9C4}"/>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279" name="TextBox 278">
                <a:extLst>
                  <a:ext uri="{FF2B5EF4-FFF2-40B4-BE49-F238E27FC236}">
                    <a16:creationId xmlns:a16="http://schemas.microsoft.com/office/drawing/2014/main" id="{26FA5EA1-F7B4-F64E-9998-56AC92B2DB72}"/>
                  </a:ext>
                </a:extLst>
              </p:cNvPr>
              <p:cNvSpPr txBox="1"/>
              <p:nvPr/>
            </p:nvSpPr>
            <p:spPr>
              <a:xfrm>
                <a:off x="5621633" y="4265822"/>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223" name="TextBox 222">
              <a:extLst>
                <a:ext uri="{FF2B5EF4-FFF2-40B4-BE49-F238E27FC236}">
                  <a16:creationId xmlns:a16="http://schemas.microsoft.com/office/drawing/2014/main" id="{0E789A49-3069-ED4B-A649-CAAFDAD94E1B}"/>
                </a:ext>
              </a:extLst>
            </p:cNvPr>
            <p:cNvSpPr txBox="1"/>
            <p:nvPr/>
          </p:nvSpPr>
          <p:spPr>
            <a:xfrm>
              <a:off x="7084659" y="4095395"/>
              <a:ext cx="184731" cy="584775"/>
            </a:xfrm>
            <a:prstGeom prst="rect">
              <a:avLst/>
            </a:prstGeom>
            <a:noFill/>
          </p:spPr>
          <p:txBody>
            <a:bodyPr wrap="none" rtlCol="0">
              <a:spAutoFit/>
            </a:bodyPr>
            <a:lstStyle/>
            <a:p>
              <a:endParaRPr lang="en-GB" sz="3200" b="1" dirty="0">
                <a:solidFill>
                  <a:schemeClr val="bg1"/>
                </a:solidFill>
              </a:endParaRPr>
            </a:p>
          </p:txBody>
        </p:sp>
        <p:grpSp>
          <p:nvGrpSpPr>
            <p:cNvPr id="224" name="Group 223">
              <a:extLst>
                <a:ext uri="{FF2B5EF4-FFF2-40B4-BE49-F238E27FC236}">
                  <a16:creationId xmlns:a16="http://schemas.microsoft.com/office/drawing/2014/main" id="{1F17AE08-CDB2-9E4D-8185-83D5D279959E}"/>
                </a:ext>
              </a:extLst>
            </p:cNvPr>
            <p:cNvGrpSpPr/>
            <p:nvPr/>
          </p:nvGrpSpPr>
          <p:grpSpPr>
            <a:xfrm>
              <a:off x="7843687" y="4421702"/>
              <a:ext cx="2200275" cy="1524000"/>
              <a:chOff x="4641636" y="3801000"/>
              <a:chExt cx="2200275" cy="1524000"/>
            </a:xfrm>
          </p:grpSpPr>
          <p:grpSp>
            <p:nvGrpSpPr>
              <p:cNvPr id="271" name="Gruppe 199">
                <a:extLst>
                  <a:ext uri="{FF2B5EF4-FFF2-40B4-BE49-F238E27FC236}">
                    <a16:creationId xmlns:a16="http://schemas.microsoft.com/office/drawing/2014/main" id="{38A46DC1-9FF2-8D47-AFA4-135DD728932F}"/>
                  </a:ext>
                </a:extLst>
              </p:cNvPr>
              <p:cNvGrpSpPr>
                <a:grpSpLocks/>
              </p:cNvGrpSpPr>
              <p:nvPr/>
            </p:nvGrpSpPr>
            <p:grpSpPr bwMode="auto">
              <a:xfrm>
                <a:off x="4641636" y="3801000"/>
                <a:ext cx="2200275" cy="1524000"/>
                <a:chOff x="2636520" y="2831705"/>
                <a:chExt cx="1919605" cy="1330207"/>
              </a:xfrm>
            </p:grpSpPr>
            <p:sp>
              <p:nvSpPr>
                <p:cNvPr id="273" name="Ellipse 96">
                  <a:extLst>
                    <a:ext uri="{FF2B5EF4-FFF2-40B4-BE49-F238E27FC236}">
                      <a16:creationId xmlns:a16="http://schemas.microsoft.com/office/drawing/2014/main" id="{0AD9C96D-F7F6-5245-8522-675DD1CCC7A9}"/>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74" name="Gruppe 91">
                  <a:extLst>
                    <a:ext uri="{FF2B5EF4-FFF2-40B4-BE49-F238E27FC236}">
                      <a16:creationId xmlns:a16="http://schemas.microsoft.com/office/drawing/2014/main" id="{8361D26A-D2FC-1249-A90D-ADB63DD87EED}"/>
                    </a:ext>
                  </a:extLst>
                </p:cNvPr>
                <p:cNvGrpSpPr>
                  <a:grpSpLocks/>
                </p:cNvGrpSpPr>
                <p:nvPr/>
              </p:nvGrpSpPr>
              <p:grpSpPr bwMode="auto">
                <a:xfrm>
                  <a:off x="2976835" y="2831705"/>
                  <a:ext cx="1198925" cy="1187339"/>
                  <a:chOff x="1071835" y="2920232"/>
                  <a:chExt cx="1427572" cy="1413777"/>
                </a:xfrm>
              </p:grpSpPr>
              <p:sp>
                <p:nvSpPr>
                  <p:cNvPr id="275" name="Ellipse 44">
                    <a:extLst>
                      <a:ext uri="{FF2B5EF4-FFF2-40B4-BE49-F238E27FC236}">
                        <a16:creationId xmlns:a16="http://schemas.microsoft.com/office/drawing/2014/main" id="{FF970E70-6EAB-E74B-812B-248EBAA7AC00}"/>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76" name="Ellipse 45">
                    <a:extLst>
                      <a:ext uri="{FF2B5EF4-FFF2-40B4-BE49-F238E27FC236}">
                        <a16:creationId xmlns:a16="http://schemas.microsoft.com/office/drawing/2014/main" id="{23E429FC-72F5-6C4D-A897-42A464A1A95E}"/>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277" name="Måne 100">
                    <a:extLst>
                      <a:ext uri="{FF2B5EF4-FFF2-40B4-BE49-F238E27FC236}">
                        <a16:creationId xmlns:a16="http://schemas.microsoft.com/office/drawing/2014/main" id="{978C4E7F-63B2-0F48-8C24-55F3753A7E2C}"/>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272" name="TextBox 271">
                <a:extLst>
                  <a:ext uri="{FF2B5EF4-FFF2-40B4-BE49-F238E27FC236}">
                    <a16:creationId xmlns:a16="http://schemas.microsoft.com/office/drawing/2014/main" id="{C643D1C7-94E4-F24D-BE1C-E95D14C43B3C}"/>
                  </a:ext>
                </a:extLst>
              </p:cNvPr>
              <p:cNvSpPr txBox="1"/>
              <p:nvPr/>
            </p:nvSpPr>
            <p:spPr>
              <a:xfrm>
                <a:off x="5647253" y="4410204"/>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225" name="TextBox 224">
              <a:extLst>
                <a:ext uri="{FF2B5EF4-FFF2-40B4-BE49-F238E27FC236}">
                  <a16:creationId xmlns:a16="http://schemas.microsoft.com/office/drawing/2014/main" id="{B3C7941D-C8BB-784D-8E9D-52331AC39D7E}"/>
                </a:ext>
              </a:extLst>
            </p:cNvPr>
            <p:cNvSpPr txBox="1"/>
            <p:nvPr/>
          </p:nvSpPr>
          <p:spPr>
            <a:xfrm>
              <a:off x="8359187" y="4552444"/>
              <a:ext cx="184731" cy="461665"/>
            </a:xfrm>
            <a:prstGeom prst="rect">
              <a:avLst/>
            </a:prstGeom>
            <a:noFill/>
          </p:spPr>
          <p:txBody>
            <a:bodyPr wrap="none" rtlCol="0">
              <a:spAutoFit/>
            </a:bodyPr>
            <a:lstStyle/>
            <a:p>
              <a:endParaRPr lang="en-GB" sz="2400" b="1" dirty="0">
                <a:solidFill>
                  <a:schemeClr val="bg1"/>
                </a:solidFill>
              </a:endParaRPr>
            </a:p>
          </p:txBody>
        </p:sp>
        <p:grpSp>
          <p:nvGrpSpPr>
            <p:cNvPr id="226" name="Group 225">
              <a:extLst>
                <a:ext uri="{FF2B5EF4-FFF2-40B4-BE49-F238E27FC236}">
                  <a16:creationId xmlns:a16="http://schemas.microsoft.com/office/drawing/2014/main" id="{1EBEC5F8-4632-8B4D-B6FA-2878E05738FD}"/>
                </a:ext>
              </a:extLst>
            </p:cNvPr>
            <p:cNvGrpSpPr/>
            <p:nvPr/>
          </p:nvGrpSpPr>
          <p:grpSpPr>
            <a:xfrm>
              <a:off x="1465136" y="2631516"/>
              <a:ext cx="2200275" cy="1524000"/>
              <a:chOff x="4641636" y="3801000"/>
              <a:chExt cx="2200275" cy="1524000"/>
            </a:xfrm>
          </p:grpSpPr>
          <p:grpSp>
            <p:nvGrpSpPr>
              <p:cNvPr id="264" name="Gruppe 199">
                <a:extLst>
                  <a:ext uri="{FF2B5EF4-FFF2-40B4-BE49-F238E27FC236}">
                    <a16:creationId xmlns:a16="http://schemas.microsoft.com/office/drawing/2014/main" id="{8F7CC0B2-9FC1-374B-8437-43D855404E06}"/>
                  </a:ext>
                </a:extLst>
              </p:cNvPr>
              <p:cNvGrpSpPr>
                <a:grpSpLocks/>
              </p:cNvGrpSpPr>
              <p:nvPr/>
            </p:nvGrpSpPr>
            <p:grpSpPr bwMode="auto">
              <a:xfrm>
                <a:off x="4641636" y="3801000"/>
                <a:ext cx="2200275" cy="1524000"/>
                <a:chOff x="2636520" y="2831705"/>
                <a:chExt cx="1919605" cy="1330207"/>
              </a:xfrm>
            </p:grpSpPr>
            <p:sp>
              <p:nvSpPr>
                <p:cNvPr id="266" name="Ellipse 96">
                  <a:extLst>
                    <a:ext uri="{FF2B5EF4-FFF2-40B4-BE49-F238E27FC236}">
                      <a16:creationId xmlns:a16="http://schemas.microsoft.com/office/drawing/2014/main" id="{AB5A657C-10F7-9849-89B1-3828048F8FCE}"/>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67" name="Gruppe 91">
                  <a:extLst>
                    <a:ext uri="{FF2B5EF4-FFF2-40B4-BE49-F238E27FC236}">
                      <a16:creationId xmlns:a16="http://schemas.microsoft.com/office/drawing/2014/main" id="{CA522B28-6E53-2F49-9656-499D278310A1}"/>
                    </a:ext>
                  </a:extLst>
                </p:cNvPr>
                <p:cNvGrpSpPr>
                  <a:grpSpLocks/>
                </p:cNvGrpSpPr>
                <p:nvPr/>
              </p:nvGrpSpPr>
              <p:grpSpPr bwMode="auto">
                <a:xfrm>
                  <a:off x="2976835" y="2831705"/>
                  <a:ext cx="1198925" cy="1187339"/>
                  <a:chOff x="1071835" y="2920232"/>
                  <a:chExt cx="1427572" cy="1413777"/>
                </a:xfrm>
              </p:grpSpPr>
              <p:sp>
                <p:nvSpPr>
                  <p:cNvPr id="268" name="Ellipse 44">
                    <a:extLst>
                      <a:ext uri="{FF2B5EF4-FFF2-40B4-BE49-F238E27FC236}">
                        <a16:creationId xmlns:a16="http://schemas.microsoft.com/office/drawing/2014/main" id="{DBCB899E-5263-1D4A-B8EA-C3521FF06B8D}"/>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69" name="Ellipse 45">
                    <a:extLst>
                      <a:ext uri="{FF2B5EF4-FFF2-40B4-BE49-F238E27FC236}">
                        <a16:creationId xmlns:a16="http://schemas.microsoft.com/office/drawing/2014/main" id="{2B9D46FC-B3B4-9A4F-B8B5-5A02536E9B86}"/>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270" name="Måne 100">
                    <a:extLst>
                      <a:ext uri="{FF2B5EF4-FFF2-40B4-BE49-F238E27FC236}">
                        <a16:creationId xmlns:a16="http://schemas.microsoft.com/office/drawing/2014/main" id="{24576A91-5093-114C-B941-1E422D090CB6}"/>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265" name="TextBox 264">
                <a:extLst>
                  <a:ext uri="{FF2B5EF4-FFF2-40B4-BE49-F238E27FC236}">
                    <a16:creationId xmlns:a16="http://schemas.microsoft.com/office/drawing/2014/main" id="{F252492A-85CE-D14F-B1D9-5E55E8149D5C}"/>
                  </a:ext>
                </a:extLst>
              </p:cNvPr>
              <p:cNvSpPr txBox="1"/>
              <p:nvPr/>
            </p:nvSpPr>
            <p:spPr>
              <a:xfrm>
                <a:off x="5633155" y="4419868"/>
                <a:ext cx="184730" cy="369332"/>
              </a:xfrm>
              <a:prstGeom prst="rect">
                <a:avLst/>
              </a:prstGeom>
              <a:noFill/>
            </p:spPr>
            <p:txBody>
              <a:bodyPr wrap="none" rtlCol="0">
                <a:spAutoFit/>
              </a:bodyPr>
              <a:lstStyle/>
              <a:p>
                <a:pPr algn="ctr"/>
                <a:endParaRPr lang="en-GB" b="1" dirty="0">
                  <a:solidFill>
                    <a:schemeClr val="bg1"/>
                  </a:solidFill>
                </a:endParaRPr>
              </a:p>
            </p:txBody>
          </p:sp>
        </p:grpSp>
        <p:grpSp>
          <p:nvGrpSpPr>
            <p:cNvPr id="227" name="Gruppe 199">
              <a:extLst>
                <a:ext uri="{FF2B5EF4-FFF2-40B4-BE49-F238E27FC236}">
                  <a16:creationId xmlns:a16="http://schemas.microsoft.com/office/drawing/2014/main" id="{52989B31-338C-4F48-81DC-97FB1A9967CA}"/>
                </a:ext>
              </a:extLst>
            </p:cNvPr>
            <p:cNvGrpSpPr>
              <a:grpSpLocks/>
            </p:cNvGrpSpPr>
            <p:nvPr/>
          </p:nvGrpSpPr>
          <p:grpSpPr bwMode="auto">
            <a:xfrm>
              <a:off x="7859534" y="1858917"/>
              <a:ext cx="2200275" cy="1524000"/>
              <a:chOff x="2636520" y="2831705"/>
              <a:chExt cx="1919605" cy="1330207"/>
            </a:xfrm>
          </p:grpSpPr>
          <p:sp>
            <p:nvSpPr>
              <p:cNvPr id="259" name="Ellipse 96">
                <a:extLst>
                  <a:ext uri="{FF2B5EF4-FFF2-40B4-BE49-F238E27FC236}">
                    <a16:creationId xmlns:a16="http://schemas.microsoft.com/office/drawing/2014/main" id="{5E10EF4E-7855-B240-AE71-D175D9EDD790}"/>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60" name="Gruppe 91">
                <a:extLst>
                  <a:ext uri="{FF2B5EF4-FFF2-40B4-BE49-F238E27FC236}">
                    <a16:creationId xmlns:a16="http://schemas.microsoft.com/office/drawing/2014/main" id="{89F8BE73-DA7B-5D44-9A68-AA10928D5FBC}"/>
                  </a:ext>
                </a:extLst>
              </p:cNvPr>
              <p:cNvGrpSpPr>
                <a:grpSpLocks/>
              </p:cNvGrpSpPr>
              <p:nvPr/>
            </p:nvGrpSpPr>
            <p:grpSpPr bwMode="auto">
              <a:xfrm>
                <a:off x="2976835" y="2831705"/>
                <a:ext cx="1198925" cy="1187339"/>
                <a:chOff x="1071835" y="2920232"/>
                <a:chExt cx="1427572" cy="1413777"/>
              </a:xfrm>
            </p:grpSpPr>
            <p:sp>
              <p:nvSpPr>
                <p:cNvPr id="261" name="Ellipse 44">
                  <a:extLst>
                    <a:ext uri="{FF2B5EF4-FFF2-40B4-BE49-F238E27FC236}">
                      <a16:creationId xmlns:a16="http://schemas.microsoft.com/office/drawing/2014/main" id="{5A06F58C-11EB-EA48-A336-62B6FC23B83F}"/>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62" name="Ellipse 45">
                  <a:extLst>
                    <a:ext uri="{FF2B5EF4-FFF2-40B4-BE49-F238E27FC236}">
                      <a16:creationId xmlns:a16="http://schemas.microsoft.com/office/drawing/2014/main" id="{782B4168-6035-8E45-8F23-2C4B387B2C2B}"/>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263" name="Måne 100">
                  <a:extLst>
                    <a:ext uri="{FF2B5EF4-FFF2-40B4-BE49-F238E27FC236}">
                      <a16:creationId xmlns:a16="http://schemas.microsoft.com/office/drawing/2014/main" id="{BC3817A8-A65F-F747-B941-C51AB818CD29}"/>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228" name="TextBox 227">
              <a:extLst>
                <a:ext uri="{FF2B5EF4-FFF2-40B4-BE49-F238E27FC236}">
                  <a16:creationId xmlns:a16="http://schemas.microsoft.com/office/drawing/2014/main" id="{8B99A102-87E4-6349-9BB5-B575272DB613}"/>
                </a:ext>
              </a:extLst>
            </p:cNvPr>
            <p:cNvSpPr txBox="1"/>
            <p:nvPr/>
          </p:nvSpPr>
          <p:spPr>
            <a:xfrm>
              <a:off x="8329680" y="2016825"/>
              <a:ext cx="184731" cy="461665"/>
            </a:xfrm>
            <a:prstGeom prst="rect">
              <a:avLst/>
            </a:prstGeom>
            <a:noFill/>
          </p:spPr>
          <p:txBody>
            <a:bodyPr wrap="none" rtlCol="0">
              <a:spAutoFit/>
            </a:bodyPr>
            <a:lstStyle/>
            <a:p>
              <a:endParaRPr lang="en-GB" sz="2400" b="1" dirty="0">
                <a:solidFill>
                  <a:schemeClr val="bg1"/>
                </a:solidFill>
              </a:endParaRPr>
            </a:p>
          </p:txBody>
        </p:sp>
        <p:grpSp>
          <p:nvGrpSpPr>
            <p:cNvPr id="229" name="Gruppe 199">
              <a:extLst>
                <a:ext uri="{FF2B5EF4-FFF2-40B4-BE49-F238E27FC236}">
                  <a16:creationId xmlns:a16="http://schemas.microsoft.com/office/drawing/2014/main" id="{8E67E975-2CD3-764E-9140-6D6B83F1ABD0}"/>
                </a:ext>
              </a:extLst>
            </p:cNvPr>
            <p:cNvGrpSpPr>
              <a:grpSpLocks/>
            </p:cNvGrpSpPr>
            <p:nvPr/>
          </p:nvGrpSpPr>
          <p:grpSpPr bwMode="auto">
            <a:xfrm>
              <a:off x="2475989" y="2929181"/>
              <a:ext cx="1624071" cy="1115275"/>
              <a:chOff x="2636520" y="2831705"/>
              <a:chExt cx="1919605" cy="1330207"/>
            </a:xfrm>
          </p:grpSpPr>
          <p:sp>
            <p:nvSpPr>
              <p:cNvPr id="254" name="Ellipse 96">
                <a:extLst>
                  <a:ext uri="{FF2B5EF4-FFF2-40B4-BE49-F238E27FC236}">
                    <a16:creationId xmlns:a16="http://schemas.microsoft.com/office/drawing/2014/main" id="{E9A838C3-F84E-4446-9653-7D9F04A8E399}"/>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55" name="Gruppe 91">
                <a:extLst>
                  <a:ext uri="{FF2B5EF4-FFF2-40B4-BE49-F238E27FC236}">
                    <a16:creationId xmlns:a16="http://schemas.microsoft.com/office/drawing/2014/main" id="{BC0963CA-0F1A-0043-80FB-6A74DCD82363}"/>
                  </a:ext>
                </a:extLst>
              </p:cNvPr>
              <p:cNvGrpSpPr>
                <a:grpSpLocks/>
              </p:cNvGrpSpPr>
              <p:nvPr/>
            </p:nvGrpSpPr>
            <p:grpSpPr bwMode="auto">
              <a:xfrm>
                <a:off x="2976835" y="2831705"/>
                <a:ext cx="1198925" cy="1187339"/>
                <a:chOff x="1071835" y="2920232"/>
                <a:chExt cx="1427572" cy="1413777"/>
              </a:xfrm>
            </p:grpSpPr>
            <p:sp>
              <p:nvSpPr>
                <p:cNvPr id="256" name="Ellipse 44">
                  <a:extLst>
                    <a:ext uri="{FF2B5EF4-FFF2-40B4-BE49-F238E27FC236}">
                      <a16:creationId xmlns:a16="http://schemas.microsoft.com/office/drawing/2014/main" id="{D633F555-6001-6447-BAA9-6B67F27220F0}"/>
                    </a:ext>
                  </a:extLst>
                </p:cNvPr>
                <p:cNvSpPr/>
                <p:nvPr/>
              </p:nvSpPr>
              <p:spPr bwMode="auto">
                <a:xfrm rot="21052097">
                  <a:off x="1085754" y="2920232"/>
                  <a:ext cx="1413653" cy="1413777"/>
                </a:xfrm>
                <a:prstGeom prst="ellipse">
                  <a:avLst/>
                </a:prstGeom>
                <a:solidFill>
                  <a:schemeClr val="accent1">
                    <a:lumMod val="60000"/>
                    <a:lumOff val="40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57" name="Ellipse 45">
                  <a:extLst>
                    <a:ext uri="{FF2B5EF4-FFF2-40B4-BE49-F238E27FC236}">
                      <a16:creationId xmlns:a16="http://schemas.microsoft.com/office/drawing/2014/main" id="{2F28179D-91F1-3743-ABBB-666480D0434A}"/>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258" name="Måne 100">
                  <a:extLst>
                    <a:ext uri="{FF2B5EF4-FFF2-40B4-BE49-F238E27FC236}">
                      <a16:creationId xmlns:a16="http://schemas.microsoft.com/office/drawing/2014/main" id="{0A43A7E9-028A-8847-A93D-84A75E765E7E}"/>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230" name="Gruppe 199">
              <a:extLst>
                <a:ext uri="{FF2B5EF4-FFF2-40B4-BE49-F238E27FC236}">
                  <a16:creationId xmlns:a16="http://schemas.microsoft.com/office/drawing/2014/main" id="{55A8DF6C-D0E9-EF40-BCC7-C8F8CFD941C0}"/>
                </a:ext>
              </a:extLst>
            </p:cNvPr>
            <p:cNvGrpSpPr>
              <a:grpSpLocks/>
            </p:cNvGrpSpPr>
            <p:nvPr/>
          </p:nvGrpSpPr>
          <p:grpSpPr bwMode="auto">
            <a:xfrm>
              <a:off x="5317406" y="4184524"/>
              <a:ext cx="2200275" cy="1524000"/>
              <a:chOff x="2636520" y="2831705"/>
              <a:chExt cx="1919605" cy="1330207"/>
            </a:xfrm>
          </p:grpSpPr>
          <p:sp>
            <p:nvSpPr>
              <p:cNvPr id="249" name="Ellipse 96">
                <a:extLst>
                  <a:ext uri="{FF2B5EF4-FFF2-40B4-BE49-F238E27FC236}">
                    <a16:creationId xmlns:a16="http://schemas.microsoft.com/office/drawing/2014/main" id="{DF832940-206F-4A44-BAC3-689A4744C7A0}"/>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50" name="Gruppe 91">
                <a:extLst>
                  <a:ext uri="{FF2B5EF4-FFF2-40B4-BE49-F238E27FC236}">
                    <a16:creationId xmlns:a16="http://schemas.microsoft.com/office/drawing/2014/main" id="{E9F08BB8-C01D-FC4C-B545-08F123815969}"/>
                  </a:ext>
                </a:extLst>
              </p:cNvPr>
              <p:cNvGrpSpPr>
                <a:grpSpLocks/>
              </p:cNvGrpSpPr>
              <p:nvPr/>
            </p:nvGrpSpPr>
            <p:grpSpPr bwMode="auto">
              <a:xfrm>
                <a:off x="2976835" y="2831705"/>
                <a:ext cx="1198925" cy="1187339"/>
                <a:chOff x="1071835" y="2920232"/>
                <a:chExt cx="1427572" cy="1413777"/>
              </a:xfrm>
            </p:grpSpPr>
            <p:sp>
              <p:nvSpPr>
                <p:cNvPr id="251" name="Ellipse 44">
                  <a:extLst>
                    <a:ext uri="{FF2B5EF4-FFF2-40B4-BE49-F238E27FC236}">
                      <a16:creationId xmlns:a16="http://schemas.microsoft.com/office/drawing/2014/main" id="{548AAADF-FD55-174E-A505-61EA19911473}"/>
                    </a:ext>
                  </a:extLst>
                </p:cNvPr>
                <p:cNvSpPr/>
                <p:nvPr/>
              </p:nvSpPr>
              <p:spPr bwMode="auto">
                <a:xfrm rot="21052097">
                  <a:off x="1085754" y="2920232"/>
                  <a:ext cx="1413653" cy="1413777"/>
                </a:xfrm>
                <a:prstGeom prst="ellipse">
                  <a:avLst/>
                </a:prstGeom>
                <a:solidFill>
                  <a:schemeClr val="bg1">
                    <a:lumMod val="75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52" name="Ellipse 45">
                  <a:extLst>
                    <a:ext uri="{FF2B5EF4-FFF2-40B4-BE49-F238E27FC236}">
                      <a16:creationId xmlns:a16="http://schemas.microsoft.com/office/drawing/2014/main" id="{4FDB3736-87B9-0C41-BC19-A3785C83F0C5}"/>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253" name="Måne 100">
                  <a:extLst>
                    <a:ext uri="{FF2B5EF4-FFF2-40B4-BE49-F238E27FC236}">
                      <a16:creationId xmlns:a16="http://schemas.microsoft.com/office/drawing/2014/main" id="{6ACE7AFC-09BE-0846-A135-09289491A4FD}"/>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231" name="Gruppe 199">
              <a:extLst>
                <a:ext uri="{FF2B5EF4-FFF2-40B4-BE49-F238E27FC236}">
                  <a16:creationId xmlns:a16="http://schemas.microsoft.com/office/drawing/2014/main" id="{01D23179-9E02-264A-957C-5660E4E36A2A}"/>
                </a:ext>
              </a:extLst>
            </p:cNvPr>
            <p:cNvGrpSpPr>
              <a:grpSpLocks/>
            </p:cNvGrpSpPr>
            <p:nvPr/>
          </p:nvGrpSpPr>
          <p:grpSpPr bwMode="auto">
            <a:xfrm>
              <a:off x="7314412" y="2760718"/>
              <a:ext cx="2200275" cy="1524000"/>
              <a:chOff x="2636520" y="2831705"/>
              <a:chExt cx="1919605" cy="1330207"/>
            </a:xfrm>
          </p:grpSpPr>
          <p:sp>
            <p:nvSpPr>
              <p:cNvPr id="244" name="Ellipse 96">
                <a:extLst>
                  <a:ext uri="{FF2B5EF4-FFF2-40B4-BE49-F238E27FC236}">
                    <a16:creationId xmlns:a16="http://schemas.microsoft.com/office/drawing/2014/main" id="{93B1DE9A-8E7A-6B42-8784-E87C0D12B0FD}"/>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45" name="Gruppe 91">
                <a:extLst>
                  <a:ext uri="{FF2B5EF4-FFF2-40B4-BE49-F238E27FC236}">
                    <a16:creationId xmlns:a16="http://schemas.microsoft.com/office/drawing/2014/main" id="{F687F967-1D51-E245-ADAD-444CDB27A4D2}"/>
                  </a:ext>
                </a:extLst>
              </p:cNvPr>
              <p:cNvGrpSpPr>
                <a:grpSpLocks/>
              </p:cNvGrpSpPr>
              <p:nvPr/>
            </p:nvGrpSpPr>
            <p:grpSpPr bwMode="auto">
              <a:xfrm>
                <a:off x="2976835" y="2831705"/>
                <a:ext cx="1198925" cy="1187339"/>
                <a:chOff x="1071835" y="2920232"/>
                <a:chExt cx="1427572" cy="1413777"/>
              </a:xfrm>
            </p:grpSpPr>
            <p:sp>
              <p:nvSpPr>
                <p:cNvPr id="246" name="Ellipse 44">
                  <a:extLst>
                    <a:ext uri="{FF2B5EF4-FFF2-40B4-BE49-F238E27FC236}">
                      <a16:creationId xmlns:a16="http://schemas.microsoft.com/office/drawing/2014/main" id="{64AE6B8F-0345-3547-945C-68FC4B901EBC}"/>
                    </a:ext>
                  </a:extLst>
                </p:cNvPr>
                <p:cNvSpPr/>
                <p:nvPr/>
              </p:nvSpPr>
              <p:spPr bwMode="auto">
                <a:xfrm rot="21052097">
                  <a:off x="1085754" y="2920232"/>
                  <a:ext cx="1413653" cy="1413777"/>
                </a:xfrm>
                <a:prstGeom prst="ellipse">
                  <a:avLst/>
                </a:prstGeom>
                <a:solidFill>
                  <a:schemeClr val="bg1">
                    <a:lumMod val="75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47" name="Ellipse 45">
                  <a:extLst>
                    <a:ext uri="{FF2B5EF4-FFF2-40B4-BE49-F238E27FC236}">
                      <a16:creationId xmlns:a16="http://schemas.microsoft.com/office/drawing/2014/main" id="{899C8EF4-9D12-C141-A262-0D2C4069DABF}"/>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248" name="Måne 100">
                  <a:extLst>
                    <a:ext uri="{FF2B5EF4-FFF2-40B4-BE49-F238E27FC236}">
                      <a16:creationId xmlns:a16="http://schemas.microsoft.com/office/drawing/2014/main" id="{E1E2751F-485F-AB40-BCE6-95D6DAFBAA57}"/>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232" name="Gruppe 199">
              <a:extLst>
                <a:ext uri="{FF2B5EF4-FFF2-40B4-BE49-F238E27FC236}">
                  <a16:creationId xmlns:a16="http://schemas.microsoft.com/office/drawing/2014/main" id="{BEA825F0-AB11-F544-AE96-8EEBB8D77ED7}"/>
                </a:ext>
              </a:extLst>
            </p:cNvPr>
            <p:cNvGrpSpPr>
              <a:grpSpLocks/>
            </p:cNvGrpSpPr>
            <p:nvPr/>
          </p:nvGrpSpPr>
          <p:grpSpPr bwMode="auto">
            <a:xfrm>
              <a:off x="6577254" y="3488100"/>
              <a:ext cx="1624071" cy="1115275"/>
              <a:chOff x="2636520" y="2831705"/>
              <a:chExt cx="1919605" cy="1330207"/>
            </a:xfrm>
          </p:grpSpPr>
          <p:sp>
            <p:nvSpPr>
              <p:cNvPr id="239" name="Ellipse 96">
                <a:extLst>
                  <a:ext uri="{FF2B5EF4-FFF2-40B4-BE49-F238E27FC236}">
                    <a16:creationId xmlns:a16="http://schemas.microsoft.com/office/drawing/2014/main" id="{ADEDFC10-399F-5647-9ED0-DD463188A137}"/>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40" name="Gruppe 91">
                <a:extLst>
                  <a:ext uri="{FF2B5EF4-FFF2-40B4-BE49-F238E27FC236}">
                    <a16:creationId xmlns:a16="http://schemas.microsoft.com/office/drawing/2014/main" id="{B7471651-2268-4D4E-9465-CFDB61DD15CA}"/>
                  </a:ext>
                </a:extLst>
              </p:cNvPr>
              <p:cNvGrpSpPr>
                <a:grpSpLocks/>
              </p:cNvGrpSpPr>
              <p:nvPr/>
            </p:nvGrpSpPr>
            <p:grpSpPr bwMode="auto">
              <a:xfrm>
                <a:off x="2976835" y="2831705"/>
                <a:ext cx="1198925" cy="1187339"/>
                <a:chOff x="1071835" y="2920232"/>
                <a:chExt cx="1427572" cy="1413777"/>
              </a:xfrm>
            </p:grpSpPr>
            <p:sp>
              <p:nvSpPr>
                <p:cNvPr id="241" name="Ellipse 44">
                  <a:extLst>
                    <a:ext uri="{FF2B5EF4-FFF2-40B4-BE49-F238E27FC236}">
                      <a16:creationId xmlns:a16="http://schemas.microsoft.com/office/drawing/2014/main" id="{7968C0F1-07ED-9E41-8893-94AC4CDCDC12}"/>
                    </a:ext>
                  </a:extLst>
                </p:cNvPr>
                <p:cNvSpPr/>
                <p:nvPr/>
              </p:nvSpPr>
              <p:spPr bwMode="auto">
                <a:xfrm rot="21052097">
                  <a:off x="1085754" y="2920232"/>
                  <a:ext cx="1413653" cy="1413777"/>
                </a:xfrm>
                <a:prstGeom prst="ellipse">
                  <a:avLst/>
                </a:prstGeom>
                <a:solidFill>
                  <a:schemeClr val="accent1">
                    <a:lumMod val="60000"/>
                    <a:lumOff val="40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42" name="Ellipse 45">
                  <a:extLst>
                    <a:ext uri="{FF2B5EF4-FFF2-40B4-BE49-F238E27FC236}">
                      <a16:creationId xmlns:a16="http://schemas.microsoft.com/office/drawing/2014/main" id="{D5F164B4-0335-2E49-80AD-7B2DB8941AF0}"/>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243" name="Måne 100">
                  <a:extLst>
                    <a:ext uri="{FF2B5EF4-FFF2-40B4-BE49-F238E27FC236}">
                      <a16:creationId xmlns:a16="http://schemas.microsoft.com/office/drawing/2014/main" id="{61356EE0-6E67-C84C-BF9E-BBE276807610}"/>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233" name="Gruppe 199">
              <a:extLst>
                <a:ext uri="{FF2B5EF4-FFF2-40B4-BE49-F238E27FC236}">
                  <a16:creationId xmlns:a16="http://schemas.microsoft.com/office/drawing/2014/main" id="{43A70760-C830-3C45-8A4A-D04B24F29FC8}"/>
                </a:ext>
              </a:extLst>
            </p:cNvPr>
            <p:cNvGrpSpPr>
              <a:grpSpLocks/>
            </p:cNvGrpSpPr>
            <p:nvPr/>
          </p:nvGrpSpPr>
          <p:grpSpPr bwMode="auto">
            <a:xfrm>
              <a:off x="2702878" y="1134032"/>
              <a:ext cx="2200275" cy="1524000"/>
              <a:chOff x="2636520" y="2831705"/>
              <a:chExt cx="1919605" cy="1330207"/>
            </a:xfrm>
          </p:grpSpPr>
          <p:sp>
            <p:nvSpPr>
              <p:cNvPr id="234" name="Ellipse 96">
                <a:extLst>
                  <a:ext uri="{FF2B5EF4-FFF2-40B4-BE49-F238E27FC236}">
                    <a16:creationId xmlns:a16="http://schemas.microsoft.com/office/drawing/2014/main" id="{7FB6BCB0-E538-6B47-A257-5B0ABA00697A}"/>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235" name="Gruppe 91">
                <a:extLst>
                  <a:ext uri="{FF2B5EF4-FFF2-40B4-BE49-F238E27FC236}">
                    <a16:creationId xmlns:a16="http://schemas.microsoft.com/office/drawing/2014/main" id="{97FB67B5-938B-C545-8FB6-0FB14DB1D948}"/>
                  </a:ext>
                </a:extLst>
              </p:cNvPr>
              <p:cNvGrpSpPr>
                <a:grpSpLocks/>
              </p:cNvGrpSpPr>
              <p:nvPr/>
            </p:nvGrpSpPr>
            <p:grpSpPr bwMode="auto">
              <a:xfrm>
                <a:off x="2976835" y="2831705"/>
                <a:ext cx="1198925" cy="1187339"/>
                <a:chOff x="1071835" y="2920232"/>
                <a:chExt cx="1427572" cy="1413777"/>
              </a:xfrm>
            </p:grpSpPr>
            <p:sp>
              <p:nvSpPr>
                <p:cNvPr id="236" name="Ellipse 44">
                  <a:extLst>
                    <a:ext uri="{FF2B5EF4-FFF2-40B4-BE49-F238E27FC236}">
                      <a16:creationId xmlns:a16="http://schemas.microsoft.com/office/drawing/2014/main" id="{2E544BE3-24D5-C144-841F-CC47BE0F2F4E}"/>
                    </a:ext>
                  </a:extLst>
                </p:cNvPr>
                <p:cNvSpPr/>
                <p:nvPr/>
              </p:nvSpPr>
              <p:spPr bwMode="auto">
                <a:xfrm rot="21052097">
                  <a:off x="1085754" y="2920232"/>
                  <a:ext cx="1413653" cy="1413777"/>
                </a:xfrm>
                <a:prstGeom prst="ellipse">
                  <a:avLst/>
                </a:prstGeom>
                <a:solidFill>
                  <a:schemeClr val="bg1">
                    <a:lumMod val="75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237" name="Ellipse 45">
                  <a:extLst>
                    <a:ext uri="{FF2B5EF4-FFF2-40B4-BE49-F238E27FC236}">
                      <a16:creationId xmlns:a16="http://schemas.microsoft.com/office/drawing/2014/main" id="{6717DC02-C50D-8542-ABD0-081599DD923B}"/>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238" name="Måne 100">
                  <a:extLst>
                    <a:ext uri="{FF2B5EF4-FFF2-40B4-BE49-F238E27FC236}">
                      <a16:creationId xmlns:a16="http://schemas.microsoft.com/office/drawing/2014/main" id="{B1F1243C-E110-E847-AF6F-577A154ECAE3}"/>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pic>
        <p:nvPicPr>
          <p:cNvPr id="3" name="Picture 2">
            <a:extLst>
              <a:ext uri="{FF2B5EF4-FFF2-40B4-BE49-F238E27FC236}">
                <a16:creationId xmlns:a16="http://schemas.microsoft.com/office/drawing/2014/main" id="{40F8D88B-AE74-1A4A-8516-D4866F8BEB65}"/>
              </a:ext>
            </a:extLst>
          </p:cNvPr>
          <p:cNvPicPr>
            <a:picLocks noChangeAspect="1"/>
          </p:cNvPicPr>
          <p:nvPr/>
        </p:nvPicPr>
        <p:blipFill>
          <a:blip r:embed="rId3"/>
          <a:stretch>
            <a:fillRect/>
          </a:stretch>
        </p:blipFill>
        <p:spPr>
          <a:xfrm>
            <a:off x="1323340" y="4158917"/>
            <a:ext cx="2899527" cy="1940628"/>
          </a:xfrm>
          <a:prstGeom prst="rect">
            <a:avLst/>
          </a:prstGeom>
        </p:spPr>
      </p:pic>
      <p:pic>
        <p:nvPicPr>
          <p:cNvPr id="2" name="Picture 1">
            <a:extLst>
              <a:ext uri="{FF2B5EF4-FFF2-40B4-BE49-F238E27FC236}">
                <a16:creationId xmlns:a16="http://schemas.microsoft.com/office/drawing/2014/main" id="{47B22534-B326-064C-947E-2BB1C74D71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3340" y="4161042"/>
            <a:ext cx="3073616" cy="1936378"/>
          </a:xfrm>
          <a:prstGeom prst="rect">
            <a:avLst/>
          </a:prstGeom>
        </p:spPr>
      </p:pic>
      <p:sp>
        <p:nvSpPr>
          <p:cNvPr id="5" name="TextBox 4">
            <a:extLst>
              <a:ext uri="{FF2B5EF4-FFF2-40B4-BE49-F238E27FC236}">
                <a16:creationId xmlns:a16="http://schemas.microsoft.com/office/drawing/2014/main" id="{51C5A117-6C5F-FE4A-ACC4-1ED0176031DF}"/>
              </a:ext>
            </a:extLst>
          </p:cNvPr>
          <p:cNvSpPr txBox="1"/>
          <p:nvPr/>
        </p:nvSpPr>
        <p:spPr>
          <a:xfrm>
            <a:off x="5145691" y="4531573"/>
            <a:ext cx="1212191" cy="1323439"/>
          </a:xfrm>
          <a:prstGeom prst="rect">
            <a:avLst/>
          </a:prstGeom>
          <a:noFill/>
        </p:spPr>
        <p:txBody>
          <a:bodyPr wrap="none" rtlCol="0">
            <a:spAutoFit/>
          </a:bodyPr>
          <a:lstStyle/>
          <a:p>
            <a:r>
              <a:rPr lang="en-US" sz="8000" b="1" dirty="0">
                <a:solidFill>
                  <a:srgbClr val="001F60"/>
                </a:solidFill>
              </a:rPr>
              <a:t>♻️</a:t>
            </a:r>
            <a:endParaRPr lang="fr-FR" sz="8000" dirty="0"/>
          </a:p>
        </p:txBody>
      </p:sp>
    </p:spTree>
    <p:extLst>
      <p:ext uri="{BB962C8B-B14F-4D97-AF65-F5344CB8AC3E}">
        <p14:creationId xmlns:p14="http://schemas.microsoft.com/office/powerpoint/2010/main" val="138173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de-DE" smtClean="0">
                <a:solidFill>
                  <a:srgbClr val="002060"/>
                </a:solidFill>
              </a:rPr>
              <a:t>10</a:t>
            </a:fld>
            <a:endParaRPr lang="de-DE" dirty="0">
              <a:solidFill>
                <a:srgbClr val="002060"/>
              </a:solidFill>
            </a:endParaRPr>
          </a:p>
        </p:txBody>
      </p:sp>
      <p:sp>
        <p:nvSpPr>
          <p:cNvPr id="9" name="Footer Placeholder 12">
            <a:extLst>
              <a:ext uri="{FF2B5EF4-FFF2-40B4-BE49-F238E27FC236}">
                <a16:creationId xmlns:a16="http://schemas.microsoft.com/office/drawing/2014/main" id="{E729CB04-7798-2742-BCC8-2AE6AF5A44C9}"/>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sp>
        <p:nvSpPr>
          <p:cNvPr id="6" name="TextBox 5">
            <a:extLst>
              <a:ext uri="{FF2B5EF4-FFF2-40B4-BE49-F238E27FC236}">
                <a16:creationId xmlns:a16="http://schemas.microsoft.com/office/drawing/2014/main" id="{17D017A9-B821-1043-9DF2-4D3042CC3DB9}"/>
              </a:ext>
            </a:extLst>
          </p:cNvPr>
          <p:cNvSpPr txBox="1"/>
          <p:nvPr/>
        </p:nvSpPr>
        <p:spPr>
          <a:xfrm>
            <a:off x="389978" y="67035"/>
            <a:ext cx="2561214" cy="707886"/>
          </a:xfrm>
          <a:prstGeom prst="rect">
            <a:avLst/>
          </a:prstGeom>
          <a:noFill/>
        </p:spPr>
        <p:txBody>
          <a:bodyPr wrap="none" rtlCol="0">
            <a:spAutoFit/>
          </a:bodyPr>
          <a:lstStyle/>
          <a:p>
            <a:r>
              <a:rPr lang="en-GB" sz="4000" b="1" dirty="0">
                <a:solidFill>
                  <a:srgbClr val="001F60"/>
                </a:solidFill>
              </a:rPr>
              <a:t>Thank you!</a:t>
            </a:r>
          </a:p>
        </p:txBody>
      </p:sp>
      <p:sp>
        <p:nvSpPr>
          <p:cNvPr id="10" name="TextBox 9">
            <a:extLst>
              <a:ext uri="{FF2B5EF4-FFF2-40B4-BE49-F238E27FC236}">
                <a16:creationId xmlns:a16="http://schemas.microsoft.com/office/drawing/2014/main" id="{6D76FCB9-EFDB-D246-A2FD-499681847AD4}"/>
              </a:ext>
            </a:extLst>
          </p:cNvPr>
          <p:cNvSpPr txBox="1"/>
          <p:nvPr/>
        </p:nvSpPr>
        <p:spPr>
          <a:xfrm>
            <a:off x="650855" y="4211464"/>
            <a:ext cx="4294252" cy="1754326"/>
          </a:xfrm>
          <a:prstGeom prst="rect">
            <a:avLst/>
          </a:prstGeom>
          <a:noFill/>
        </p:spPr>
        <p:txBody>
          <a:bodyPr wrap="none" rtlCol="0">
            <a:spAutoFit/>
          </a:bodyPr>
          <a:lstStyle/>
          <a:p>
            <a:r>
              <a:rPr lang="en-GB" dirty="0">
                <a:ea typeface="Arial" charset="0"/>
                <a:cs typeface="Arial" charset="0"/>
              </a:rPr>
              <a:t>Martin von Wolfersdorff</a:t>
            </a:r>
          </a:p>
          <a:p>
            <a:r>
              <a:rPr lang="en-GB" b="1" dirty="0">
                <a:ea typeface="Arial" charset="0"/>
                <a:cs typeface="Arial Black" panose="020B0604020202020204" pitchFamily="34" charset="0"/>
              </a:rPr>
              <a:t>WOLFERSDORFF CONSULTING </a:t>
            </a:r>
          </a:p>
          <a:p>
            <a:r>
              <a:rPr lang="en-GB" dirty="0">
                <a:ea typeface="Arial" charset="0"/>
                <a:cs typeface="Arial" charset="0"/>
              </a:rPr>
              <a:t>Mail 	</a:t>
            </a:r>
            <a:r>
              <a:rPr lang="en-GB" dirty="0">
                <a:ea typeface="Arial" charset="0"/>
                <a:cs typeface="Arial" charset="0"/>
                <a:hlinkClick r:id="rId3"/>
              </a:rPr>
              <a:t>vonwolfersdorff@googlemail.com</a:t>
            </a:r>
            <a:endParaRPr lang="en-GB" dirty="0">
              <a:ea typeface="Arial" charset="0"/>
              <a:cs typeface="Arial" charset="0"/>
            </a:endParaRPr>
          </a:p>
          <a:p>
            <a:r>
              <a:rPr lang="en-GB" dirty="0">
                <a:ea typeface="Arial" charset="0"/>
                <a:cs typeface="Arial" charset="0"/>
              </a:rPr>
              <a:t>Mobile	+49 151 26874623</a:t>
            </a:r>
          </a:p>
          <a:p>
            <a:r>
              <a:rPr lang="en-GB" dirty="0">
                <a:ea typeface="Arial" charset="0"/>
                <a:cs typeface="Arial" charset="0"/>
              </a:rPr>
              <a:t>Skype	martin.von.wolfersdorff</a:t>
            </a:r>
          </a:p>
          <a:p>
            <a:r>
              <a:rPr lang="en-GB" dirty="0">
                <a:ea typeface="Arial" charset="0"/>
                <a:cs typeface="Arial" charset="0"/>
              </a:rPr>
              <a:t>Web	</a:t>
            </a:r>
            <a:r>
              <a:rPr lang="en-GB" dirty="0">
                <a:ea typeface="Arial" charset="0"/>
                <a:cs typeface="Arial" charset="0"/>
                <a:hlinkClick r:id="rId4"/>
              </a:rPr>
              <a:t>www.wolfersdorff.com</a:t>
            </a:r>
            <a:endParaRPr lang="en-GB" dirty="0">
              <a:ea typeface="Arial" charset="0"/>
              <a:cs typeface="Arial" charset="0"/>
            </a:endParaRPr>
          </a:p>
        </p:txBody>
      </p:sp>
    </p:spTree>
    <p:extLst>
      <p:ext uri="{BB962C8B-B14F-4D97-AF65-F5344CB8AC3E}">
        <p14:creationId xmlns:p14="http://schemas.microsoft.com/office/powerpoint/2010/main" val="239132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864" y="1338100"/>
            <a:ext cx="11521167" cy="3693319"/>
          </a:xfrm>
          <a:prstGeom prst="rect">
            <a:avLst/>
          </a:prstGeom>
          <a:noFill/>
        </p:spPr>
        <p:txBody>
          <a:bodyPr wrap="none" rtlCol="0">
            <a:spAutoFit/>
          </a:bodyPr>
          <a:lstStyle/>
          <a:p>
            <a:r>
              <a:rPr lang="en-GB" dirty="0">
                <a:cs typeface="Arial" panose="020B0604020202020204" pitchFamily="34" charset="0"/>
              </a:rPr>
              <a:t>Follow-up reading and networking:</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3"/>
              </a:rPr>
              <a:t>Read about “The best tyre recycling process - does it exist?” - An article comparing tire recycling processses</a:t>
            </a:r>
            <a:endParaRPr lang="en-GB"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hlinkClick r:id="rId3"/>
            </a:endParaRPr>
          </a:p>
          <a:p>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4"/>
              </a:rPr>
              <a:t>Join the "recovered carbon black / rCB” Linkedin group</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5"/>
              </a:rPr>
              <a:t>Connect with Martin on LinkedIn</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6"/>
              </a:rPr>
              <a:t>Browse and buy reports like the Global Top 40 Benchmarking report &amp; regional market reports for rCB</a:t>
            </a:r>
            <a:endParaRPr lang="en-GB" dirty="0">
              <a:latin typeface="Arial" panose="020B0604020202020204" pitchFamily="34" charset="0"/>
              <a:cs typeface="Arial" panose="020B0604020202020204" pitchFamily="34" charset="0"/>
            </a:endParaRPr>
          </a:p>
          <a:p>
            <a:br>
              <a:rPr lang="en-GB" dirty="0"/>
            </a:br>
            <a:endParaRPr lang="en-GB" b="1" dirty="0"/>
          </a:p>
          <a:p>
            <a:pPr marL="342900" indent="-342900">
              <a:buFont typeface="+mj-lt"/>
              <a:buAutoNum type="arabicPeriod"/>
            </a:pPr>
            <a:endParaRPr lang="en-GB" b="1" dirty="0"/>
          </a:p>
        </p:txBody>
      </p:sp>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de-DE" smtClean="0">
                <a:solidFill>
                  <a:srgbClr val="002060"/>
                </a:solidFill>
              </a:rPr>
              <a:t>11</a:t>
            </a:fld>
            <a:endParaRPr lang="de-DE" dirty="0">
              <a:solidFill>
                <a:srgbClr val="002060"/>
              </a:solidFill>
            </a:endParaRPr>
          </a:p>
        </p:txBody>
      </p:sp>
      <p:sp>
        <p:nvSpPr>
          <p:cNvPr id="9" name="Footer Placeholder 12">
            <a:extLst>
              <a:ext uri="{FF2B5EF4-FFF2-40B4-BE49-F238E27FC236}">
                <a16:creationId xmlns:a16="http://schemas.microsoft.com/office/drawing/2014/main" id="{E729CB04-7798-2742-BCC8-2AE6AF5A44C9}"/>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sp>
        <p:nvSpPr>
          <p:cNvPr id="6" name="TextBox 5">
            <a:extLst>
              <a:ext uri="{FF2B5EF4-FFF2-40B4-BE49-F238E27FC236}">
                <a16:creationId xmlns:a16="http://schemas.microsoft.com/office/drawing/2014/main" id="{17D017A9-B821-1043-9DF2-4D3042CC3DB9}"/>
              </a:ext>
            </a:extLst>
          </p:cNvPr>
          <p:cNvSpPr txBox="1"/>
          <p:nvPr/>
        </p:nvSpPr>
        <p:spPr>
          <a:xfrm>
            <a:off x="389978" y="67035"/>
            <a:ext cx="4698466" cy="707886"/>
          </a:xfrm>
          <a:prstGeom prst="rect">
            <a:avLst/>
          </a:prstGeom>
          <a:noFill/>
        </p:spPr>
        <p:txBody>
          <a:bodyPr wrap="none" rtlCol="0">
            <a:spAutoFit/>
          </a:bodyPr>
          <a:lstStyle/>
          <a:p>
            <a:r>
              <a:rPr lang="en-GB" sz="4000" b="1" dirty="0">
                <a:solidFill>
                  <a:srgbClr val="001F60"/>
                </a:solidFill>
              </a:rPr>
              <a:t>Appendix &amp; </a:t>
            </a:r>
            <a:r>
              <a:rPr lang="en-GB" sz="4000" b="1" dirty="0" err="1">
                <a:solidFill>
                  <a:srgbClr val="001F60"/>
                </a:solidFill>
              </a:rPr>
              <a:t>weblinks</a:t>
            </a:r>
            <a:endParaRPr lang="en-GB" sz="4000" b="1" dirty="0">
              <a:solidFill>
                <a:srgbClr val="001F60"/>
              </a:solidFill>
            </a:endParaRPr>
          </a:p>
        </p:txBody>
      </p:sp>
    </p:spTree>
    <p:extLst>
      <p:ext uri="{BB962C8B-B14F-4D97-AF65-F5344CB8AC3E}">
        <p14:creationId xmlns:p14="http://schemas.microsoft.com/office/powerpoint/2010/main" val="1013724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37" y="867518"/>
            <a:ext cx="10817394" cy="7468711"/>
          </a:xfrm>
          <a:prstGeom prst="rect">
            <a:avLst/>
          </a:prstGeom>
          <a:noFill/>
        </p:spPr>
        <p:txBody>
          <a:bodyPr wrap="square" rtlCol="0">
            <a:spAutoFit/>
          </a:bodyPr>
          <a:lstStyle/>
          <a:p>
            <a:pPr marL="342900" indent="-342900">
              <a:spcBef>
                <a:spcPts val="1000"/>
              </a:spcBef>
              <a:buFont typeface="+mj-lt"/>
              <a:buAutoNum type="arabicPeriod"/>
            </a:pPr>
            <a:r>
              <a:rPr lang="en-GB" sz="2400" b="1" dirty="0">
                <a:solidFill>
                  <a:srgbClr val="001F60"/>
                </a:solidFill>
              </a:rPr>
              <a:t>Intro</a:t>
            </a:r>
          </a:p>
          <a:p>
            <a:pPr marL="800100" lvl="1" indent="-342900">
              <a:spcBef>
                <a:spcPts val="1000"/>
              </a:spcBef>
              <a:buFont typeface="Arial" panose="020B0604020202020204" pitchFamily="34" charset="0"/>
              <a:buChar char="•"/>
            </a:pPr>
            <a:r>
              <a:rPr lang="en-GB" sz="1400" b="1" dirty="0">
                <a:solidFill>
                  <a:srgbClr val="001F60"/>
                </a:solidFill>
              </a:rPr>
              <a:t>What is tire pyrolysis?</a:t>
            </a:r>
          </a:p>
          <a:p>
            <a:pPr marL="342900" indent="-342900">
              <a:spcBef>
                <a:spcPts val="1000"/>
              </a:spcBef>
              <a:buFont typeface="+mj-lt"/>
              <a:buAutoNum type="arabicPeriod"/>
            </a:pPr>
            <a:r>
              <a:rPr lang="en-GB" sz="2400" b="1" dirty="0">
                <a:solidFill>
                  <a:srgbClr val="001F60"/>
                </a:solidFill>
              </a:rPr>
              <a:t>A global tire pyrolysis industry overview</a:t>
            </a:r>
          </a:p>
          <a:p>
            <a:pPr marL="800100" lvl="1" indent="-342900">
              <a:spcBef>
                <a:spcPts val="1000"/>
              </a:spcBef>
              <a:buFont typeface="Arial" panose="020B0604020202020204" pitchFamily="34" charset="0"/>
              <a:buChar char="•"/>
            </a:pPr>
            <a:r>
              <a:rPr lang="en-GB" sz="1400" b="1" dirty="0">
                <a:solidFill>
                  <a:srgbClr val="001F60"/>
                </a:solidFill>
              </a:rPr>
              <a:t>Evolution of the tire pyrolysis industry – “From thermal to material valorisation”</a:t>
            </a:r>
          </a:p>
          <a:p>
            <a:pPr marL="800100" lvl="1" indent="-342900">
              <a:spcBef>
                <a:spcPts val="1000"/>
              </a:spcBef>
              <a:buFont typeface="Arial" panose="020B0604020202020204" pitchFamily="34" charset="0"/>
              <a:buChar char="•"/>
            </a:pPr>
            <a:r>
              <a:rPr lang="en-GB" sz="1400" b="1" dirty="0">
                <a:solidFill>
                  <a:srgbClr val="001F60"/>
                </a:solidFill>
              </a:rPr>
              <a:t>Global industry landscape</a:t>
            </a:r>
          </a:p>
          <a:p>
            <a:pPr marL="800100" lvl="1" indent="-342900">
              <a:spcBef>
                <a:spcPts val="1000"/>
              </a:spcBef>
              <a:buFont typeface="Arial" panose="020B0604020202020204" pitchFamily="34" charset="0"/>
              <a:buChar char="•"/>
            </a:pPr>
            <a:r>
              <a:rPr lang="en-GB" sz="1400" b="1" dirty="0">
                <a:solidFill>
                  <a:srgbClr val="001F60"/>
                </a:solidFill>
              </a:rPr>
              <a:t>Future tech: Microwave technology landscape</a:t>
            </a:r>
          </a:p>
          <a:p>
            <a:pPr marL="317500" indent="-317500">
              <a:spcBef>
                <a:spcPts val="1000"/>
              </a:spcBef>
              <a:buFont typeface="+mj-lt"/>
              <a:buAutoNum type="arabicPeriod"/>
            </a:pPr>
            <a:r>
              <a:rPr lang="en-GB" sz="2400" b="1" dirty="0">
                <a:solidFill>
                  <a:srgbClr val="001F60"/>
                </a:solidFill>
              </a:rPr>
              <a:t>Beyond technology: Applications and growth hacks</a:t>
            </a:r>
          </a:p>
          <a:p>
            <a:pPr marL="800100" lvl="1" indent="-342900">
              <a:spcBef>
                <a:spcPts val="1000"/>
              </a:spcBef>
              <a:buFont typeface="Arial" panose="020B0604020202020204" pitchFamily="34" charset="0"/>
              <a:buChar char="•"/>
            </a:pPr>
            <a:r>
              <a:rPr lang="en-GB" sz="1400" b="1" dirty="0">
                <a:solidFill>
                  <a:srgbClr val="001F60"/>
                </a:solidFill>
              </a:rPr>
              <a:t>Tire pyrolysis carbon, a composite material</a:t>
            </a:r>
          </a:p>
          <a:p>
            <a:pPr marL="800100" lvl="1" indent="-342900">
              <a:spcBef>
                <a:spcPts val="1000"/>
              </a:spcBef>
              <a:buFont typeface="Arial" panose="020B0604020202020204" pitchFamily="34" charset="0"/>
              <a:buChar char="•"/>
            </a:pPr>
            <a:r>
              <a:rPr lang="en-GB" sz="1400" b="1" dirty="0">
                <a:solidFill>
                  <a:srgbClr val="001F60"/>
                </a:solidFill>
              </a:rPr>
              <a:t>An application map for tire pyrolysis carbon</a:t>
            </a:r>
          </a:p>
          <a:p>
            <a:pPr marL="800100" lvl="1" indent="-342900">
              <a:spcBef>
                <a:spcPts val="1000"/>
              </a:spcBef>
              <a:buFont typeface="Arial" panose="020B0604020202020204" pitchFamily="34" charset="0"/>
              <a:buChar char="•"/>
            </a:pPr>
            <a:r>
              <a:rPr lang="en-GB" sz="1400" b="1" dirty="0">
                <a:solidFill>
                  <a:srgbClr val="001F60"/>
                </a:solidFill>
              </a:rPr>
              <a:t>3 growth hacks for tire pyrolysis</a:t>
            </a:r>
          </a:p>
          <a:p>
            <a:pPr marL="800100" lvl="1" indent="-342900">
              <a:spcBef>
                <a:spcPts val="1000"/>
              </a:spcBef>
              <a:buFont typeface="Arial" panose="020B0604020202020204" pitchFamily="34" charset="0"/>
              <a:buChar char="•"/>
            </a:pPr>
            <a:endParaRPr lang="en-GB" sz="1400" b="1" dirty="0">
              <a:solidFill>
                <a:srgbClr val="001F60"/>
              </a:solidFill>
            </a:endParaRPr>
          </a:p>
          <a:p>
            <a:pPr marL="800100" lvl="1" indent="-342900">
              <a:spcBef>
                <a:spcPts val="1000"/>
              </a:spcBef>
              <a:buFont typeface="Arial" panose="020B0604020202020204" pitchFamily="34" charset="0"/>
              <a:buChar char="•"/>
            </a:pPr>
            <a:endParaRPr lang="en-GB" b="1" dirty="0">
              <a:solidFill>
                <a:srgbClr val="001F60"/>
              </a:solidFill>
            </a:endParaRPr>
          </a:p>
          <a:p>
            <a:pPr marL="342900" indent="-342900">
              <a:spcBef>
                <a:spcPts val="1000"/>
              </a:spcBef>
              <a:buFont typeface="+mj-lt"/>
              <a:buAutoNum type="arabicPeriod" startAt="4"/>
            </a:pPr>
            <a:endParaRPr lang="en-GB" b="1" dirty="0">
              <a:solidFill>
                <a:srgbClr val="001F60"/>
              </a:solidFill>
            </a:endParaRPr>
          </a:p>
          <a:p>
            <a:pPr marL="342900" indent="-342900">
              <a:spcBef>
                <a:spcPts val="1000"/>
              </a:spcBef>
              <a:buFont typeface="+mj-lt"/>
              <a:buAutoNum type="arabicPeriod" startAt="4"/>
            </a:pPr>
            <a:endParaRPr lang="en-GB" b="1" dirty="0">
              <a:solidFill>
                <a:srgbClr val="001F60"/>
              </a:solidFill>
            </a:endParaRPr>
          </a:p>
          <a:p>
            <a:pPr marL="342900" indent="-342900">
              <a:spcBef>
                <a:spcPts val="1000"/>
              </a:spcBef>
              <a:buFont typeface="+mj-lt"/>
              <a:buAutoNum type="arabicPeriod" startAt="4"/>
            </a:pPr>
            <a:endParaRPr lang="en-GB" b="1" dirty="0">
              <a:solidFill>
                <a:srgbClr val="001F60"/>
              </a:solidFill>
            </a:endParaRPr>
          </a:p>
          <a:p>
            <a:pPr marL="342900" indent="-342900">
              <a:spcBef>
                <a:spcPts val="1000"/>
              </a:spcBef>
              <a:buFont typeface="+mj-lt"/>
              <a:buAutoNum type="arabicPeriod" startAt="4"/>
            </a:pPr>
            <a:endParaRPr lang="en-GB" b="1" dirty="0">
              <a:solidFill>
                <a:srgbClr val="001F60"/>
              </a:solidFill>
            </a:endParaRPr>
          </a:p>
          <a:p>
            <a:pPr marL="342900" indent="-342900">
              <a:spcBef>
                <a:spcPts val="1000"/>
              </a:spcBef>
              <a:buFont typeface="+mj-lt"/>
              <a:buAutoNum type="arabicPeriod" startAt="4"/>
            </a:pPr>
            <a:endParaRPr lang="en-GB" b="1" dirty="0">
              <a:solidFill>
                <a:srgbClr val="001F60"/>
              </a:solidFill>
            </a:endParaRPr>
          </a:p>
          <a:p>
            <a:pPr marL="342900" indent="-342900">
              <a:buFont typeface="+mj-lt"/>
              <a:buAutoNum type="arabicPeriod" startAt="4"/>
            </a:pPr>
            <a:endParaRPr lang="en-GB" b="1" dirty="0">
              <a:solidFill>
                <a:srgbClr val="001F60"/>
              </a:solidFill>
            </a:endParaRPr>
          </a:p>
          <a:p>
            <a:pPr marL="342900" indent="-342900">
              <a:buFont typeface="+mj-lt"/>
              <a:buAutoNum type="arabicPeriod" startAt="4"/>
            </a:pPr>
            <a:endParaRPr lang="en-GB" b="1" dirty="0">
              <a:solidFill>
                <a:srgbClr val="001F60"/>
              </a:solidFill>
            </a:endParaRPr>
          </a:p>
          <a:p>
            <a:pPr marL="342900" indent="-342900">
              <a:buFont typeface="+mj-lt"/>
              <a:buAutoNum type="arabicPeriod" startAt="4"/>
            </a:pPr>
            <a:endParaRPr lang="en-GB" b="1" dirty="0">
              <a:solidFill>
                <a:srgbClr val="001F60"/>
              </a:solidFill>
            </a:endParaRPr>
          </a:p>
        </p:txBody>
      </p:sp>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de-DE" smtClean="0">
                <a:solidFill>
                  <a:srgbClr val="002060"/>
                </a:solidFill>
              </a:rPr>
              <a:t>2</a:t>
            </a:fld>
            <a:endParaRPr lang="de-DE" dirty="0">
              <a:solidFill>
                <a:srgbClr val="002060"/>
              </a:solidFill>
            </a:endParaRPr>
          </a:p>
        </p:txBody>
      </p:sp>
      <p:sp>
        <p:nvSpPr>
          <p:cNvPr id="9" name="Footer Placeholder 12">
            <a:extLst>
              <a:ext uri="{FF2B5EF4-FFF2-40B4-BE49-F238E27FC236}">
                <a16:creationId xmlns:a16="http://schemas.microsoft.com/office/drawing/2014/main" id="{E729CB04-7798-2742-BCC8-2AE6AF5A44C9}"/>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sp>
        <p:nvSpPr>
          <p:cNvPr id="6" name="TextBox 5">
            <a:extLst>
              <a:ext uri="{FF2B5EF4-FFF2-40B4-BE49-F238E27FC236}">
                <a16:creationId xmlns:a16="http://schemas.microsoft.com/office/drawing/2014/main" id="{17D017A9-B821-1043-9DF2-4D3042CC3DB9}"/>
              </a:ext>
            </a:extLst>
          </p:cNvPr>
          <p:cNvSpPr txBox="1"/>
          <p:nvPr/>
        </p:nvSpPr>
        <p:spPr>
          <a:xfrm>
            <a:off x="389978" y="67035"/>
            <a:ext cx="1880900" cy="707886"/>
          </a:xfrm>
          <a:prstGeom prst="rect">
            <a:avLst/>
          </a:prstGeom>
          <a:noFill/>
        </p:spPr>
        <p:txBody>
          <a:bodyPr wrap="none" rtlCol="0">
            <a:spAutoFit/>
          </a:bodyPr>
          <a:lstStyle/>
          <a:p>
            <a:r>
              <a:rPr lang="en-GB" sz="4000" b="1" dirty="0">
                <a:solidFill>
                  <a:srgbClr val="001F60"/>
                </a:solidFill>
              </a:rPr>
              <a:t>Content</a:t>
            </a:r>
          </a:p>
        </p:txBody>
      </p:sp>
    </p:spTree>
    <p:extLst>
      <p:ext uri="{BB962C8B-B14F-4D97-AF65-F5344CB8AC3E}">
        <p14:creationId xmlns:p14="http://schemas.microsoft.com/office/powerpoint/2010/main" val="105662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en-GB" smtClean="0">
                <a:solidFill>
                  <a:srgbClr val="002060"/>
                </a:solidFill>
              </a:rPr>
              <a:t>3</a:t>
            </a:fld>
            <a:endParaRPr lang="en-GB" dirty="0">
              <a:solidFill>
                <a:srgbClr val="002060"/>
              </a:solidFill>
            </a:endParaRPr>
          </a:p>
        </p:txBody>
      </p:sp>
      <p:sp>
        <p:nvSpPr>
          <p:cNvPr id="143" name="Footer Placeholder 12">
            <a:extLst>
              <a:ext uri="{FF2B5EF4-FFF2-40B4-BE49-F238E27FC236}">
                <a16:creationId xmlns:a16="http://schemas.microsoft.com/office/drawing/2014/main" id="{A2D85410-2950-7F4B-8BCD-5295DDBABC04}"/>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pic>
        <p:nvPicPr>
          <p:cNvPr id="144" name="Picture 143">
            <a:extLst>
              <a:ext uri="{FF2B5EF4-FFF2-40B4-BE49-F238E27FC236}">
                <a16:creationId xmlns:a16="http://schemas.microsoft.com/office/drawing/2014/main" id="{E83B3167-14A2-7446-8B07-A4012D6CF34E}"/>
              </a:ext>
            </a:extLst>
          </p:cNvPr>
          <p:cNvPicPr>
            <a:picLocks noChangeAspect="1"/>
          </p:cNvPicPr>
          <p:nvPr/>
        </p:nvPicPr>
        <p:blipFill>
          <a:blip r:embed="rId3"/>
          <a:stretch>
            <a:fillRect/>
          </a:stretch>
        </p:blipFill>
        <p:spPr>
          <a:xfrm>
            <a:off x="-183245" y="1055440"/>
            <a:ext cx="4713880" cy="4656117"/>
          </a:xfrm>
          <a:prstGeom prst="rect">
            <a:avLst/>
          </a:prstGeom>
        </p:spPr>
      </p:pic>
      <p:pic>
        <p:nvPicPr>
          <p:cNvPr id="147" name="Picture 146">
            <a:extLst>
              <a:ext uri="{FF2B5EF4-FFF2-40B4-BE49-F238E27FC236}">
                <a16:creationId xmlns:a16="http://schemas.microsoft.com/office/drawing/2014/main" id="{E7D87487-6924-B347-BE5C-6B8BD8D26114}"/>
              </a:ext>
            </a:extLst>
          </p:cNvPr>
          <p:cNvPicPr>
            <a:picLocks noChangeAspect="1"/>
          </p:cNvPicPr>
          <p:nvPr/>
        </p:nvPicPr>
        <p:blipFill>
          <a:blip r:embed="rId4"/>
          <a:stretch>
            <a:fillRect/>
          </a:stretch>
        </p:blipFill>
        <p:spPr>
          <a:xfrm>
            <a:off x="600063" y="179308"/>
            <a:ext cx="5043488" cy="6678692"/>
          </a:xfrm>
          <a:prstGeom prst="rect">
            <a:avLst/>
          </a:prstGeom>
        </p:spPr>
      </p:pic>
      <p:sp>
        <p:nvSpPr>
          <p:cNvPr id="148" name="Right Arrow 147">
            <a:extLst>
              <a:ext uri="{FF2B5EF4-FFF2-40B4-BE49-F238E27FC236}">
                <a16:creationId xmlns:a16="http://schemas.microsoft.com/office/drawing/2014/main" id="{2A20B0F3-43E2-6840-B5A6-51D987FBF08C}"/>
              </a:ext>
            </a:extLst>
          </p:cNvPr>
          <p:cNvSpPr/>
          <p:nvPr/>
        </p:nvSpPr>
        <p:spPr>
          <a:xfrm>
            <a:off x="4233851" y="2994398"/>
            <a:ext cx="2595562" cy="806776"/>
          </a:xfrm>
          <a:prstGeom prst="rightArrow">
            <a:avLst/>
          </a:prstGeom>
          <a:gradFill flip="none" rotWithShape="1">
            <a:gsLst>
              <a:gs pos="0">
                <a:schemeClr val="accent6">
                  <a:lumMod val="0"/>
                  <a:lumOff val="100000"/>
                </a:schemeClr>
              </a:gs>
              <a:gs pos="35000">
                <a:schemeClr val="accent6">
                  <a:lumMod val="0"/>
                  <a:lumOff val="100000"/>
                </a:schemeClr>
              </a:gs>
              <a:gs pos="100000">
                <a:schemeClr val="tx1"/>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TextBox 148">
            <a:extLst>
              <a:ext uri="{FF2B5EF4-FFF2-40B4-BE49-F238E27FC236}">
                <a16:creationId xmlns:a16="http://schemas.microsoft.com/office/drawing/2014/main" id="{F19D66CC-44FA-4E48-8272-58C608C54D94}"/>
              </a:ext>
            </a:extLst>
          </p:cNvPr>
          <p:cNvSpPr txBox="1"/>
          <p:nvPr/>
        </p:nvSpPr>
        <p:spPr>
          <a:xfrm>
            <a:off x="4260526" y="1887433"/>
            <a:ext cx="2506712" cy="1200329"/>
          </a:xfrm>
          <a:prstGeom prst="rect">
            <a:avLst/>
          </a:prstGeom>
          <a:noFill/>
        </p:spPr>
        <p:txBody>
          <a:bodyPr wrap="none" rtlCol="0">
            <a:spAutoFit/>
          </a:bodyPr>
          <a:lstStyle/>
          <a:p>
            <a:pPr algn="ctr"/>
            <a:r>
              <a:rPr lang="en-GB" b="1" dirty="0"/>
              <a:t>ELT pyrolysis treatment</a:t>
            </a:r>
          </a:p>
          <a:p>
            <a:pPr algn="ctr"/>
            <a:r>
              <a:rPr lang="en-GB" b="1" dirty="0"/>
              <a:t>(tires, shreds, granulate)</a:t>
            </a:r>
          </a:p>
          <a:p>
            <a:pPr algn="ctr"/>
            <a:r>
              <a:rPr lang="en-GB" b="1" dirty="0"/>
              <a:t>300°C – 1000°C</a:t>
            </a:r>
          </a:p>
          <a:p>
            <a:pPr algn="ctr"/>
            <a:r>
              <a:rPr lang="en-GB" b="1" dirty="0"/>
              <a:t>N</a:t>
            </a:r>
            <a:r>
              <a:rPr lang="en-GB" b="1" baseline="-25000" dirty="0"/>
              <a:t>2</a:t>
            </a:r>
            <a:r>
              <a:rPr lang="en-GB" b="1" dirty="0"/>
              <a:t> atmosphere</a:t>
            </a:r>
          </a:p>
        </p:txBody>
      </p:sp>
      <p:grpSp>
        <p:nvGrpSpPr>
          <p:cNvPr id="156" name="Group 155">
            <a:extLst>
              <a:ext uri="{FF2B5EF4-FFF2-40B4-BE49-F238E27FC236}">
                <a16:creationId xmlns:a16="http://schemas.microsoft.com/office/drawing/2014/main" id="{28A9E1B3-CC18-264D-AC2A-DD7864FE0032}"/>
              </a:ext>
            </a:extLst>
          </p:cNvPr>
          <p:cNvGrpSpPr/>
          <p:nvPr/>
        </p:nvGrpSpPr>
        <p:grpSpPr>
          <a:xfrm>
            <a:off x="7031214" y="1055440"/>
            <a:ext cx="2375284" cy="4732337"/>
            <a:chOff x="7631300" y="1039665"/>
            <a:chExt cx="2375284" cy="4732337"/>
          </a:xfrm>
        </p:grpSpPr>
        <p:sp>
          <p:nvSpPr>
            <p:cNvPr id="150" name="Rectangle 149">
              <a:extLst>
                <a:ext uri="{FF2B5EF4-FFF2-40B4-BE49-F238E27FC236}">
                  <a16:creationId xmlns:a16="http://schemas.microsoft.com/office/drawing/2014/main" id="{91041477-7AB6-034C-9A0C-34EA29FA2743}"/>
                </a:ext>
              </a:extLst>
            </p:cNvPr>
            <p:cNvSpPr/>
            <p:nvPr/>
          </p:nvSpPr>
          <p:spPr>
            <a:xfrm>
              <a:off x="7631303" y="1039665"/>
              <a:ext cx="2375281" cy="562064"/>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1" name="Rectangle 150">
              <a:extLst>
                <a:ext uri="{FF2B5EF4-FFF2-40B4-BE49-F238E27FC236}">
                  <a16:creationId xmlns:a16="http://schemas.microsoft.com/office/drawing/2014/main" id="{377EF200-9ADC-4C43-8D58-1871A274236D}"/>
                </a:ext>
              </a:extLst>
            </p:cNvPr>
            <p:cNvSpPr/>
            <p:nvPr/>
          </p:nvSpPr>
          <p:spPr>
            <a:xfrm>
              <a:off x="7631302" y="1601729"/>
              <a:ext cx="2375281" cy="2128910"/>
            </a:xfrm>
            <a:prstGeom prst="rect">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Rectangle 151">
              <a:extLst>
                <a:ext uri="{FF2B5EF4-FFF2-40B4-BE49-F238E27FC236}">
                  <a16:creationId xmlns:a16="http://schemas.microsoft.com/office/drawing/2014/main" id="{F887F5AB-9C03-EC44-9146-6207159C4B97}"/>
                </a:ext>
              </a:extLst>
            </p:cNvPr>
            <p:cNvSpPr/>
            <p:nvPr/>
          </p:nvSpPr>
          <p:spPr>
            <a:xfrm>
              <a:off x="7631300" y="5315534"/>
              <a:ext cx="2375281" cy="456468"/>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Rectangle 152">
              <a:extLst>
                <a:ext uri="{FF2B5EF4-FFF2-40B4-BE49-F238E27FC236}">
                  <a16:creationId xmlns:a16="http://schemas.microsoft.com/office/drawing/2014/main" id="{3765B3C0-E8FB-C645-84B1-E1E57C8082BF}"/>
                </a:ext>
              </a:extLst>
            </p:cNvPr>
            <p:cNvSpPr/>
            <p:nvPr/>
          </p:nvSpPr>
          <p:spPr>
            <a:xfrm>
              <a:off x="7631301" y="3719604"/>
              <a:ext cx="2375281" cy="1584705"/>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7" name="TextBox 156">
            <a:extLst>
              <a:ext uri="{FF2B5EF4-FFF2-40B4-BE49-F238E27FC236}">
                <a16:creationId xmlns:a16="http://schemas.microsoft.com/office/drawing/2014/main" id="{2B4D20F4-D3BE-154B-9C9F-1882BB57FC0E}"/>
              </a:ext>
            </a:extLst>
          </p:cNvPr>
          <p:cNvSpPr txBox="1"/>
          <p:nvPr/>
        </p:nvSpPr>
        <p:spPr>
          <a:xfrm>
            <a:off x="9406495" y="1024361"/>
            <a:ext cx="2458750" cy="646331"/>
          </a:xfrm>
          <a:prstGeom prst="rect">
            <a:avLst/>
          </a:prstGeom>
          <a:noFill/>
        </p:spPr>
        <p:txBody>
          <a:bodyPr wrap="none" rtlCol="0">
            <a:spAutoFit/>
          </a:bodyPr>
          <a:lstStyle/>
          <a:p>
            <a:r>
              <a:rPr lang="en-GB" b="1" dirty="0"/>
              <a:t>~10% Hydro-carbon gas</a:t>
            </a:r>
          </a:p>
          <a:p>
            <a:r>
              <a:rPr lang="en-GB" b="1" dirty="0"/>
              <a:t>(onsite energy creation)</a:t>
            </a:r>
          </a:p>
        </p:txBody>
      </p:sp>
      <p:sp>
        <p:nvSpPr>
          <p:cNvPr id="158" name="TextBox 157">
            <a:extLst>
              <a:ext uri="{FF2B5EF4-FFF2-40B4-BE49-F238E27FC236}">
                <a16:creationId xmlns:a16="http://schemas.microsoft.com/office/drawing/2014/main" id="{65EABE5A-8830-CB46-98DA-6C7A6EBD9D86}"/>
              </a:ext>
            </a:extLst>
          </p:cNvPr>
          <p:cNvSpPr txBox="1"/>
          <p:nvPr/>
        </p:nvSpPr>
        <p:spPr>
          <a:xfrm>
            <a:off x="9406495" y="2333703"/>
            <a:ext cx="2353208" cy="646331"/>
          </a:xfrm>
          <a:prstGeom prst="rect">
            <a:avLst/>
          </a:prstGeom>
          <a:noFill/>
        </p:spPr>
        <p:txBody>
          <a:bodyPr wrap="none" rtlCol="0">
            <a:spAutoFit/>
          </a:bodyPr>
          <a:lstStyle/>
          <a:p>
            <a:r>
              <a:rPr lang="en-GB" b="1" dirty="0"/>
              <a:t>~45% Hydro-carbon oil</a:t>
            </a:r>
          </a:p>
          <a:p>
            <a:r>
              <a:rPr lang="en-GB" b="1" dirty="0"/>
              <a:t>(on- or offsite energy)</a:t>
            </a:r>
          </a:p>
        </p:txBody>
      </p:sp>
      <p:sp>
        <p:nvSpPr>
          <p:cNvPr id="159" name="TextBox 158">
            <a:extLst>
              <a:ext uri="{FF2B5EF4-FFF2-40B4-BE49-F238E27FC236}">
                <a16:creationId xmlns:a16="http://schemas.microsoft.com/office/drawing/2014/main" id="{878AAD23-D458-A649-AC87-F54FD7B03F3F}"/>
              </a:ext>
            </a:extLst>
          </p:cNvPr>
          <p:cNvSpPr txBox="1"/>
          <p:nvPr/>
        </p:nvSpPr>
        <p:spPr>
          <a:xfrm>
            <a:off x="9481066" y="4354490"/>
            <a:ext cx="2489015" cy="646331"/>
          </a:xfrm>
          <a:prstGeom prst="rect">
            <a:avLst/>
          </a:prstGeom>
          <a:noFill/>
        </p:spPr>
        <p:txBody>
          <a:bodyPr wrap="none" rtlCol="0">
            <a:spAutoFit/>
          </a:bodyPr>
          <a:lstStyle/>
          <a:p>
            <a:r>
              <a:rPr lang="en-GB" b="1" dirty="0"/>
              <a:t>~33% Carbon composite</a:t>
            </a:r>
          </a:p>
          <a:p>
            <a:r>
              <a:rPr lang="en-GB" b="1" dirty="0"/>
              <a:t>(profit </a:t>
            </a:r>
            <a:r>
              <a:rPr lang="en-GB" b="1" dirty="0" err="1"/>
              <a:t>center</a:t>
            </a:r>
            <a:r>
              <a:rPr lang="en-GB" b="1" dirty="0"/>
              <a:t>)</a:t>
            </a:r>
          </a:p>
        </p:txBody>
      </p:sp>
      <p:sp>
        <p:nvSpPr>
          <p:cNvPr id="160" name="TextBox 159">
            <a:extLst>
              <a:ext uri="{FF2B5EF4-FFF2-40B4-BE49-F238E27FC236}">
                <a16:creationId xmlns:a16="http://schemas.microsoft.com/office/drawing/2014/main" id="{7FDD1768-41A4-CB46-B4E3-7BAE9C092CC2}"/>
              </a:ext>
            </a:extLst>
          </p:cNvPr>
          <p:cNvSpPr txBox="1"/>
          <p:nvPr/>
        </p:nvSpPr>
        <p:spPr>
          <a:xfrm>
            <a:off x="9496967" y="5395932"/>
            <a:ext cx="1228606" cy="369332"/>
          </a:xfrm>
          <a:prstGeom prst="rect">
            <a:avLst/>
          </a:prstGeom>
          <a:noFill/>
        </p:spPr>
        <p:txBody>
          <a:bodyPr wrap="none" rtlCol="0">
            <a:spAutoFit/>
          </a:bodyPr>
          <a:lstStyle/>
          <a:p>
            <a:r>
              <a:rPr lang="en-GB" b="1" dirty="0"/>
              <a:t>~12% Steel</a:t>
            </a:r>
          </a:p>
        </p:txBody>
      </p:sp>
      <p:sp>
        <p:nvSpPr>
          <p:cNvPr id="161" name="Rectangle 160">
            <a:extLst>
              <a:ext uri="{FF2B5EF4-FFF2-40B4-BE49-F238E27FC236}">
                <a16:creationId xmlns:a16="http://schemas.microsoft.com/office/drawing/2014/main" id="{2BE1DF1D-9A58-DF48-8759-813BF78A83DF}"/>
              </a:ext>
            </a:extLst>
          </p:cNvPr>
          <p:cNvSpPr/>
          <p:nvPr/>
        </p:nvSpPr>
        <p:spPr>
          <a:xfrm>
            <a:off x="9406495" y="1055440"/>
            <a:ext cx="2563586" cy="26799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55%</a:t>
            </a:r>
          </a:p>
          <a:p>
            <a:pPr algn="ctr"/>
            <a:r>
              <a:rPr lang="en-GB" sz="2000" dirty="0">
                <a:solidFill>
                  <a:schemeClr val="tx1"/>
                </a:solidFill>
              </a:rPr>
              <a:t>Thermal valorisation</a:t>
            </a:r>
          </a:p>
          <a:p>
            <a:pPr algn="ctr"/>
            <a:endParaRPr lang="en-GB" sz="2000" dirty="0">
              <a:solidFill>
                <a:schemeClr val="tx1"/>
              </a:solidFill>
            </a:endParaRPr>
          </a:p>
          <a:p>
            <a:pPr algn="ctr"/>
            <a:r>
              <a:rPr lang="en-GB" sz="2000" dirty="0">
                <a:solidFill>
                  <a:schemeClr val="tx1"/>
                </a:solidFill>
              </a:rPr>
              <a:t>“Net positive energy process”</a:t>
            </a:r>
          </a:p>
        </p:txBody>
      </p:sp>
      <p:sp>
        <p:nvSpPr>
          <p:cNvPr id="162" name="Rectangle 161">
            <a:extLst>
              <a:ext uri="{FF2B5EF4-FFF2-40B4-BE49-F238E27FC236}">
                <a16:creationId xmlns:a16="http://schemas.microsoft.com/office/drawing/2014/main" id="{CD606707-DCD5-4545-A05F-79C755D34027}"/>
              </a:ext>
            </a:extLst>
          </p:cNvPr>
          <p:cNvSpPr/>
          <p:nvPr/>
        </p:nvSpPr>
        <p:spPr>
          <a:xfrm>
            <a:off x="9406495" y="3735379"/>
            <a:ext cx="2563586" cy="20523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45% </a:t>
            </a:r>
          </a:p>
          <a:p>
            <a:pPr algn="ctr"/>
            <a:r>
              <a:rPr lang="en-GB" sz="2000" dirty="0">
                <a:solidFill>
                  <a:schemeClr val="tx1"/>
                </a:solidFill>
              </a:rPr>
              <a:t>Material valorisation</a:t>
            </a:r>
            <a:endParaRPr lang="en-GB" sz="2000" dirty="0"/>
          </a:p>
        </p:txBody>
      </p:sp>
      <p:sp>
        <p:nvSpPr>
          <p:cNvPr id="163" name="TextBox 162">
            <a:extLst>
              <a:ext uri="{FF2B5EF4-FFF2-40B4-BE49-F238E27FC236}">
                <a16:creationId xmlns:a16="http://schemas.microsoft.com/office/drawing/2014/main" id="{9B747A34-AD1E-7747-8D3F-9BC5F66FAF56}"/>
              </a:ext>
            </a:extLst>
          </p:cNvPr>
          <p:cNvSpPr txBox="1"/>
          <p:nvPr/>
        </p:nvSpPr>
        <p:spPr>
          <a:xfrm>
            <a:off x="389978" y="67035"/>
            <a:ext cx="4879477" cy="707886"/>
          </a:xfrm>
          <a:prstGeom prst="rect">
            <a:avLst/>
          </a:prstGeom>
          <a:noFill/>
        </p:spPr>
        <p:txBody>
          <a:bodyPr wrap="none" rtlCol="0">
            <a:spAutoFit/>
          </a:bodyPr>
          <a:lstStyle/>
          <a:p>
            <a:r>
              <a:rPr lang="en-GB" sz="4000" b="1" dirty="0">
                <a:solidFill>
                  <a:srgbClr val="001F60"/>
                </a:solidFill>
              </a:rPr>
              <a:t>What is tire pyrolysis?</a:t>
            </a:r>
          </a:p>
        </p:txBody>
      </p:sp>
    </p:spTree>
    <p:extLst>
      <p:ext uri="{BB962C8B-B14F-4D97-AF65-F5344CB8AC3E}">
        <p14:creationId xmlns:p14="http://schemas.microsoft.com/office/powerpoint/2010/main" val="18574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2">
            <a:extLst>
              <a:ext uri="{FF2B5EF4-FFF2-40B4-BE49-F238E27FC236}">
                <a16:creationId xmlns:a16="http://schemas.microsoft.com/office/drawing/2014/main" id="{D8A06CCC-B7C8-9D45-9562-F74E28A18775}"/>
              </a:ext>
            </a:extLst>
          </p:cNvPr>
          <p:cNvSpPr>
            <a:spLocks noChangeArrowheads="1"/>
          </p:cNvSpPr>
          <p:nvPr/>
        </p:nvSpPr>
        <p:spPr bwMode="auto">
          <a:xfrm>
            <a:off x="-10320" y="2795586"/>
            <a:ext cx="12202320" cy="4064001"/>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de-DE" dirty="0">
              <a:solidFill>
                <a:srgbClr val="FFFFFF"/>
              </a:solidFill>
              <a:latin typeface="Calibri" panose="020F0502020204030204" pitchFamily="34" charset="0"/>
            </a:endParaRPr>
          </a:p>
        </p:txBody>
      </p:sp>
      <p:sp>
        <p:nvSpPr>
          <p:cNvPr id="4" name="Rectangle 3">
            <a:extLst>
              <a:ext uri="{FF2B5EF4-FFF2-40B4-BE49-F238E27FC236}">
                <a16:creationId xmlns:a16="http://schemas.microsoft.com/office/drawing/2014/main" id="{5B881FDE-6F36-304F-905A-AD8A30531A2A}"/>
              </a:ext>
            </a:extLst>
          </p:cNvPr>
          <p:cNvSpPr/>
          <p:nvPr/>
        </p:nvSpPr>
        <p:spPr>
          <a:xfrm rot="10800000">
            <a:off x="-10320" y="-23813"/>
            <a:ext cx="12202319" cy="2833688"/>
          </a:xfrm>
          <a:prstGeom prst="rect">
            <a:avLst/>
          </a:prstGeom>
          <a:gradFill>
            <a:gsLst>
              <a:gs pos="0">
                <a:schemeClr val="tx2">
                  <a:lumMod val="20000"/>
                  <a:lumOff val="80000"/>
                </a:schemeClr>
              </a:gs>
              <a:gs pos="100000">
                <a:schemeClr val="accent1">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sp>
        <p:nvSpPr>
          <p:cNvPr id="9" name="Isosceles Triangle 8">
            <a:extLst>
              <a:ext uri="{FF2B5EF4-FFF2-40B4-BE49-F238E27FC236}">
                <a16:creationId xmlns:a16="http://schemas.microsoft.com/office/drawing/2014/main" id="{47785131-D9C5-374D-A738-E9905A86E812}"/>
              </a:ext>
            </a:extLst>
          </p:cNvPr>
          <p:cNvSpPr/>
          <p:nvPr/>
        </p:nvSpPr>
        <p:spPr>
          <a:xfrm>
            <a:off x="3619500" y="2833688"/>
            <a:ext cx="4953000" cy="4049712"/>
          </a:xfrm>
          <a:prstGeom prst="triangle">
            <a:avLst>
              <a:gd name="adj" fmla="val 49231"/>
            </a:avLst>
          </a:prstGeom>
          <a:gradFill>
            <a:gsLst>
              <a:gs pos="0">
                <a:schemeClr val="bg1">
                  <a:lumMod val="65000"/>
                </a:schemeClr>
              </a:gs>
              <a:gs pos="100000">
                <a:schemeClr val="tx1">
                  <a:lumMod val="50000"/>
                  <a:lumOff val="5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cxnSp>
        <p:nvCxnSpPr>
          <p:cNvPr id="10" name="Straight Connector 9">
            <a:extLst>
              <a:ext uri="{FF2B5EF4-FFF2-40B4-BE49-F238E27FC236}">
                <a16:creationId xmlns:a16="http://schemas.microsoft.com/office/drawing/2014/main" id="{BDC2ED70-8FB4-AB48-946D-C3E23EA373A7}"/>
              </a:ext>
            </a:extLst>
          </p:cNvPr>
          <p:cNvCxnSpPr>
            <a:stCxn id="9" idx="0"/>
          </p:cNvCxnSpPr>
          <p:nvPr/>
        </p:nvCxnSpPr>
        <p:spPr>
          <a:xfrm rot="16200000" flipH="1">
            <a:off x="4064000" y="4827588"/>
            <a:ext cx="4025900" cy="38100"/>
          </a:xfrm>
          <a:prstGeom prst="line">
            <a:avLst/>
          </a:prstGeom>
          <a:ln w="31750" cap="flat" cmpd="sng" algn="ctr">
            <a:solidFill>
              <a:schemeClr val="bg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078" name="Group 75">
            <a:extLst>
              <a:ext uri="{FF2B5EF4-FFF2-40B4-BE49-F238E27FC236}">
                <a16:creationId xmlns:a16="http://schemas.microsoft.com/office/drawing/2014/main" id="{0449EBA3-8E75-F04C-84A8-9D173678ABB5}"/>
              </a:ext>
            </a:extLst>
          </p:cNvPr>
          <p:cNvGrpSpPr>
            <a:grpSpLocks/>
          </p:cNvGrpSpPr>
          <p:nvPr/>
        </p:nvGrpSpPr>
        <p:grpSpPr bwMode="auto">
          <a:xfrm>
            <a:off x="2011364" y="687389"/>
            <a:ext cx="2389187" cy="1158875"/>
            <a:chOff x="876300" y="342900"/>
            <a:chExt cx="1483748" cy="719535"/>
          </a:xfrm>
        </p:grpSpPr>
        <p:sp>
          <p:nvSpPr>
            <p:cNvPr id="8" name="Cloud 7">
              <a:extLst>
                <a:ext uri="{FF2B5EF4-FFF2-40B4-BE49-F238E27FC236}">
                  <a16:creationId xmlns:a16="http://schemas.microsoft.com/office/drawing/2014/main" id="{29246E2F-4ACA-B940-988A-EEE3B3C7554D}"/>
                </a:ext>
              </a:extLst>
            </p:cNvPr>
            <p:cNvSpPr/>
            <p:nvPr/>
          </p:nvSpPr>
          <p:spPr>
            <a:xfrm>
              <a:off x="876300" y="342900"/>
              <a:ext cx="1219532" cy="533244"/>
            </a:xfrm>
            <a:prstGeom prst="cloud">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1" name="Cloud 10">
              <a:extLst>
                <a:ext uri="{FF2B5EF4-FFF2-40B4-BE49-F238E27FC236}">
                  <a16:creationId xmlns:a16="http://schemas.microsoft.com/office/drawing/2014/main" id="{D0582582-FE8B-D343-89BE-57A1DA09DDCF}"/>
                </a:ext>
              </a:extLst>
            </p:cNvPr>
            <p:cNvSpPr/>
            <p:nvPr/>
          </p:nvSpPr>
          <p:spPr>
            <a:xfrm>
              <a:off x="1509234" y="689854"/>
              <a:ext cx="850814" cy="372581"/>
            </a:xfrm>
            <a:prstGeom prst="cloud">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sp>
        <p:nvSpPr>
          <p:cNvPr id="12" name="Cloud 11">
            <a:extLst>
              <a:ext uri="{FF2B5EF4-FFF2-40B4-BE49-F238E27FC236}">
                <a16:creationId xmlns:a16="http://schemas.microsoft.com/office/drawing/2014/main" id="{A4835288-841F-F04E-BFF2-78A227A768D9}"/>
              </a:ext>
            </a:extLst>
          </p:cNvPr>
          <p:cNvSpPr/>
          <p:nvPr/>
        </p:nvSpPr>
        <p:spPr>
          <a:xfrm>
            <a:off x="7454900" y="687388"/>
            <a:ext cx="2235200" cy="977900"/>
          </a:xfrm>
          <a:prstGeom prst="cloud">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nvGrpSpPr>
          <p:cNvPr id="3080" name="Group 12">
            <a:extLst>
              <a:ext uri="{FF2B5EF4-FFF2-40B4-BE49-F238E27FC236}">
                <a16:creationId xmlns:a16="http://schemas.microsoft.com/office/drawing/2014/main" id="{A3484290-CA0F-F345-947C-CD960C25873E}"/>
              </a:ext>
            </a:extLst>
          </p:cNvPr>
          <p:cNvGrpSpPr>
            <a:grpSpLocks/>
          </p:cNvGrpSpPr>
          <p:nvPr/>
        </p:nvGrpSpPr>
        <p:grpSpPr bwMode="auto">
          <a:xfrm>
            <a:off x="1524000" y="2222500"/>
            <a:ext cx="9144000" cy="673100"/>
            <a:chOff x="-44590" y="3022180"/>
            <a:chExt cx="9144001" cy="2083220"/>
          </a:xfrm>
        </p:grpSpPr>
        <p:sp>
          <p:nvSpPr>
            <p:cNvPr id="14" name="Snip Same Side Corner Rectangle 13">
              <a:extLst>
                <a:ext uri="{FF2B5EF4-FFF2-40B4-BE49-F238E27FC236}">
                  <a16:creationId xmlns:a16="http://schemas.microsoft.com/office/drawing/2014/main" id="{CDF74A1E-4C93-8A4E-962B-B32DC337F689}"/>
                </a:ext>
              </a:extLst>
            </p:cNvPr>
            <p:cNvSpPr/>
            <p:nvPr/>
          </p:nvSpPr>
          <p:spPr bwMode="auto">
            <a:xfrm>
              <a:off x="988873" y="3950787"/>
              <a:ext cx="617537" cy="1154613"/>
            </a:xfrm>
            <a:prstGeom prst="snip2SameRect">
              <a:avLst>
                <a:gd name="adj1" fmla="val 18751"/>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5" name="Snip Same Side Corner Rectangle 14">
              <a:extLst>
                <a:ext uri="{FF2B5EF4-FFF2-40B4-BE49-F238E27FC236}">
                  <a16:creationId xmlns:a16="http://schemas.microsoft.com/office/drawing/2014/main" id="{FAB61B18-CB34-9C47-813B-41C3BFF53455}"/>
                </a:ext>
              </a:extLst>
            </p:cNvPr>
            <p:cNvSpPr/>
            <p:nvPr/>
          </p:nvSpPr>
          <p:spPr bwMode="auto">
            <a:xfrm>
              <a:off x="1104760" y="3523332"/>
              <a:ext cx="385763" cy="565026"/>
            </a:xfrm>
            <a:prstGeom prst="snip2Same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6" name="Snip Same Side Corner Rectangle 15">
              <a:extLst>
                <a:ext uri="{FF2B5EF4-FFF2-40B4-BE49-F238E27FC236}">
                  <a16:creationId xmlns:a16="http://schemas.microsoft.com/office/drawing/2014/main" id="{8A7A1517-DD0F-F34E-ABF5-BF8ED19B536E}"/>
                </a:ext>
              </a:extLst>
            </p:cNvPr>
            <p:cNvSpPr/>
            <p:nvPr/>
          </p:nvSpPr>
          <p:spPr bwMode="auto">
            <a:xfrm>
              <a:off x="1165085" y="3228537"/>
              <a:ext cx="266700" cy="422540"/>
            </a:xfrm>
            <a:prstGeom prst="snip2SameRect">
              <a:avLst>
                <a:gd name="adj1" fmla="val 26384"/>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7" name="Snip Same Side Corner Rectangle 16">
              <a:extLst>
                <a:ext uri="{FF2B5EF4-FFF2-40B4-BE49-F238E27FC236}">
                  <a16:creationId xmlns:a16="http://schemas.microsoft.com/office/drawing/2014/main" id="{3057074A-6CB3-4F43-AACA-7FC42A37AAE2}"/>
                </a:ext>
              </a:extLst>
            </p:cNvPr>
            <p:cNvSpPr/>
            <p:nvPr/>
          </p:nvSpPr>
          <p:spPr bwMode="auto">
            <a:xfrm>
              <a:off x="1222235" y="3022180"/>
              <a:ext cx="150813" cy="348843"/>
            </a:xfrm>
            <a:prstGeom prst="snip2Same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8" name="Rectangle 17">
              <a:extLst>
                <a:ext uri="{FF2B5EF4-FFF2-40B4-BE49-F238E27FC236}">
                  <a16:creationId xmlns:a16="http://schemas.microsoft.com/office/drawing/2014/main" id="{167BAE6B-19B0-E145-9033-4E24A8AEFFE8}"/>
                </a:ext>
              </a:extLst>
            </p:cNvPr>
            <p:cNvSpPr/>
            <p:nvPr/>
          </p:nvSpPr>
          <p:spPr bwMode="auto">
            <a:xfrm>
              <a:off x="1962010" y="3523332"/>
              <a:ext cx="493713" cy="15820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9" name="Rectangle 18">
              <a:extLst>
                <a:ext uri="{FF2B5EF4-FFF2-40B4-BE49-F238E27FC236}">
                  <a16:creationId xmlns:a16="http://schemas.microsoft.com/office/drawing/2014/main" id="{4963C0D6-F334-8C4C-B73D-6334374E006A}"/>
                </a:ext>
              </a:extLst>
            </p:cNvPr>
            <p:cNvSpPr/>
            <p:nvPr/>
          </p:nvSpPr>
          <p:spPr bwMode="auto">
            <a:xfrm>
              <a:off x="1549260" y="3754257"/>
              <a:ext cx="508000" cy="1351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0" name="Snip Same Side Corner Rectangle 19">
              <a:extLst>
                <a:ext uri="{FF2B5EF4-FFF2-40B4-BE49-F238E27FC236}">
                  <a16:creationId xmlns:a16="http://schemas.microsoft.com/office/drawing/2014/main" id="{3AEAA50D-E14C-B048-A52C-D7A85F23D010}"/>
                </a:ext>
              </a:extLst>
            </p:cNvPr>
            <p:cNvSpPr/>
            <p:nvPr/>
          </p:nvSpPr>
          <p:spPr bwMode="auto">
            <a:xfrm>
              <a:off x="2435085" y="4063790"/>
              <a:ext cx="638175" cy="1041610"/>
            </a:xfrm>
            <a:prstGeom prst="snip2SameRect">
              <a:avLst>
                <a:gd name="adj1" fmla="val 50000"/>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1" name="Rectangle 20">
              <a:extLst>
                <a:ext uri="{FF2B5EF4-FFF2-40B4-BE49-F238E27FC236}">
                  <a16:creationId xmlns:a16="http://schemas.microsoft.com/office/drawing/2014/main" id="{4F97CBB2-41F5-8C45-9AD4-01C8C684FBA5}"/>
                </a:ext>
              </a:extLst>
            </p:cNvPr>
            <p:cNvSpPr/>
            <p:nvPr/>
          </p:nvSpPr>
          <p:spPr bwMode="auto">
            <a:xfrm>
              <a:off x="2817673" y="4486330"/>
              <a:ext cx="449262" cy="6190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2" name="Round Same Side Corner Rectangle 23">
              <a:extLst>
                <a:ext uri="{FF2B5EF4-FFF2-40B4-BE49-F238E27FC236}">
                  <a16:creationId xmlns:a16="http://schemas.microsoft.com/office/drawing/2014/main" id="{499BD25C-12BF-BD49-B30E-570E7CF9C8E7}"/>
                </a:ext>
              </a:extLst>
            </p:cNvPr>
            <p:cNvSpPr/>
            <p:nvPr/>
          </p:nvSpPr>
          <p:spPr bwMode="auto">
            <a:xfrm>
              <a:off x="495160" y="3651077"/>
              <a:ext cx="493713" cy="1439585"/>
            </a:xfrm>
            <a:prstGeom prst="round2Same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3" name="Snip Single Corner Rectangle 22">
              <a:extLst>
                <a:ext uri="{FF2B5EF4-FFF2-40B4-BE49-F238E27FC236}">
                  <a16:creationId xmlns:a16="http://schemas.microsoft.com/office/drawing/2014/main" id="{4B6F6D53-95E2-8642-9818-FD41D14CEC8A}"/>
                </a:ext>
              </a:extLst>
            </p:cNvPr>
            <p:cNvSpPr/>
            <p:nvPr/>
          </p:nvSpPr>
          <p:spPr bwMode="auto">
            <a:xfrm>
              <a:off x="-44590" y="4053963"/>
              <a:ext cx="539750" cy="1041610"/>
            </a:xfrm>
            <a:prstGeom prst="snip1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4" name="Rectangle 35">
              <a:extLst>
                <a:ext uri="{FF2B5EF4-FFF2-40B4-BE49-F238E27FC236}">
                  <a16:creationId xmlns:a16="http://schemas.microsoft.com/office/drawing/2014/main" id="{F5F63FB7-3077-A641-8F92-865BDD98D0E0}"/>
                </a:ext>
              </a:extLst>
            </p:cNvPr>
            <p:cNvSpPr/>
            <p:nvPr/>
          </p:nvSpPr>
          <p:spPr bwMode="auto">
            <a:xfrm>
              <a:off x="3073260" y="4707428"/>
              <a:ext cx="779463" cy="3979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5" name="Snip Same Side Corner Rectangle 24">
              <a:extLst>
                <a:ext uri="{FF2B5EF4-FFF2-40B4-BE49-F238E27FC236}">
                  <a16:creationId xmlns:a16="http://schemas.microsoft.com/office/drawing/2014/main" id="{180F8D4B-D677-1340-90B8-293F84416599}"/>
                </a:ext>
              </a:extLst>
            </p:cNvPr>
            <p:cNvSpPr/>
            <p:nvPr/>
          </p:nvSpPr>
          <p:spPr bwMode="auto">
            <a:xfrm>
              <a:off x="4773474" y="3950787"/>
              <a:ext cx="617537" cy="1154613"/>
            </a:xfrm>
            <a:prstGeom prst="snip2SameRect">
              <a:avLst>
                <a:gd name="adj1" fmla="val 18751"/>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6" name="Snip Same Side Corner Rectangle 25">
              <a:extLst>
                <a:ext uri="{FF2B5EF4-FFF2-40B4-BE49-F238E27FC236}">
                  <a16:creationId xmlns:a16="http://schemas.microsoft.com/office/drawing/2014/main" id="{493D5A4C-76F9-5E4A-8E67-0BA42A9025AE}"/>
                </a:ext>
              </a:extLst>
            </p:cNvPr>
            <p:cNvSpPr/>
            <p:nvPr/>
          </p:nvSpPr>
          <p:spPr bwMode="auto">
            <a:xfrm>
              <a:off x="4889361" y="3523332"/>
              <a:ext cx="385763" cy="565026"/>
            </a:xfrm>
            <a:prstGeom prst="snip2Same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7" name="Snip Same Side Corner Rectangle 26">
              <a:extLst>
                <a:ext uri="{FF2B5EF4-FFF2-40B4-BE49-F238E27FC236}">
                  <a16:creationId xmlns:a16="http://schemas.microsoft.com/office/drawing/2014/main" id="{31D60274-B116-1D4F-BC95-D81BDFB3911E}"/>
                </a:ext>
              </a:extLst>
            </p:cNvPr>
            <p:cNvSpPr/>
            <p:nvPr/>
          </p:nvSpPr>
          <p:spPr bwMode="auto">
            <a:xfrm>
              <a:off x="4949686" y="3228537"/>
              <a:ext cx="266700" cy="422540"/>
            </a:xfrm>
            <a:prstGeom prst="snip2SameRect">
              <a:avLst>
                <a:gd name="adj1" fmla="val 26384"/>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8" name="Rectangle 27">
              <a:extLst>
                <a:ext uri="{FF2B5EF4-FFF2-40B4-BE49-F238E27FC236}">
                  <a16:creationId xmlns:a16="http://schemas.microsoft.com/office/drawing/2014/main" id="{3FC5B38D-0B31-864F-B087-73C4360930F2}"/>
                </a:ext>
              </a:extLst>
            </p:cNvPr>
            <p:cNvSpPr/>
            <p:nvPr/>
          </p:nvSpPr>
          <p:spPr bwMode="auto">
            <a:xfrm>
              <a:off x="5746611" y="3523332"/>
              <a:ext cx="493713" cy="15820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9" name="Rectangle 28">
              <a:extLst>
                <a:ext uri="{FF2B5EF4-FFF2-40B4-BE49-F238E27FC236}">
                  <a16:creationId xmlns:a16="http://schemas.microsoft.com/office/drawing/2014/main" id="{1CDA1C4F-6476-A74E-85C8-374EE0FAE193}"/>
                </a:ext>
              </a:extLst>
            </p:cNvPr>
            <p:cNvSpPr/>
            <p:nvPr/>
          </p:nvSpPr>
          <p:spPr bwMode="auto">
            <a:xfrm>
              <a:off x="5333861" y="3754257"/>
              <a:ext cx="508000" cy="1351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0" name="Snip Same Side Corner Rectangle 29">
              <a:extLst>
                <a:ext uri="{FF2B5EF4-FFF2-40B4-BE49-F238E27FC236}">
                  <a16:creationId xmlns:a16="http://schemas.microsoft.com/office/drawing/2014/main" id="{D7AC5726-3C9D-DA4B-A5BC-87A59D23D231}"/>
                </a:ext>
              </a:extLst>
            </p:cNvPr>
            <p:cNvSpPr/>
            <p:nvPr/>
          </p:nvSpPr>
          <p:spPr bwMode="auto">
            <a:xfrm>
              <a:off x="6219686" y="4063790"/>
              <a:ext cx="638175" cy="1041610"/>
            </a:xfrm>
            <a:prstGeom prst="snip2SameRect">
              <a:avLst>
                <a:gd name="adj1" fmla="val 50000"/>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1" name="Rectangle 30">
              <a:extLst>
                <a:ext uri="{FF2B5EF4-FFF2-40B4-BE49-F238E27FC236}">
                  <a16:creationId xmlns:a16="http://schemas.microsoft.com/office/drawing/2014/main" id="{D31A0E42-442A-874C-90CE-9F3C30DA67F4}"/>
                </a:ext>
              </a:extLst>
            </p:cNvPr>
            <p:cNvSpPr/>
            <p:nvPr/>
          </p:nvSpPr>
          <p:spPr bwMode="auto">
            <a:xfrm>
              <a:off x="6602274" y="4486330"/>
              <a:ext cx="449262" cy="6190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3" name="Snip Single Corner Rectangle 22">
              <a:extLst>
                <a:ext uri="{FF2B5EF4-FFF2-40B4-BE49-F238E27FC236}">
                  <a16:creationId xmlns:a16="http://schemas.microsoft.com/office/drawing/2014/main" id="{D174B657-CE53-9A48-B145-D07957E3EA6F}"/>
                </a:ext>
              </a:extLst>
            </p:cNvPr>
            <p:cNvSpPr/>
            <p:nvPr/>
          </p:nvSpPr>
          <p:spPr bwMode="auto">
            <a:xfrm>
              <a:off x="3740010" y="4053963"/>
              <a:ext cx="539750" cy="1041610"/>
            </a:xfrm>
            <a:prstGeom prst="snip1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4" name="Rectangle 33">
              <a:extLst>
                <a:ext uri="{FF2B5EF4-FFF2-40B4-BE49-F238E27FC236}">
                  <a16:creationId xmlns:a16="http://schemas.microsoft.com/office/drawing/2014/main" id="{0154CFD6-2843-1F48-B074-A31A15B13928}"/>
                </a:ext>
              </a:extLst>
            </p:cNvPr>
            <p:cNvSpPr/>
            <p:nvPr/>
          </p:nvSpPr>
          <p:spPr bwMode="auto">
            <a:xfrm>
              <a:off x="8435836" y="3523332"/>
              <a:ext cx="493713" cy="15820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5" name="Rectangle 34">
              <a:extLst>
                <a:ext uri="{FF2B5EF4-FFF2-40B4-BE49-F238E27FC236}">
                  <a16:creationId xmlns:a16="http://schemas.microsoft.com/office/drawing/2014/main" id="{135A175B-D75A-0D49-BA30-D534D93EFF2E}"/>
                </a:ext>
              </a:extLst>
            </p:cNvPr>
            <p:cNvSpPr/>
            <p:nvPr/>
          </p:nvSpPr>
          <p:spPr bwMode="auto">
            <a:xfrm>
              <a:off x="7804011" y="3754257"/>
              <a:ext cx="727075" cy="1351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6" name="Round Same Side Corner Rectangle 23">
              <a:extLst>
                <a:ext uri="{FF2B5EF4-FFF2-40B4-BE49-F238E27FC236}">
                  <a16:creationId xmlns:a16="http://schemas.microsoft.com/office/drawing/2014/main" id="{034606AB-8AED-1149-B1C2-C389A54BF497}"/>
                </a:ext>
              </a:extLst>
            </p:cNvPr>
            <p:cNvSpPr/>
            <p:nvPr/>
          </p:nvSpPr>
          <p:spPr bwMode="auto">
            <a:xfrm>
              <a:off x="7529374" y="3651077"/>
              <a:ext cx="493712" cy="1439585"/>
            </a:xfrm>
            <a:prstGeom prst="round2Same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7" name="Snip Single Corner Rectangle 22">
              <a:extLst>
                <a:ext uri="{FF2B5EF4-FFF2-40B4-BE49-F238E27FC236}">
                  <a16:creationId xmlns:a16="http://schemas.microsoft.com/office/drawing/2014/main" id="{20718406-564D-C14D-AC8B-1170133A290D}"/>
                </a:ext>
              </a:extLst>
            </p:cNvPr>
            <p:cNvSpPr/>
            <p:nvPr/>
          </p:nvSpPr>
          <p:spPr bwMode="auto">
            <a:xfrm>
              <a:off x="6988036" y="4053963"/>
              <a:ext cx="541338" cy="1041610"/>
            </a:xfrm>
            <a:prstGeom prst="snip1Rect">
              <a:avLst>
                <a:gd name="adj"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8" name="Snip Same Side Corner Rectangle 37">
              <a:extLst>
                <a:ext uri="{FF2B5EF4-FFF2-40B4-BE49-F238E27FC236}">
                  <a16:creationId xmlns:a16="http://schemas.microsoft.com/office/drawing/2014/main" id="{E69038CC-94DF-8F46-867E-1BBCDAEC8A62}"/>
                </a:ext>
              </a:extLst>
            </p:cNvPr>
            <p:cNvSpPr/>
            <p:nvPr/>
          </p:nvSpPr>
          <p:spPr bwMode="auto">
            <a:xfrm>
              <a:off x="7159486" y="4800778"/>
              <a:ext cx="246063" cy="280057"/>
            </a:xfrm>
            <a:prstGeom prst="snip2SameRect">
              <a:avLst>
                <a:gd name="adj1" fmla="val 50000"/>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9" name="Round Same Side Corner Rectangle 38">
              <a:extLst>
                <a:ext uri="{FF2B5EF4-FFF2-40B4-BE49-F238E27FC236}">
                  <a16:creationId xmlns:a16="http://schemas.microsoft.com/office/drawing/2014/main" id="{DC9E96BB-CC8D-BD46-B0DC-1BAD1A51BF3E}"/>
                </a:ext>
              </a:extLst>
            </p:cNvPr>
            <p:cNvSpPr/>
            <p:nvPr/>
          </p:nvSpPr>
          <p:spPr bwMode="auto">
            <a:xfrm>
              <a:off x="8435836" y="4373327"/>
              <a:ext cx="365125" cy="712420"/>
            </a:xfrm>
            <a:prstGeom prst="round2Same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40" name="Rectangle 39">
              <a:extLst>
                <a:ext uri="{FF2B5EF4-FFF2-40B4-BE49-F238E27FC236}">
                  <a16:creationId xmlns:a16="http://schemas.microsoft.com/office/drawing/2014/main" id="{DD06BD45-C411-214F-AC23-60ADFEE19200}"/>
                </a:ext>
              </a:extLst>
            </p:cNvPr>
            <p:cNvSpPr/>
            <p:nvPr/>
          </p:nvSpPr>
          <p:spPr bwMode="auto">
            <a:xfrm>
              <a:off x="8651736" y="4486330"/>
              <a:ext cx="447675" cy="6190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41" name="Rectangle 35">
              <a:extLst>
                <a:ext uri="{FF2B5EF4-FFF2-40B4-BE49-F238E27FC236}">
                  <a16:creationId xmlns:a16="http://schemas.microsoft.com/office/drawing/2014/main" id="{8C80250E-088F-D54D-8155-0C91BC48EC86}"/>
                </a:ext>
              </a:extLst>
            </p:cNvPr>
            <p:cNvSpPr/>
            <p:nvPr/>
          </p:nvSpPr>
          <p:spPr bwMode="auto">
            <a:xfrm>
              <a:off x="3709848" y="4962917"/>
              <a:ext cx="779462" cy="142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42" name="Rectangle 35">
              <a:extLst>
                <a:ext uri="{FF2B5EF4-FFF2-40B4-BE49-F238E27FC236}">
                  <a16:creationId xmlns:a16="http://schemas.microsoft.com/office/drawing/2014/main" id="{D7550FAC-2270-F44E-A82D-8FD2F90E6042}"/>
                </a:ext>
              </a:extLst>
            </p:cNvPr>
            <p:cNvSpPr/>
            <p:nvPr/>
          </p:nvSpPr>
          <p:spPr bwMode="auto">
            <a:xfrm>
              <a:off x="4489310" y="4913785"/>
              <a:ext cx="777875" cy="1916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sp>
        <p:nvSpPr>
          <p:cNvPr id="5" name="Oval 4">
            <a:extLst>
              <a:ext uri="{FF2B5EF4-FFF2-40B4-BE49-F238E27FC236}">
                <a16:creationId xmlns:a16="http://schemas.microsoft.com/office/drawing/2014/main" id="{4900FE24-3FDA-B04D-8BF3-439B5803776C}"/>
              </a:ext>
            </a:extLst>
          </p:cNvPr>
          <p:cNvSpPr/>
          <p:nvPr/>
        </p:nvSpPr>
        <p:spPr>
          <a:xfrm>
            <a:off x="4400561" y="1239174"/>
            <a:ext cx="3314700" cy="2494627"/>
          </a:xfrm>
          <a:prstGeom prst="ellipse">
            <a:avLst/>
          </a:prstGeom>
          <a:gradFill flip="none" rotWithShape="1">
            <a:gsLst>
              <a:gs pos="21000">
                <a:schemeClr val="bg1"/>
              </a:gs>
              <a:gs pos="52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67" name="TextBox 74">
            <a:extLst>
              <a:ext uri="{FF2B5EF4-FFF2-40B4-BE49-F238E27FC236}">
                <a16:creationId xmlns:a16="http://schemas.microsoft.com/office/drawing/2014/main" id="{92852039-C208-0B4A-903E-11BF91DA288D}"/>
              </a:ext>
            </a:extLst>
          </p:cNvPr>
          <p:cNvSpPr txBox="1">
            <a:spLocks noChangeArrowheads="1"/>
          </p:cNvSpPr>
          <p:nvPr/>
        </p:nvSpPr>
        <p:spPr bwMode="auto">
          <a:xfrm>
            <a:off x="2160253" y="5390377"/>
            <a:ext cx="78797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4200" b="1" dirty="0">
                <a:latin typeface="Calibri" panose="020F0502020204030204" pitchFamily="34" charset="0"/>
              </a:rPr>
              <a:t>1990 Oil price &amp; profit drop</a:t>
            </a:r>
          </a:p>
        </p:txBody>
      </p:sp>
      <p:grpSp>
        <p:nvGrpSpPr>
          <p:cNvPr id="68" name="Group 140">
            <a:extLst>
              <a:ext uri="{FF2B5EF4-FFF2-40B4-BE49-F238E27FC236}">
                <a16:creationId xmlns:a16="http://schemas.microsoft.com/office/drawing/2014/main" id="{CD74179A-2AEE-1E4B-97C3-06436B84B52F}"/>
              </a:ext>
            </a:extLst>
          </p:cNvPr>
          <p:cNvGrpSpPr>
            <a:grpSpLocks/>
          </p:cNvGrpSpPr>
          <p:nvPr/>
        </p:nvGrpSpPr>
        <p:grpSpPr bwMode="auto">
          <a:xfrm rot="-1936916">
            <a:off x="10230026" y="5122875"/>
            <a:ext cx="1146175" cy="1420812"/>
            <a:chOff x="3490699" y="649288"/>
            <a:chExt cx="1766887" cy="2187575"/>
          </a:xfrm>
        </p:grpSpPr>
        <p:sp>
          <p:nvSpPr>
            <p:cNvPr id="69" name="Oval 68">
              <a:extLst>
                <a:ext uri="{FF2B5EF4-FFF2-40B4-BE49-F238E27FC236}">
                  <a16:creationId xmlns:a16="http://schemas.microsoft.com/office/drawing/2014/main" id="{3F9D01CE-1617-9B4F-94CB-6C802651E3A2}"/>
                </a:ext>
              </a:extLst>
            </p:cNvPr>
            <p:cNvSpPr>
              <a:spLocks noChangeArrowheads="1"/>
            </p:cNvSpPr>
            <p:nvPr/>
          </p:nvSpPr>
          <p:spPr bwMode="auto">
            <a:xfrm>
              <a:off x="3489695" y="1067016"/>
              <a:ext cx="1766887" cy="1767169"/>
            </a:xfrm>
            <a:prstGeom prst="ellipse">
              <a:avLst/>
            </a:prstGeom>
            <a:gradFill rotWithShape="1">
              <a:gsLst>
                <a:gs pos="0">
                  <a:srgbClr val="7F7F7F"/>
                </a:gs>
                <a:gs pos="21001">
                  <a:srgbClr val="D9D9D9"/>
                </a:gs>
                <a:gs pos="46001">
                  <a:srgbClr val="595959"/>
                </a:gs>
                <a:gs pos="70000">
                  <a:srgbClr val="A6A6A6"/>
                </a:gs>
                <a:gs pos="100000">
                  <a:srgbClr val="595959"/>
                </a:gs>
              </a:gsLst>
              <a:lin ang="60000"/>
            </a:gradFill>
            <a:ln w="9525">
              <a:solidFill>
                <a:srgbClr val="7F7F7F"/>
              </a:solidFill>
              <a:round/>
              <a:headEnd/>
              <a:tailEnd/>
            </a:ln>
            <a:effectLst>
              <a:outerShdw dist="22987" dir="2940029" rotWithShape="0">
                <a:srgbClr val="808080">
                  <a:alpha val="34999"/>
                </a:srgbClr>
              </a:outerShdw>
            </a:effectLst>
          </p:spPr>
          <p:txBody>
            <a:bodyPr anchor="ctr"/>
            <a:lstStyle/>
            <a:p>
              <a:pPr algn="ctr">
                <a:defRPr/>
              </a:pPr>
              <a:endParaRPr lang="en-US">
                <a:solidFill>
                  <a:srgbClr val="FFFFFF"/>
                </a:solidFill>
                <a:latin typeface="Calibri" pitchFamily="-109" charset="0"/>
                <a:ea typeface="ＭＳ Ｐゴシック" pitchFamily="-109" charset="-128"/>
              </a:endParaRPr>
            </a:p>
          </p:txBody>
        </p:sp>
        <p:sp>
          <p:nvSpPr>
            <p:cNvPr id="70" name="Ellipse 43">
              <a:extLst>
                <a:ext uri="{FF2B5EF4-FFF2-40B4-BE49-F238E27FC236}">
                  <a16:creationId xmlns:a16="http://schemas.microsoft.com/office/drawing/2014/main" id="{CD8F6D45-600B-AD40-ACF4-C6938F049FD3}"/>
                </a:ext>
              </a:extLst>
            </p:cNvPr>
            <p:cNvSpPr>
              <a:spLocks noChangeArrowheads="1"/>
            </p:cNvSpPr>
            <p:nvPr/>
          </p:nvSpPr>
          <p:spPr bwMode="auto">
            <a:xfrm>
              <a:off x="3631987" y="1221864"/>
              <a:ext cx="1484311" cy="148104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a-DK" altLang="de-DE">
                <a:latin typeface="Calibri" panose="020F0502020204030204" pitchFamily="34" charset="0"/>
              </a:endParaRPr>
            </a:p>
          </p:txBody>
        </p:sp>
        <p:sp>
          <p:nvSpPr>
            <p:cNvPr id="71" name="Oval 70">
              <a:extLst>
                <a:ext uri="{FF2B5EF4-FFF2-40B4-BE49-F238E27FC236}">
                  <a16:creationId xmlns:a16="http://schemas.microsoft.com/office/drawing/2014/main" id="{C5D6FD8C-FE0E-1E4F-804D-FE80C234C46C}"/>
                </a:ext>
              </a:extLst>
            </p:cNvPr>
            <p:cNvSpPr/>
            <p:nvPr/>
          </p:nvSpPr>
          <p:spPr bwMode="auto">
            <a:xfrm>
              <a:off x="3636144" y="1221864"/>
              <a:ext cx="1475997" cy="1475910"/>
            </a:xfrm>
            <a:prstGeom prst="ellipse">
              <a:avLst/>
            </a:prstGeom>
            <a:gradFill flip="none" rotWithShape="1">
              <a:gsLst>
                <a:gs pos="100000">
                  <a:schemeClr val="bg1">
                    <a:lumMod val="75000"/>
                  </a:schemeClr>
                </a:gs>
                <a:gs pos="29000">
                  <a:schemeClr val="bg1"/>
                </a:gs>
              </a:gsLst>
              <a:path path="circle">
                <a:fillToRect l="50000" t="50000" r="50000" b="50000"/>
              </a:path>
              <a:tileRect/>
            </a:gradFill>
            <a:ln w="79375">
              <a:gradFill flip="none" rotWithShape="1">
                <a:gsLst>
                  <a:gs pos="0">
                    <a:schemeClr val="tx1">
                      <a:lumMod val="65000"/>
                      <a:lumOff val="35000"/>
                    </a:schemeClr>
                  </a:gs>
                  <a:gs pos="100000">
                    <a:schemeClr val="tx1">
                      <a:lumMod val="50000"/>
                      <a:lumOff val="50000"/>
                    </a:schemeClr>
                  </a:gs>
                  <a:gs pos="26000">
                    <a:schemeClr val="tx1">
                      <a:lumMod val="85000"/>
                      <a:lumOff val="15000"/>
                    </a:schemeClr>
                  </a:gs>
                  <a:gs pos="47000">
                    <a:schemeClr val="tx1">
                      <a:lumMod val="50000"/>
                      <a:lumOff val="50000"/>
                    </a:schemeClr>
                  </a:gs>
                  <a:gs pos="63000">
                    <a:schemeClr val="bg1">
                      <a:lumMod val="95000"/>
                    </a:schemeClr>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72" name="Måne 120">
              <a:extLst>
                <a:ext uri="{FF2B5EF4-FFF2-40B4-BE49-F238E27FC236}">
                  <a16:creationId xmlns:a16="http://schemas.microsoft.com/office/drawing/2014/main" id="{E257BF02-5633-014A-87C4-CC6ADC1EFE98}"/>
                </a:ext>
              </a:extLst>
            </p:cNvPr>
            <p:cNvSpPr/>
            <p:nvPr/>
          </p:nvSpPr>
          <p:spPr bwMode="auto">
            <a:xfrm rot="16552097">
              <a:off x="4053868" y="1665673"/>
              <a:ext cx="640550" cy="1374710"/>
            </a:xfrm>
            <a:prstGeom prst="moon">
              <a:avLst>
                <a:gd name="adj" fmla="val 2486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a:solidFill>
                  <a:srgbClr val="FFFFFF"/>
                </a:solidFill>
                <a:latin typeface="Calibri" pitchFamily="-109" charset="0"/>
                <a:ea typeface="ＭＳ Ｐゴシック" pitchFamily="-109" charset="-128"/>
              </a:endParaRPr>
            </a:p>
          </p:txBody>
        </p:sp>
        <p:grpSp>
          <p:nvGrpSpPr>
            <p:cNvPr id="73" name="Group 14">
              <a:extLst>
                <a:ext uri="{FF2B5EF4-FFF2-40B4-BE49-F238E27FC236}">
                  <a16:creationId xmlns:a16="http://schemas.microsoft.com/office/drawing/2014/main" id="{BEFDD4AB-D3BE-6A4B-8277-E42F4B5AE7EB}"/>
                </a:ext>
              </a:extLst>
            </p:cNvPr>
            <p:cNvGrpSpPr>
              <a:grpSpLocks/>
            </p:cNvGrpSpPr>
            <p:nvPr/>
          </p:nvGrpSpPr>
          <p:grpSpPr bwMode="auto">
            <a:xfrm>
              <a:off x="3717722" y="1298578"/>
              <a:ext cx="1312865" cy="1316039"/>
              <a:chOff x="4708456" y="5120444"/>
              <a:chExt cx="1312865" cy="1316117"/>
            </a:xfrm>
          </p:grpSpPr>
          <p:grpSp>
            <p:nvGrpSpPr>
              <p:cNvPr id="114" name="Group 107">
                <a:extLst>
                  <a:ext uri="{FF2B5EF4-FFF2-40B4-BE49-F238E27FC236}">
                    <a16:creationId xmlns:a16="http://schemas.microsoft.com/office/drawing/2014/main" id="{8027ECB4-02B8-7841-8BCE-9CE71CC70B03}"/>
                  </a:ext>
                </a:extLst>
              </p:cNvPr>
              <p:cNvGrpSpPr>
                <a:grpSpLocks/>
              </p:cNvGrpSpPr>
              <p:nvPr/>
            </p:nvGrpSpPr>
            <p:grpSpPr bwMode="auto">
              <a:xfrm>
                <a:off x="5397430" y="5120444"/>
                <a:ext cx="1588" cy="1316117"/>
                <a:chOff x="4344197" y="3353315"/>
                <a:chExt cx="1588" cy="1316117"/>
              </a:xfrm>
            </p:grpSpPr>
            <p:cxnSp>
              <p:nvCxnSpPr>
                <p:cNvPr id="118" name="Straight Connector 117">
                  <a:extLst>
                    <a:ext uri="{FF2B5EF4-FFF2-40B4-BE49-F238E27FC236}">
                      <a16:creationId xmlns:a16="http://schemas.microsoft.com/office/drawing/2014/main" id="{825625F9-D584-5440-848A-AA208DD39FD0}"/>
                    </a:ext>
                  </a:extLst>
                </p:cNvPr>
                <p:cNvCxnSpPr>
                  <a:cxnSpLocks noChangeShapeType="1"/>
                </p:cNvCxnSpPr>
                <p:nvPr/>
              </p:nvCxnSpPr>
              <p:spPr bwMode="auto">
                <a:xfrm rot="5400000">
                  <a:off x="4287189" y="4604527"/>
                  <a:ext cx="112441" cy="2447"/>
                </a:xfrm>
                <a:prstGeom prst="line">
                  <a:avLst/>
                </a:prstGeom>
                <a:noFill/>
                <a:ln w="12700">
                  <a:solidFill>
                    <a:schemeClr val="tx1"/>
                  </a:solidFill>
                  <a:round/>
                  <a:headEnd/>
                  <a:tailEnd/>
                </a:ln>
                <a:effectLst>
                  <a:outerShdw dist="20000" dir="5400000" rotWithShape="0">
                    <a:srgbClr val="808080">
                      <a:alpha val="37999"/>
                    </a:srgbClr>
                  </a:outerShdw>
                </a:effectLst>
              </p:spPr>
            </p:cxnSp>
            <p:cxnSp>
              <p:nvCxnSpPr>
                <p:cNvPr id="119" name="Straight Connector 118">
                  <a:extLst>
                    <a:ext uri="{FF2B5EF4-FFF2-40B4-BE49-F238E27FC236}">
                      <a16:creationId xmlns:a16="http://schemas.microsoft.com/office/drawing/2014/main" id="{C3B93642-8E33-E545-96EC-D84DAD706246}"/>
                    </a:ext>
                  </a:extLst>
                </p:cNvPr>
                <p:cNvCxnSpPr>
                  <a:cxnSpLocks noChangeShapeType="1"/>
                </p:cNvCxnSpPr>
                <p:nvPr/>
              </p:nvCxnSpPr>
              <p:spPr bwMode="auto">
                <a:xfrm rot="5400000">
                  <a:off x="4285468" y="3403567"/>
                  <a:ext cx="112441" cy="2448"/>
                </a:xfrm>
                <a:prstGeom prst="line">
                  <a:avLst/>
                </a:prstGeom>
                <a:noFill/>
                <a:ln w="12700">
                  <a:solidFill>
                    <a:schemeClr val="tx1"/>
                  </a:solidFill>
                  <a:round/>
                  <a:headEnd/>
                  <a:tailEnd/>
                </a:ln>
                <a:effectLst>
                  <a:outerShdw dist="20000" dir="5400000" rotWithShape="0">
                    <a:srgbClr val="808080">
                      <a:alpha val="37999"/>
                    </a:srgbClr>
                  </a:outerShdw>
                </a:effectLst>
              </p:spPr>
            </p:cxnSp>
          </p:grpSp>
          <p:grpSp>
            <p:nvGrpSpPr>
              <p:cNvPr id="115" name="Group 110">
                <a:extLst>
                  <a:ext uri="{FF2B5EF4-FFF2-40B4-BE49-F238E27FC236}">
                    <a16:creationId xmlns:a16="http://schemas.microsoft.com/office/drawing/2014/main" id="{72C5D037-E4F8-7A46-B339-2CD652B5C985}"/>
                  </a:ext>
                </a:extLst>
              </p:cNvPr>
              <p:cNvGrpSpPr>
                <a:grpSpLocks/>
              </p:cNvGrpSpPr>
              <p:nvPr/>
            </p:nvGrpSpPr>
            <p:grpSpPr bwMode="auto">
              <a:xfrm rot="-5400000">
                <a:off x="5362507" y="5125249"/>
                <a:ext cx="4763" cy="1312865"/>
                <a:chOff x="4345115" y="3350415"/>
                <a:chExt cx="4763" cy="1312865"/>
              </a:xfrm>
            </p:grpSpPr>
            <p:cxnSp>
              <p:nvCxnSpPr>
                <p:cNvPr id="116" name="Straight Connector 115">
                  <a:extLst>
                    <a:ext uri="{FF2B5EF4-FFF2-40B4-BE49-F238E27FC236}">
                      <a16:creationId xmlns:a16="http://schemas.microsoft.com/office/drawing/2014/main" id="{0B3D1FAB-6482-6045-A7D0-9DDC5D3B1A3D}"/>
                    </a:ext>
                  </a:extLst>
                </p:cNvPr>
                <p:cNvCxnSpPr>
                  <a:cxnSpLocks noChangeShapeType="1"/>
                </p:cNvCxnSpPr>
                <p:nvPr/>
              </p:nvCxnSpPr>
              <p:spPr bwMode="auto">
                <a:xfrm rot="5400000">
                  <a:off x="4297494" y="4604865"/>
                  <a:ext cx="112572" cy="2445"/>
                </a:xfrm>
                <a:prstGeom prst="line">
                  <a:avLst/>
                </a:prstGeom>
                <a:noFill/>
                <a:ln w="12700">
                  <a:solidFill>
                    <a:schemeClr val="tx1"/>
                  </a:solidFill>
                  <a:round/>
                  <a:headEnd/>
                  <a:tailEnd/>
                </a:ln>
                <a:effectLst>
                  <a:outerShdw dist="20000" dir="5400000" rotWithShape="0">
                    <a:srgbClr val="808080">
                      <a:alpha val="37999"/>
                    </a:srgbClr>
                  </a:outerShdw>
                </a:effectLst>
              </p:spPr>
            </p:cxnSp>
            <p:cxnSp>
              <p:nvCxnSpPr>
                <p:cNvPr id="117" name="Straight Connector 18">
                  <a:extLst>
                    <a:ext uri="{FF2B5EF4-FFF2-40B4-BE49-F238E27FC236}">
                      <a16:creationId xmlns:a16="http://schemas.microsoft.com/office/drawing/2014/main" id="{037D646F-5DCF-FF4B-ABA9-7EBABAC2A1BD}"/>
                    </a:ext>
                  </a:extLst>
                </p:cNvPr>
                <p:cNvCxnSpPr>
                  <a:cxnSpLocks noChangeShapeType="1"/>
                </p:cNvCxnSpPr>
                <p:nvPr/>
              </p:nvCxnSpPr>
              <p:spPr bwMode="auto">
                <a:xfrm rot="5400000">
                  <a:off x="4299909" y="3405120"/>
                  <a:ext cx="112572" cy="2444"/>
                </a:xfrm>
                <a:prstGeom prst="line">
                  <a:avLst/>
                </a:prstGeom>
                <a:noFill/>
                <a:ln w="12700">
                  <a:solidFill>
                    <a:schemeClr val="tx1"/>
                  </a:solidFill>
                  <a:round/>
                  <a:headEnd/>
                  <a:tailEnd/>
                </a:ln>
                <a:effectLst>
                  <a:outerShdw dist="20000" dir="5400000" rotWithShape="0">
                    <a:srgbClr val="808080">
                      <a:alpha val="37999"/>
                    </a:srgbClr>
                  </a:outerShdw>
                </a:effectLst>
              </p:spPr>
            </p:cxnSp>
          </p:grpSp>
        </p:grpSp>
        <p:grpSp>
          <p:nvGrpSpPr>
            <p:cNvPr id="74" name="Group 28">
              <a:extLst>
                <a:ext uri="{FF2B5EF4-FFF2-40B4-BE49-F238E27FC236}">
                  <a16:creationId xmlns:a16="http://schemas.microsoft.com/office/drawing/2014/main" id="{FB3D9114-E018-084D-A368-A701A5F7825E}"/>
                </a:ext>
              </a:extLst>
            </p:cNvPr>
            <p:cNvGrpSpPr>
              <a:grpSpLocks/>
            </p:cNvGrpSpPr>
            <p:nvPr/>
          </p:nvGrpSpPr>
          <p:grpSpPr bwMode="auto">
            <a:xfrm rot="-1887702">
              <a:off x="3709538" y="1295620"/>
              <a:ext cx="1328893" cy="1328892"/>
              <a:chOff x="4711761" y="5117169"/>
              <a:chExt cx="1328893" cy="1328970"/>
            </a:xfrm>
          </p:grpSpPr>
          <p:grpSp>
            <p:nvGrpSpPr>
              <p:cNvPr id="108" name="Group 122">
                <a:extLst>
                  <a:ext uri="{FF2B5EF4-FFF2-40B4-BE49-F238E27FC236}">
                    <a16:creationId xmlns:a16="http://schemas.microsoft.com/office/drawing/2014/main" id="{87FD6344-28BB-7644-A296-3AC7D21C0BD1}"/>
                  </a:ext>
                </a:extLst>
              </p:cNvPr>
              <p:cNvGrpSpPr>
                <a:grpSpLocks/>
              </p:cNvGrpSpPr>
              <p:nvPr/>
            </p:nvGrpSpPr>
            <p:grpSpPr bwMode="auto">
              <a:xfrm>
                <a:off x="5394088" y="5117169"/>
                <a:ext cx="1863" cy="1328970"/>
                <a:chOff x="4340855" y="3350040"/>
                <a:chExt cx="1863" cy="1328970"/>
              </a:xfrm>
            </p:grpSpPr>
            <p:cxnSp>
              <p:nvCxnSpPr>
                <p:cNvPr id="112" name="Straight Connector 33">
                  <a:extLst>
                    <a:ext uri="{FF2B5EF4-FFF2-40B4-BE49-F238E27FC236}">
                      <a16:creationId xmlns:a16="http://schemas.microsoft.com/office/drawing/2014/main" id="{71BBD4C8-F757-8040-AC3F-E20A21FB91E8}"/>
                    </a:ext>
                  </a:extLst>
                </p:cNvPr>
                <p:cNvCxnSpPr>
                  <a:cxnSpLocks noChangeShapeType="1"/>
                </p:cNvCxnSpPr>
                <p:nvPr/>
              </p:nvCxnSpPr>
              <p:spPr bwMode="auto">
                <a:xfrm rot="5400000">
                  <a:off x="4307267" y="4632363"/>
                  <a:ext cx="75774" cy="2445"/>
                </a:xfrm>
                <a:prstGeom prst="line">
                  <a:avLst/>
                </a:prstGeom>
                <a:noFill/>
                <a:ln w="12700">
                  <a:solidFill>
                    <a:schemeClr val="tx1"/>
                  </a:solidFill>
                  <a:round/>
                  <a:headEnd/>
                  <a:tailEnd/>
                </a:ln>
                <a:effectLst>
                  <a:outerShdw dist="20000" dir="5400000" rotWithShape="0">
                    <a:srgbClr val="808080">
                      <a:alpha val="37999"/>
                    </a:srgbClr>
                  </a:outerShdw>
                </a:effectLst>
              </p:spPr>
            </p:cxnSp>
            <p:cxnSp>
              <p:nvCxnSpPr>
                <p:cNvPr id="113" name="Straight Connector 112">
                  <a:extLst>
                    <a:ext uri="{FF2B5EF4-FFF2-40B4-BE49-F238E27FC236}">
                      <a16:creationId xmlns:a16="http://schemas.microsoft.com/office/drawing/2014/main" id="{3C30F67E-34FA-2247-8002-33161434759F}"/>
                    </a:ext>
                  </a:extLst>
                </p:cNvPr>
                <p:cNvCxnSpPr>
                  <a:cxnSpLocks noChangeShapeType="1"/>
                </p:cNvCxnSpPr>
                <p:nvPr/>
              </p:nvCxnSpPr>
              <p:spPr bwMode="auto">
                <a:xfrm rot="5400000">
                  <a:off x="4307464" y="3378499"/>
                  <a:ext cx="75774" cy="2447"/>
                </a:xfrm>
                <a:prstGeom prst="line">
                  <a:avLst/>
                </a:prstGeom>
                <a:noFill/>
                <a:ln w="12700">
                  <a:solidFill>
                    <a:schemeClr val="tx1"/>
                  </a:solidFill>
                  <a:round/>
                  <a:headEnd/>
                  <a:tailEnd/>
                </a:ln>
                <a:effectLst>
                  <a:outerShdw dist="20000" dir="5400000" rotWithShape="0">
                    <a:srgbClr val="808080">
                      <a:alpha val="37999"/>
                    </a:srgbClr>
                  </a:outerShdw>
                </a:effectLst>
              </p:spPr>
            </p:cxnSp>
          </p:grpSp>
          <p:grpSp>
            <p:nvGrpSpPr>
              <p:cNvPr id="109" name="Group 123">
                <a:extLst>
                  <a:ext uri="{FF2B5EF4-FFF2-40B4-BE49-F238E27FC236}">
                    <a16:creationId xmlns:a16="http://schemas.microsoft.com/office/drawing/2014/main" id="{A02B4D10-AFE3-1F47-AE49-05626FFBA9E5}"/>
                  </a:ext>
                </a:extLst>
              </p:cNvPr>
              <p:cNvGrpSpPr>
                <a:grpSpLocks/>
              </p:cNvGrpSpPr>
              <p:nvPr/>
            </p:nvGrpSpPr>
            <p:grpSpPr bwMode="auto">
              <a:xfrm rot="-5400000">
                <a:off x="5375276" y="5120588"/>
                <a:ext cx="1863" cy="1328893"/>
                <a:chOff x="4343210" y="3353722"/>
                <a:chExt cx="1863" cy="1328893"/>
              </a:xfrm>
            </p:grpSpPr>
            <p:cxnSp>
              <p:nvCxnSpPr>
                <p:cNvPr id="110" name="Straight Connector 109">
                  <a:extLst>
                    <a:ext uri="{FF2B5EF4-FFF2-40B4-BE49-F238E27FC236}">
                      <a16:creationId xmlns:a16="http://schemas.microsoft.com/office/drawing/2014/main" id="{A207AD17-9EFE-C84A-B439-22A9A7E98903}"/>
                    </a:ext>
                  </a:extLst>
                </p:cNvPr>
                <p:cNvCxnSpPr>
                  <a:cxnSpLocks noChangeShapeType="1"/>
                </p:cNvCxnSpPr>
                <p:nvPr/>
              </p:nvCxnSpPr>
              <p:spPr bwMode="auto">
                <a:xfrm rot="5400000">
                  <a:off x="4313651" y="4645529"/>
                  <a:ext cx="75863" cy="2443"/>
                </a:xfrm>
                <a:prstGeom prst="line">
                  <a:avLst/>
                </a:prstGeom>
                <a:noFill/>
                <a:ln w="12700">
                  <a:solidFill>
                    <a:schemeClr val="tx1"/>
                  </a:solidFill>
                  <a:round/>
                  <a:headEnd/>
                  <a:tailEnd/>
                </a:ln>
                <a:effectLst>
                  <a:outerShdw dist="20000" dir="5400000" rotWithShape="0">
                    <a:srgbClr val="808080">
                      <a:alpha val="37999"/>
                    </a:srgbClr>
                  </a:outerShdw>
                </a:effectLst>
              </p:spPr>
            </p:cxnSp>
            <p:cxnSp>
              <p:nvCxnSpPr>
                <p:cNvPr id="111" name="Straight Connector 32">
                  <a:extLst>
                    <a:ext uri="{FF2B5EF4-FFF2-40B4-BE49-F238E27FC236}">
                      <a16:creationId xmlns:a16="http://schemas.microsoft.com/office/drawing/2014/main" id="{61375D4C-3764-BA48-8CBD-A9BCA37E5299}"/>
                    </a:ext>
                  </a:extLst>
                </p:cNvPr>
                <p:cNvCxnSpPr>
                  <a:cxnSpLocks noChangeShapeType="1"/>
                </p:cNvCxnSpPr>
                <p:nvPr/>
              </p:nvCxnSpPr>
              <p:spPr bwMode="auto">
                <a:xfrm rot="5400000">
                  <a:off x="4314928" y="3392396"/>
                  <a:ext cx="75864" cy="2445"/>
                </a:xfrm>
                <a:prstGeom prst="line">
                  <a:avLst/>
                </a:prstGeom>
                <a:noFill/>
                <a:ln w="12700">
                  <a:solidFill>
                    <a:schemeClr val="tx1"/>
                  </a:solidFill>
                  <a:round/>
                  <a:headEnd/>
                  <a:tailEnd/>
                </a:ln>
                <a:effectLst>
                  <a:outerShdw dist="20000" dir="5400000" rotWithShape="0">
                    <a:srgbClr val="808080">
                      <a:alpha val="37999"/>
                    </a:srgbClr>
                  </a:outerShdw>
                </a:effectLst>
              </p:spPr>
            </p:cxnSp>
          </p:grpSp>
        </p:grpSp>
        <p:grpSp>
          <p:nvGrpSpPr>
            <p:cNvPr id="75" name="Group 35">
              <a:extLst>
                <a:ext uri="{FF2B5EF4-FFF2-40B4-BE49-F238E27FC236}">
                  <a16:creationId xmlns:a16="http://schemas.microsoft.com/office/drawing/2014/main" id="{F64BA1AC-0FAB-FF48-BFAD-2A0E197BE835}"/>
                </a:ext>
              </a:extLst>
            </p:cNvPr>
            <p:cNvGrpSpPr>
              <a:grpSpLocks/>
            </p:cNvGrpSpPr>
            <p:nvPr/>
          </p:nvGrpSpPr>
          <p:grpSpPr bwMode="auto">
            <a:xfrm rot="-3690956">
              <a:off x="3706279" y="1297873"/>
              <a:ext cx="1329312" cy="1329233"/>
              <a:chOff x="4708343" y="5114427"/>
              <a:chExt cx="1329312" cy="1329233"/>
            </a:xfrm>
          </p:grpSpPr>
          <p:grpSp>
            <p:nvGrpSpPr>
              <p:cNvPr id="102" name="Group 129">
                <a:extLst>
                  <a:ext uri="{FF2B5EF4-FFF2-40B4-BE49-F238E27FC236}">
                    <a16:creationId xmlns:a16="http://schemas.microsoft.com/office/drawing/2014/main" id="{497FF98A-E884-8A48-A699-462A80175567}"/>
                  </a:ext>
                </a:extLst>
              </p:cNvPr>
              <p:cNvGrpSpPr>
                <a:grpSpLocks/>
              </p:cNvGrpSpPr>
              <p:nvPr/>
            </p:nvGrpSpPr>
            <p:grpSpPr bwMode="auto">
              <a:xfrm>
                <a:off x="5400514" y="5114427"/>
                <a:ext cx="2370" cy="1329233"/>
                <a:chOff x="4347281" y="3347298"/>
                <a:chExt cx="2370" cy="1329233"/>
              </a:xfrm>
            </p:grpSpPr>
            <p:cxnSp>
              <p:nvCxnSpPr>
                <p:cNvPr id="106" name="Straight Connector 105">
                  <a:extLst>
                    <a:ext uri="{FF2B5EF4-FFF2-40B4-BE49-F238E27FC236}">
                      <a16:creationId xmlns:a16="http://schemas.microsoft.com/office/drawing/2014/main" id="{3E882DB8-E679-A043-B97C-98A4978CFF2E}"/>
                    </a:ext>
                  </a:extLst>
                </p:cNvPr>
                <p:cNvCxnSpPr>
                  <a:cxnSpLocks noChangeShapeType="1"/>
                </p:cNvCxnSpPr>
                <p:nvPr/>
              </p:nvCxnSpPr>
              <p:spPr bwMode="auto">
                <a:xfrm rot="5400000">
                  <a:off x="4315543" y="4632616"/>
                  <a:ext cx="75864" cy="2445"/>
                </a:xfrm>
                <a:prstGeom prst="line">
                  <a:avLst/>
                </a:prstGeom>
                <a:noFill/>
                <a:ln w="12700">
                  <a:solidFill>
                    <a:schemeClr val="tx1"/>
                  </a:solidFill>
                  <a:round/>
                  <a:headEnd/>
                  <a:tailEnd/>
                </a:ln>
                <a:effectLst>
                  <a:outerShdw dist="20000" dir="5400000" rotWithShape="0">
                    <a:srgbClr val="808080">
                      <a:alpha val="37999"/>
                    </a:srgbClr>
                  </a:outerShdw>
                </a:effectLst>
              </p:spPr>
            </p:cxnSp>
            <p:cxnSp>
              <p:nvCxnSpPr>
                <p:cNvPr id="107" name="Straight Connector 106">
                  <a:extLst>
                    <a:ext uri="{FF2B5EF4-FFF2-40B4-BE49-F238E27FC236}">
                      <a16:creationId xmlns:a16="http://schemas.microsoft.com/office/drawing/2014/main" id="{DDF9B73A-0BA2-D54B-809A-8C575AC78D82}"/>
                    </a:ext>
                  </a:extLst>
                </p:cNvPr>
                <p:cNvCxnSpPr>
                  <a:cxnSpLocks noChangeShapeType="1"/>
                </p:cNvCxnSpPr>
                <p:nvPr/>
              </p:nvCxnSpPr>
              <p:spPr bwMode="auto">
                <a:xfrm rot="5400000">
                  <a:off x="4317791" y="3379488"/>
                  <a:ext cx="75863" cy="2444"/>
                </a:xfrm>
                <a:prstGeom prst="line">
                  <a:avLst/>
                </a:prstGeom>
                <a:noFill/>
                <a:ln w="12700">
                  <a:solidFill>
                    <a:schemeClr val="tx1"/>
                  </a:solidFill>
                  <a:round/>
                  <a:headEnd/>
                  <a:tailEnd/>
                </a:ln>
                <a:effectLst>
                  <a:outerShdw dist="20000" dir="5400000" rotWithShape="0">
                    <a:srgbClr val="808080">
                      <a:alpha val="37999"/>
                    </a:srgbClr>
                  </a:outerShdw>
                </a:effectLst>
              </p:spPr>
            </p:cxnSp>
          </p:grpSp>
          <p:grpSp>
            <p:nvGrpSpPr>
              <p:cNvPr id="103" name="Group 130">
                <a:extLst>
                  <a:ext uri="{FF2B5EF4-FFF2-40B4-BE49-F238E27FC236}">
                    <a16:creationId xmlns:a16="http://schemas.microsoft.com/office/drawing/2014/main" id="{23493B39-2993-5948-8CF6-B5605BC2E4C3}"/>
                  </a:ext>
                </a:extLst>
              </p:cNvPr>
              <p:cNvGrpSpPr>
                <a:grpSpLocks/>
              </p:cNvGrpSpPr>
              <p:nvPr/>
            </p:nvGrpSpPr>
            <p:grpSpPr bwMode="auto">
              <a:xfrm rot="-5400000">
                <a:off x="5371813" y="5116417"/>
                <a:ext cx="2372" cy="1329312"/>
                <a:chOff x="4346916" y="3350305"/>
                <a:chExt cx="2372" cy="1329312"/>
              </a:xfrm>
            </p:grpSpPr>
            <p:cxnSp>
              <p:nvCxnSpPr>
                <p:cNvPr id="104" name="Straight Connector 103">
                  <a:extLst>
                    <a:ext uri="{FF2B5EF4-FFF2-40B4-BE49-F238E27FC236}">
                      <a16:creationId xmlns:a16="http://schemas.microsoft.com/office/drawing/2014/main" id="{C7742E37-ED6C-734B-A480-5FEDF8FDF254}"/>
                    </a:ext>
                  </a:extLst>
                </p:cNvPr>
                <p:cNvCxnSpPr>
                  <a:cxnSpLocks noChangeShapeType="1"/>
                </p:cNvCxnSpPr>
                <p:nvPr/>
              </p:nvCxnSpPr>
              <p:spPr bwMode="auto">
                <a:xfrm rot="5400000">
                  <a:off x="4317382" y="4649978"/>
                  <a:ext cx="75772" cy="2446"/>
                </a:xfrm>
                <a:prstGeom prst="line">
                  <a:avLst/>
                </a:prstGeom>
                <a:noFill/>
                <a:ln w="12700">
                  <a:solidFill>
                    <a:schemeClr val="tx1"/>
                  </a:solidFill>
                  <a:round/>
                  <a:headEnd/>
                  <a:tailEnd/>
                </a:ln>
                <a:effectLst>
                  <a:outerShdw dist="20000" dir="5400000" rotWithShape="0">
                    <a:srgbClr val="808080">
                      <a:alpha val="37999"/>
                    </a:srgbClr>
                  </a:outerShdw>
                </a:effectLst>
              </p:spPr>
            </p:cxnSp>
            <p:cxnSp>
              <p:nvCxnSpPr>
                <p:cNvPr id="105" name="Straight Connector 104">
                  <a:extLst>
                    <a:ext uri="{FF2B5EF4-FFF2-40B4-BE49-F238E27FC236}">
                      <a16:creationId xmlns:a16="http://schemas.microsoft.com/office/drawing/2014/main" id="{786ACF7C-48F7-2E47-BA2B-8F91620471C6}"/>
                    </a:ext>
                  </a:extLst>
                </p:cNvPr>
                <p:cNvCxnSpPr>
                  <a:cxnSpLocks noChangeShapeType="1"/>
                </p:cNvCxnSpPr>
                <p:nvPr/>
              </p:nvCxnSpPr>
              <p:spPr bwMode="auto">
                <a:xfrm rot="5400000">
                  <a:off x="4317352" y="3395781"/>
                  <a:ext cx="75772" cy="2446"/>
                </a:xfrm>
                <a:prstGeom prst="line">
                  <a:avLst/>
                </a:prstGeom>
                <a:noFill/>
                <a:ln w="12700">
                  <a:solidFill>
                    <a:schemeClr val="tx1"/>
                  </a:solidFill>
                  <a:round/>
                  <a:headEnd/>
                  <a:tailEnd/>
                </a:ln>
                <a:effectLst>
                  <a:outerShdw dist="20000" dir="5400000" rotWithShape="0">
                    <a:srgbClr val="808080">
                      <a:alpha val="37999"/>
                    </a:srgbClr>
                  </a:outerShdw>
                </a:effectLst>
              </p:spPr>
            </p:cxnSp>
          </p:grpSp>
        </p:grpSp>
        <p:sp>
          <p:nvSpPr>
            <p:cNvPr id="76" name="Block Arc 148">
              <a:extLst>
                <a:ext uri="{FF2B5EF4-FFF2-40B4-BE49-F238E27FC236}">
                  <a16:creationId xmlns:a16="http://schemas.microsoft.com/office/drawing/2014/main" id="{56965E65-C596-A74F-9D72-3572C63DE71F}"/>
                </a:ext>
              </a:extLst>
            </p:cNvPr>
            <p:cNvSpPr>
              <a:spLocks noChangeArrowheads="1"/>
            </p:cNvSpPr>
            <p:nvPr/>
          </p:nvSpPr>
          <p:spPr bwMode="auto">
            <a:xfrm rot="-4690989">
              <a:off x="4189594" y="648834"/>
              <a:ext cx="369078" cy="367082"/>
            </a:xfrm>
            <a:custGeom>
              <a:avLst/>
              <a:gdLst>
                <a:gd name="T0" fmla="*/ 8125 w 368300"/>
                <a:gd name="T1" fmla="*/ 183357 h 366713"/>
                <a:gd name="T2" fmla="*/ 16245 w 368300"/>
                <a:gd name="T3" fmla="*/ 235965 h 366713"/>
                <a:gd name="T4" fmla="*/ 184150 w 368300"/>
                <a:gd name="T5" fmla="*/ 183357 h 366713"/>
                <a:gd name="T6" fmla="*/ 1 60000 65536"/>
                <a:gd name="T7" fmla="*/ 3 60000 65536"/>
                <a:gd name="T8" fmla="*/ 2 60000 65536"/>
                <a:gd name="T9" fmla="*/ 0 w 368300"/>
                <a:gd name="T10" fmla="*/ 0 h 366713"/>
                <a:gd name="T11" fmla="*/ 368300 w 368300"/>
                <a:gd name="T12" fmla="*/ 366713 h 366713"/>
              </a:gdLst>
              <a:ahLst/>
              <a:cxnLst>
                <a:cxn ang="T6">
                  <a:pos x="T0" y="T1"/>
                </a:cxn>
                <a:cxn ang="T7">
                  <a:pos x="T2" y="T3"/>
                </a:cxn>
                <a:cxn ang="T8">
                  <a:pos x="T4" y="T5"/>
                </a:cxn>
              </a:cxnLst>
              <a:rect l="T9" t="T10" r="T11" b="T12"/>
              <a:pathLst>
                <a:path w="368300" h="366713">
                  <a:moveTo>
                    <a:pt x="0" y="183357"/>
                  </a:moveTo>
                  <a:lnTo>
                    <a:pt x="0" y="183357"/>
                  </a:lnTo>
                  <a:cubicBezTo>
                    <a:pt x="0" y="82091"/>
                    <a:pt x="82446" y="0"/>
                    <a:pt x="184150" y="0"/>
                  </a:cubicBezTo>
                  <a:cubicBezTo>
                    <a:pt x="285853" y="0"/>
                    <a:pt x="368300" y="82091"/>
                    <a:pt x="368300" y="183357"/>
                  </a:cubicBezTo>
                  <a:cubicBezTo>
                    <a:pt x="368300" y="284622"/>
                    <a:pt x="285853" y="366714"/>
                    <a:pt x="184150" y="366714"/>
                  </a:cubicBezTo>
                  <a:cubicBezTo>
                    <a:pt x="103740" y="366714"/>
                    <a:pt x="32628" y="314766"/>
                    <a:pt x="8491" y="238395"/>
                  </a:cubicBezTo>
                  <a:lnTo>
                    <a:pt x="23998" y="233536"/>
                  </a:lnTo>
                  <a:lnTo>
                    <a:pt x="23997" y="233536"/>
                  </a:lnTo>
                  <a:cubicBezTo>
                    <a:pt x="46010" y="303129"/>
                    <a:pt x="110842" y="350464"/>
                    <a:pt x="184150" y="350464"/>
                  </a:cubicBezTo>
                  <a:cubicBezTo>
                    <a:pt x="276879" y="350464"/>
                    <a:pt x="352051" y="275647"/>
                    <a:pt x="352051" y="183357"/>
                  </a:cubicBezTo>
                  <a:cubicBezTo>
                    <a:pt x="352051" y="91066"/>
                    <a:pt x="276879" y="16250"/>
                    <a:pt x="184150" y="16250"/>
                  </a:cubicBezTo>
                  <a:cubicBezTo>
                    <a:pt x="91420" y="16250"/>
                    <a:pt x="16249" y="91066"/>
                    <a:pt x="16249" y="183357"/>
                  </a:cubicBezTo>
                  <a:close/>
                </a:path>
              </a:pathLst>
            </a:custGeom>
            <a:solidFill>
              <a:srgbClr val="BFBFBF"/>
            </a:solidFill>
            <a:ln w="9525">
              <a:solidFill>
                <a:srgbClr val="7F7F7F"/>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Calibri" pitchFamily="-109" charset="0"/>
                <a:ea typeface="ＭＳ Ｐゴシック" pitchFamily="-109" charset="-128"/>
              </a:endParaRPr>
            </a:p>
          </p:txBody>
        </p:sp>
        <p:sp>
          <p:nvSpPr>
            <p:cNvPr id="77" name="Rectangle 76">
              <a:extLst>
                <a:ext uri="{FF2B5EF4-FFF2-40B4-BE49-F238E27FC236}">
                  <a16:creationId xmlns:a16="http://schemas.microsoft.com/office/drawing/2014/main" id="{2860F7F0-F6E4-0446-9368-0CCAA5C97BB2}"/>
                </a:ext>
              </a:extLst>
            </p:cNvPr>
            <p:cNvSpPr/>
            <p:nvPr/>
          </p:nvSpPr>
          <p:spPr bwMode="auto">
            <a:xfrm>
              <a:off x="4317009" y="938773"/>
              <a:ext cx="107677" cy="127099"/>
            </a:xfrm>
            <a:prstGeom prst="rect">
              <a:avLst/>
            </a:prstGeom>
            <a:gradFill>
              <a:gsLst>
                <a:gs pos="0">
                  <a:schemeClr val="tx1">
                    <a:lumMod val="75000"/>
                    <a:lumOff val="25000"/>
                  </a:schemeClr>
                </a:gs>
                <a:gs pos="100000">
                  <a:schemeClr val="bg1">
                    <a:lumMod val="50000"/>
                  </a:schemeClr>
                </a:gs>
                <a:gs pos="38000">
                  <a:schemeClr val="bg1">
                    <a:lumMod val="65000"/>
                  </a:schemeClr>
                </a:gs>
                <a:gs pos="64000">
                  <a:schemeClr val="bg1">
                    <a:lumMod val="95000"/>
                  </a:schemeClr>
                </a:gs>
              </a:gsLst>
              <a:lin ang="6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nvGrpSpPr>
            <p:cNvPr id="78" name="Group 139">
              <a:extLst>
                <a:ext uri="{FF2B5EF4-FFF2-40B4-BE49-F238E27FC236}">
                  <a16:creationId xmlns:a16="http://schemas.microsoft.com/office/drawing/2014/main" id="{109D395D-57DC-E942-9E2C-4556EAE7315D}"/>
                </a:ext>
              </a:extLst>
            </p:cNvPr>
            <p:cNvGrpSpPr>
              <a:grpSpLocks/>
            </p:cNvGrpSpPr>
            <p:nvPr/>
          </p:nvGrpSpPr>
          <p:grpSpPr bwMode="auto">
            <a:xfrm>
              <a:off x="4038600" y="1616073"/>
              <a:ext cx="739776" cy="736598"/>
              <a:chOff x="2053308" y="2339747"/>
              <a:chExt cx="2049814" cy="2041029"/>
            </a:xfrm>
          </p:grpSpPr>
          <p:grpSp>
            <p:nvGrpSpPr>
              <p:cNvPr id="90" name="Group 140">
                <a:extLst>
                  <a:ext uri="{FF2B5EF4-FFF2-40B4-BE49-F238E27FC236}">
                    <a16:creationId xmlns:a16="http://schemas.microsoft.com/office/drawing/2014/main" id="{48B8E89B-51E3-0446-B860-18ACCF1E378E}"/>
                  </a:ext>
                </a:extLst>
              </p:cNvPr>
              <p:cNvGrpSpPr>
                <a:grpSpLocks/>
              </p:cNvGrpSpPr>
              <p:nvPr/>
            </p:nvGrpSpPr>
            <p:grpSpPr bwMode="auto">
              <a:xfrm>
                <a:off x="2053308" y="2339747"/>
                <a:ext cx="2049814" cy="2041029"/>
                <a:chOff x="2053308" y="2301647"/>
                <a:chExt cx="2049814" cy="2041029"/>
              </a:xfrm>
            </p:grpSpPr>
            <p:sp>
              <p:nvSpPr>
                <p:cNvPr id="97" name="Isosceles Triangle 169">
                  <a:extLst>
                    <a:ext uri="{FF2B5EF4-FFF2-40B4-BE49-F238E27FC236}">
                      <a16:creationId xmlns:a16="http://schemas.microsoft.com/office/drawing/2014/main" id="{F6B48BBE-A87B-354E-878A-ED430F8593FD}"/>
                    </a:ext>
                  </a:extLst>
                </p:cNvPr>
                <p:cNvSpPr/>
                <p:nvPr/>
              </p:nvSpPr>
              <p:spPr>
                <a:xfrm>
                  <a:off x="2847897" y="2283498"/>
                  <a:ext cx="440755" cy="1015898"/>
                </a:xfrm>
                <a:prstGeom prs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98" name="Isosceles Triangle 170">
                  <a:extLst>
                    <a:ext uri="{FF2B5EF4-FFF2-40B4-BE49-F238E27FC236}">
                      <a16:creationId xmlns:a16="http://schemas.microsoft.com/office/drawing/2014/main" id="{16F91F62-FA68-CF42-B1F2-971A9D96CA5C}"/>
                    </a:ext>
                  </a:extLst>
                </p:cNvPr>
                <p:cNvSpPr/>
                <p:nvPr/>
              </p:nvSpPr>
              <p:spPr>
                <a:xfrm flipV="1">
                  <a:off x="2846578" y="3300052"/>
                  <a:ext cx="440755" cy="1015898"/>
                </a:xfrm>
                <a:prstGeom prs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nvGrpSpPr>
                <p:cNvPr id="99" name="Group 149">
                  <a:extLst>
                    <a:ext uri="{FF2B5EF4-FFF2-40B4-BE49-F238E27FC236}">
                      <a16:creationId xmlns:a16="http://schemas.microsoft.com/office/drawing/2014/main" id="{FFD13372-64B8-B948-BA43-700FE373AE72}"/>
                    </a:ext>
                  </a:extLst>
                </p:cNvPr>
                <p:cNvGrpSpPr>
                  <a:grpSpLocks/>
                </p:cNvGrpSpPr>
                <p:nvPr/>
              </p:nvGrpSpPr>
              <p:grpSpPr bwMode="auto">
                <a:xfrm rot="-5400000">
                  <a:off x="2856076" y="2295054"/>
                  <a:ext cx="444278" cy="2049814"/>
                  <a:chOff x="4206064" y="2295584"/>
                  <a:chExt cx="444278" cy="2049814"/>
                </a:xfrm>
              </p:grpSpPr>
              <p:sp>
                <p:nvSpPr>
                  <p:cNvPr id="100" name="Isosceles Triangle 172">
                    <a:extLst>
                      <a:ext uri="{FF2B5EF4-FFF2-40B4-BE49-F238E27FC236}">
                        <a16:creationId xmlns:a16="http://schemas.microsoft.com/office/drawing/2014/main" id="{12D396C7-DFF6-D443-B4DD-FD8FD1EFF857}"/>
                      </a:ext>
                    </a:extLst>
                  </p:cNvPr>
                  <p:cNvSpPr/>
                  <p:nvPr/>
                </p:nvSpPr>
                <p:spPr>
                  <a:xfrm>
                    <a:off x="4233886" y="2289029"/>
                    <a:ext cx="446996" cy="1010352"/>
                  </a:xfrm>
                  <a:prstGeom prs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101" name="Isosceles Triangle 173">
                    <a:extLst>
                      <a:ext uri="{FF2B5EF4-FFF2-40B4-BE49-F238E27FC236}">
                        <a16:creationId xmlns:a16="http://schemas.microsoft.com/office/drawing/2014/main" id="{C585F040-FFA8-A749-89D9-7D365AA4CFC4}"/>
                      </a:ext>
                    </a:extLst>
                  </p:cNvPr>
                  <p:cNvSpPr/>
                  <p:nvPr/>
                </p:nvSpPr>
                <p:spPr>
                  <a:xfrm flipV="1">
                    <a:off x="4227145" y="3312026"/>
                    <a:ext cx="446996" cy="1017131"/>
                  </a:xfrm>
                  <a:prstGeom prs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grpSp>
          <p:grpSp>
            <p:nvGrpSpPr>
              <p:cNvPr id="91" name="Group 141">
                <a:extLst>
                  <a:ext uri="{FF2B5EF4-FFF2-40B4-BE49-F238E27FC236}">
                    <a16:creationId xmlns:a16="http://schemas.microsoft.com/office/drawing/2014/main" id="{4317043D-54D2-A643-8F80-7292EE0827E0}"/>
                  </a:ext>
                </a:extLst>
              </p:cNvPr>
              <p:cNvGrpSpPr>
                <a:grpSpLocks/>
              </p:cNvGrpSpPr>
              <p:nvPr/>
            </p:nvGrpSpPr>
            <p:grpSpPr bwMode="auto">
              <a:xfrm rot="-2700000">
                <a:off x="2391606" y="2673004"/>
                <a:ext cx="1375420" cy="1367920"/>
                <a:chOff x="2053979" y="2296205"/>
                <a:chExt cx="2056334" cy="2045119"/>
              </a:xfrm>
            </p:grpSpPr>
            <p:sp>
              <p:nvSpPr>
                <p:cNvPr id="92" name="Isosceles Triangle 164">
                  <a:extLst>
                    <a:ext uri="{FF2B5EF4-FFF2-40B4-BE49-F238E27FC236}">
                      <a16:creationId xmlns:a16="http://schemas.microsoft.com/office/drawing/2014/main" id="{6E241D5B-51E9-8F4F-AFC4-E0AC3BF12DD6}"/>
                    </a:ext>
                  </a:extLst>
                </p:cNvPr>
                <p:cNvSpPr/>
                <p:nvPr/>
              </p:nvSpPr>
              <p:spPr>
                <a:xfrm>
                  <a:off x="2878034" y="2254355"/>
                  <a:ext cx="435922" cy="1012552"/>
                </a:xfrm>
                <a:prstGeom prst="triangl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93" name="Isosceles Triangle 165">
                  <a:extLst>
                    <a:ext uri="{FF2B5EF4-FFF2-40B4-BE49-F238E27FC236}">
                      <a16:creationId xmlns:a16="http://schemas.microsoft.com/office/drawing/2014/main" id="{925DACEF-A151-544D-A6FE-E4AC41D528F7}"/>
                    </a:ext>
                  </a:extLst>
                </p:cNvPr>
                <p:cNvSpPr/>
                <p:nvPr/>
              </p:nvSpPr>
              <p:spPr>
                <a:xfrm flipV="1">
                  <a:off x="2891311" y="3278994"/>
                  <a:ext cx="435928" cy="1012552"/>
                </a:xfrm>
                <a:prstGeom prst="triangl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nvGrpSpPr>
                <p:cNvPr id="94" name="Group 144">
                  <a:extLst>
                    <a:ext uri="{FF2B5EF4-FFF2-40B4-BE49-F238E27FC236}">
                      <a16:creationId xmlns:a16="http://schemas.microsoft.com/office/drawing/2014/main" id="{7A0501A4-FC40-9840-808C-4CD306E18079}"/>
                    </a:ext>
                  </a:extLst>
                </p:cNvPr>
                <p:cNvGrpSpPr>
                  <a:grpSpLocks/>
                </p:cNvGrpSpPr>
                <p:nvPr/>
              </p:nvGrpSpPr>
              <p:grpSpPr bwMode="auto">
                <a:xfrm rot="-5400000">
                  <a:off x="2865123" y="2290602"/>
                  <a:ext cx="434046" cy="2056334"/>
                  <a:chOff x="4212375" y="2296252"/>
                  <a:chExt cx="434046" cy="2056334"/>
                </a:xfrm>
              </p:grpSpPr>
              <p:sp>
                <p:nvSpPr>
                  <p:cNvPr id="95" name="Isosceles Triangle 167">
                    <a:extLst>
                      <a:ext uri="{FF2B5EF4-FFF2-40B4-BE49-F238E27FC236}">
                        <a16:creationId xmlns:a16="http://schemas.microsoft.com/office/drawing/2014/main" id="{889502F9-F0DA-154B-A85A-750180F7EE1D}"/>
                      </a:ext>
                    </a:extLst>
                  </p:cNvPr>
                  <p:cNvSpPr/>
                  <p:nvPr/>
                </p:nvSpPr>
                <p:spPr>
                  <a:xfrm>
                    <a:off x="4273592" y="2316906"/>
                    <a:ext cx="415147" cy="1003645"/>
                  </a:xfrm>
                  <a:prstGeom prst="triangl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96" name="Isosceles Triangle 168">
                    <a:extLst>
                      <a:ext uri="{FF2B5EF4-FFF2-40B4-BE49-F238E27FC236}">
                        <a16:creationId xmlns:a16="http://schemas.microsoft.com/office/drawing/2014/main" id="{3C3DF8AC-B9C5-E644-B217-50B92627C372}"/>
                      </a:ext>
                    </a:extLst>
                  </p:cNvPr>
                  <p:cNvSpPr/>
                  <p:nvPr/>
                </p:nvSpPr>
                <p:spPr>
                  <a:xfrm flipV="1">
                    <a:off x="4267110" y="3347260"/>
                    <a:ext cx="415141" cy="1003638"/>
                  </a:xfrm>
                  <a:prstGeom prst="triangl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grpSp>
          </p:grpSp>
        </p:grpSp>
        <p:grpSp>
          <p:nvGrpSpPr>
            <p:cNvPr id="79" name="Group 165">
              <a:extLst>
                <a:ext uri="{FF2B5EF4-FFF2-40B4-BE49-F238E27FC236}">
                  <a16:creationId xmlns:a16="http://schemas.microsoft.com/office/drawing/2014/main" id="{927F2C45-F50E-C745-93EF-842835F6B16E}"/>
                </a:ext>
              </a:extLst>
            </p:cNvPr>
            <p:cNvGrpSpPr>
              <a:grpSpLocks/>
            </p:cNvGrpSpPr>
            <p:nvPr/>
          </p:nvGrpSpPr>
          <p:grpSpPr bwMode="auto">
            <a:xfrm rot="10800000" flipH="1">
              <a:off x="4343400" y="1483845"/>
              <a:ext cx="123306" cy="954555"/>
              <a:chOff x="8020729" y="3293373"/>
              <a:chExt cx="116400" cy="901100"/>
            </a:xfrm>
          </p:grpSpPr>
          <p:grpSp>
            <p:nvGrpSpPr>
              <p:cNvPr id="85" name="Group 153">
                <a:extLst>
                  <a:ext uri="{FF2B5EF4-FFF2-40B4-BE49-F238E27FC236}">
                    <a16:creationId xmlns:a16="http://schemas.microsoft.com/office/drawing/2014/main" id="{0B09FC57-72A0-6446-BEB1-7698126DEB5B}"/>
                  </a:ext>
                </a:extLst>
              </p:cNvPr>
              <p:cNvGrpSpPr>
                <a:grpSpLocks/>
              </p:cNvGrpSpPr>
              <p:nvPr/>
            </p:nvGrpSpPr>
            <p:grpSpPr bwMode="auto">
              <a:xfrm>
                <a:off x="8045431" y="3293373"/>
                <a:ext cx="68941" cy="901100"/>
                <a:chOff x="2859680" y="2301707"/>
                <a:chExt cx="451991" cy="2041432"/>
              </a:xfrm>
            </p:grpSpPr>
            <p:sp>
              <p:nvSpPr>
                <p:cNvPr id="88" name="Isosceles Triangle 160">
                  <a:extLst>
                    <a:ext uri="{FF2B5EF4-FFF2-40B4-BE49-F238E27FC236}">
                      <a16:creationId xmlns:a16="http://schemas.microsoft.com/office/drawing/2014/main" id="{513E6416-0263-F947-96AA-E6ACA961EACC}"/>
                    </a:ext>
                  </a:extLst>
                </p:cNvPr>
                <p:cNvSpPr>
                  <a:spLocks noChangeArrowheads="1"/>
                </p:cNvSpPr>
                <p:nvPr/>
              </p:nvSpPr>
              <p:spPr bwMode="auto">
                <a:xfrm>
                  <a:off x="2864046" y="2313514"/>
                  <a:ext cx="454376" cy="1019317"/>
                </a:xfrm>
                <a:prstGeom prst="triangle">
                  <a:avLst>
                    <a:gd name="adj" fmla="val 50000"/>
                  </a:avLst>
                </a:prstGeom>
                <a:solidFill>
                  <a:schemeClr val="tx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pitchFamily="-109" charset="0"/>
                    <a:ea typeface="ＭＳ Ｐゴシック" pitchFamily="-109" charset="-128"/>
                  </a:endParaRPr>
                </a:p>
              </p:txBody>
            </p:sp>
            <p:sp>
              <p:nvSpPr>
                <p:cNvPr id="89" name="Isosceles Triangle 161">
                  <a:extLst>
                    <a:ext uri="{FF2B5EF4-FFF2-40B4-BE49-F238E27FC236}">
                      <a16:creationId xmlns:a16="http://schemas.microsoft.com/office/drawing/2014/main" id="{0615DF1E-C018-E84C-AFF5-016B4FA095E1}"/>
                    </a:ext>
                  </a:extLst>
                </p:cNvPr>
                <p:cNvSpPr>
                  <a:spLocks noChangeArrowheads="1"/>
                </p:cNvSpPr>
                <p:nvPr/>
              </p:nvSpPr>
              <p:spPr bwMode="auto">
                <a:xfrm flipV="1">
                  <a:off x="2854257" y="3335838"/>
                  <a:ext cx="454376" cy="1019313"/>
                </a:xfrm>
                <a:prstGeom prst="triangle">
                  <a:avLst>
                    <a:gd name="adj" fmla="val 50000"/>
                  </a:avLst>
                </a:prstGeom>
                <a:solidFill>
                  <a:srgbClr val="FF0000"/>
                </a:solid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pitchFamily="-109" charset="0"/>
                    <a:ea typeface="ＭＳ Ｐゴシック" pitchFamily="-109" charset="-128"/>
                  </a:endParaRPr>
                </a:p>
              </p:txBody>
            </p:sp>
          </p:grpSp>
          <p:sp>
            <p:nvSpPr>
              <p:cNvPr id="86" name="Oval 13">
                <a:extLst>
                  <a:ext uri="{FF2B5EF4-FFF2-40B4-BE49-F238E27FC236}">
                    <a16:creationId xmlns:a16="http://schemas.microsoft.com/office/drawing/2014/main" id="{7A89883E-7010-D944-8EEF-66413C5D2634}"/>
                  </a:ext>
                </a:extLst>
              </p:cNvPr>
              <p:cNvSpPr/>
              <p:nvPr/>
            </p:nvSpPr>
            <p:spPr bwMode="auto">
              <a:xfrm>
                <a:off x="8020729" y="3668854"/>
                <a:ext cx="116400" cy="116394"/>
              </a:xfrm>
              <a:prstGeom prst="ellipse">
                <a:avLst/>
              </a:pr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87" name="Oval 86">
                <a:extLst>
                  <a:ext uri="{FF2B5EF4-FFF2-40B4-BE49-F238E27FC236}">
                    <a16:creationId xmlns:a16="http://schemas.microsoft.com/office/drawing/2014/main" id="{10671F3C-D30F-CE44-8081-506F837F229A}"/>
                  </a:ext>
                </a:extLst>
              </p:cNvPr>
              <p:cNvSpPr>
                <a:spLocks noChangeArrowheads="1"/>
              </p:cNvSpPr>
              <p:nvPr/>
            </p:nvSpPr>
            <p:spPr bwMode="auto">
              <a:xfrm>
                <a:off x="8055462" y="3701417"/>
                <a:ext cx="50823" cy="50762"/>
              </a:xfrm>
              <a:prstGeom prst="ellipse">
                <a:avLst/>
              </a:prstGeom>
              <a:solidFill>
                <a:schemeClr val="tx1"/>
              </a:solidFill>
              <a:ln w="22225">
                <a:solidFill>
                  <a:schemeClr val="bg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pitchFamily="-109" charset="0"/>
                  <a:ea typeface="ＭＳ Ｐゴシック" pitchFamily="-109" charset="-128"/>
                </a:endParaRPr>
              </a:p>
            </p:txBody>
          </p:sp>
        </p:grpSp>
        <p:sp>
          <p:nvSpPr>
            <p:cNvPr id="80" name="TextBox 166">
              <a:extLst>
                <a:ext uri="{FF2B5EF4-FFF2-40B4-BE49-F238E27FC236}">
                  <a16:creationId xmlns:a16="http://schemas.microsoft.com/office/drawing/2014/main" id="{A33419F6-99C4-7940-BE3C-3B884213DB05}"/>
                </a:ext>
              </a:extLst>
            </p:cNvPr>
            <p:cNvSpPr txBox="1">
              <a:spLocks noChangeArrowheads="1"/>
            </p:cNvSpPr>
            <p:nvPr/>
          </p:nvSpPr>
          <p:spPr bwMode="auto">
            <a:xfrm>
              <a:off x="4254807" y="1354925"/>
              <a:ext cx="274548" cy="27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de-DE" sz="800">
                  <a:latin typeface="Calibri" panose="020F0502020204030204" pitchFamily="34" charset="0"/>
                </a:rPr>
                <a:t>N</a:t>
              </a:r>
            </a:p>
          </p:txBody>
        </p:sp>
        <p:sp>
          <p:nvSpPr>
            <p:cNvPr id="81" name="TextBox 167">
              <a:extLst>
                <a:ext uri="{FF2B5EF4-FFF2-40B4-BE49-F238E27FC236}">
                  <a16:creationId xmlns:a16="http://schemas.microsoft.com/office/drawing/2014/main" id="{E595682D-705C-9041-8DFA-838CCF8AF244}"/>
                </a:ext>
              </a:extLst>
            </p:cNvPr>
            <p:cNvSpPr txBox="1">
              <a:spLocks noChangeArrowheads="1"/>
            </p:cNvSpPr>
            <p:nvPr/>
          </p:nvSpPr>
          <p:spPr bwMode="auto">
            <a:xfrm>
              <a:off x="4254807" y="2256681"/>
              <a:ext cx="274548" cy="27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de-DE" sz="800">
                  <a:latin typeface="Calibri" panose="020F0502020204030204" pitchFamily="34" charset="0"/>
                </a:rPr>
                <a:t>S</a:t>
              </a:r>
            </a:p>
          </p:txBody>
        </p:sp>
        <p:sp>
          <p:nvSpPr>
            <p:cNvPr id="82" name="TextBox 168">
              <a:extLst>
                <a:ext uri="{FF2B5EF4-FFF2-40B4-BE49-F238E27FC236}">
                  <a16:creationId xmlns:a16="http://schemas.microsoft.com/office/drawing/2014/main" id="{3A954E3D-B7C0-3A48-A9FC-D811AD8EC85E}"/>
                </a:ext>
              </a:extLst>
            </p:cNvPr>
            <p:cNvSpPr txBox="1">
              <a:spLocks noChangeArrowheads="1"/>
            </p:cNvSpPr>
            <p:nvPr/>
          </p:nvSpPr>
          <p:spPr bwMode="auto">
            <a:xfrm>
              <a:off x="4697672" y="1790533"/>
              <a:ext cx="274548" cy="27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de-DE" sz="800">
                  <a:latin typeface="Calibri" panose="020F0502020204030204" pitchFamily="34" charset="0"/>
                </a:rPr>
                <a:t>E</a:t>
              </a:r>
            </a:p>
          </p:txBody>
        </p:sp>
        <p:sp>
          <p:nvSpPr>
            <p:cNvPr id="83" name="TextBox 169">
              <a:extLst>
                <a:ext uri="{FF2B5EF4-FFF2-40B4-BE49-F238E27FC236}">
                  <a16:creationId xmlns:a16="http://schemas.microsoft.com/office/drawing/2014/main" id="{464279FF-FF24-F744-AEB9-0EFD8EC55360}"/>
                </a:ext>
              </a:extLst>
            </p:cNvPr>
            <p:cNvSpPr txBox="1">
              <a:spLocks noChangeArrowheads="1"/>
            </p:cNvSpPr>
            <p:nvPr/>
          </p:nvSpPr>
          <p:spPr bwMode="auto">
            <a:xfrm>
              <a:off x="3767481" y="1790533"/>
              <a:ext cx="274548" cy="27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de-DE" sz="800">
                  <a:latin typeface="Calibri" panose="020F0502020204030204" pitchFamily="34" charset="0"/>
                </a:rPr>
                <a:t>W</a:t>
              </a:r>
            </a:p>
          </p:txBody>
        </p:sp>
        <p:sp>
          <p:nvSpPr>
            <p:cNvPr id="84" name="Ellipse 45">
              <a:extLst>
                <a:ext uri="{FF2B5EF4-FFF2-40B4-BE49-F238E27FC236}">
                  <a16:creationId xmlns:a16="http://schemas.microsoft.com/office/drawing/2014/main" id="{FC7993AF-B165-2A40-8C20-60250CE50D9E}"/>
                </a:ext>
              </a:extLst>
            </p:cNvPr>
            <p:cNvSpPr>
              <a:spLocks noChangeArrowheads="1"/>
            </p:cNvSpPr>
            <p:nvPr/>
          </p:nvSpPr>
          <p:spPr bwMode="auto">
            <a:xfrm>
              <a:off x="3766581" y="1331856"/>
              <a:ext cx="1203386" cy="1001351"/>
            </a:xfrm>
            <a:prstGeom prst="ellipse">
              <a:avLst/>
            </a:prstGeom>
            <a:gradFill rotWithShape="1">
              <a:gsLst>
                <a:gs pos="0">
                  <a:srgbClr val="FFFCF9">
                    <a:alpha val="45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a-DK" altLang="de-DE">
                <a:solidFill>
                  <a:srgbClr val="FFFFFF"/>
                </a:solidFill>
                <a:latin typeface="Calibri" panose="020F0502020204030204" pitchFamily="34" charset="0"/>
              </a:endParaRPr>
            </a:p>
          </p:txBody>
        </p:sp>
      </p:grpSp>
      <p:sp>
        <p:nvSpPr>
          <p:cNvPr id="120" name="TextBox 74">
            <a:extLst>
              <a:ext uri="{FF2B5EF4-FFF2-40B4-BE49-F238E27FC236}">
                <a16:creationId xmlns:a16="http://schemas.microsoft.com/office/drawing/2014/main" id="{2B8E2660-A898-FC4B-819E-BBA23D365DF0}"/>
              </a:ext>
            </a:extLst>
          </p:cNvPr>
          <p:cNvSpPr txBox="1">
            <a:spLocks noChangeArrowheads="1"/>
          </p:cNvSpPr>
          <p:nvPr/>
        </p:nvSpPr>
        <p:spPr bwMode="auto">
          <a:xfrm>
            <a:off x="2169661" y="5958693"/>
            <a:ext cx="78797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4400" b="1" dirty="0">
                <a:latin typeface="Calibri" panose="020F0502020204030204" pitchFamily="34" charset="0"/>
              </a:rPr>
              <a:t>1970 Oil crisis &amp; alternative fuel </a:t>
            </a:r>
          </a:p>
        </p:txBody>
      </p:sp>
      <p:sp>
        <p:nvSpPr>
          <p:cNvPr id="121" name="TextBox 74">
            <a:extLst>
              <a:ext uri="{FF2B5EF4-FFF2-40B4-BE49-F238E27FC236}">
                <a16:creationId xmlns:a16="http://schemas.microsoft.com/office/drawing/2014/main" id="{F22ABDAA-079A-DF43-AF5E-F256B48C2E5D}"/>
              </a:ext>
            </a:extLst>
          </p:cNvPr>
          <p:cNvSpPr txBox="1">
            <a:spLocks noChangeArrowheads="1"/>
          </p:cNvSpPr>
          <p:nvPr/>
        </p:nvSpPr>
        <p:spPr bwMode="auto">
          <a:xfrm>
            <a:off x="2130651" y="4858544"/>
            <a:ext cx="7879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4000" b="1" dirty="0">
                <a:latin typeface="Calibri" panose="020F0502020204030204" pitchFamily="34" charset="0"/>
              </a:rPr>
              <a:t>2000 Carbon valorisation</a:t>
            </a:r>
          </a:p>
        </p:txBody>
      </p:sp>
      <p:sp>
        <p:nvSpPr>
          <p:cNvPr id="122" name="TextBox 74">
            <a:extLst>
              <a:ext uri="{FF2B5EF4-FFF2-40B4-BE49-F238E27FC236}">
                <a16:creationId xmlns:a16="http://schemas.microsoft.com/office/drawing/2014/main" id="{E898B3EA-2E4C-464D-8D46-DC85B2242419}"/>
              </a:ext>
            </a:extLst>
          </p:cNvPr>
          <p:cNvSpPr txBox="1">
            <a:spLocks noChangeArrowheads="1"/>
          </p:cNvSpPr>
          <p:nvPr/>
        </p:nvSpPr>
        <p:spPr bwMode="auto">
          <a:xfrm>
            <a:off x="2137074" y="4306454"/>
            <a:ext cx="78797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3800" b="1" dirty="0">
                <a:latin typeface="Calibri" panose="020F0502020204030204" pitchFamily="34" charset="0"/>
              </a:rPr>
              <a:t>2010 Reactivation technologies</a:t>
            </a:r>
          </a:p>
        </p:txBody>
      </p:sp>
      <p:sp>
        <p:nvSpPr>
          <p:cNvPr id="123" name="TextBox 74">
            <a:extLst>
              <a:ext uri="{FF2B5EF4-FFF2-40B4-BE49-F238E27FC236}">
                <a16:creationId xmlns:a16="http://schemas.microsoft.com/office/drawing/2014/main" id="{A3C3CF0E-F5AD-4C4D-9AD9-8E4A7826DB9E}"/>
              </a:ext>
            </a:extLst>
          </p:cNvPr>
          <p:cNvSpPr txBox="1">
            <a:spLocks noChangeArrowheads="1"/>
          </p:cNvSpPr>
          <p:nvPr/>
        </p:nvSpPr>
        <p:spPr bwMode="auto">
          <a:xfrm>
            <a:off x="-32446" y="3782010"/>
            <a:ext cx="122244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3600" b="1" dirty="0">
                <a:latin typeface="Calibri" panose="020F0502020204030204" pitchFamily="34" charset="0"/>
              </a:rPr>
              <a:t>2014 Bridgestone pyrolysis investment, Michelin project TREC</a:t>
            </a:r>
          </a:p>
        </p:txBody>
      </p:sp>
      <p:sp>
        <p:nvSpPr>
          <p:cNvPr id="124" name="TextBox 74">
            <a:extLst>
              <a:ext uri="{FF2B5EF4-FFF2-40B4-BE49-F238E27FC236}">
                <a16:creationId xmlns:a16="http://schemas.microsoft.com/office/drawing/2014/main" id="{16838A84-D590-3648-A39E-93BBAF924536}"/>
              </a:ext>
            </a:extLst>
          </p:cNvPr>
          <p:cNvSpPr txBox="1">
            <a:spLocks noChangeArrowheads="1"/>
          </p:cNvSpPr>
          <p:nvPr/>
        </p:nvSpPr>
        <p:spPr bwMode="auto">
          <a:xfrm>
            <a:off x="2126045" y="3338912"/>
            <a:ext cx="78797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3400" b="1" dirty="0">
                <a:latin typeface="Calibri" panose="020F0502020204030204" pitchFamily="34" charset="0"/>
              </a:rPr>
              <a:t>2016 ASTM D36 workgroup</a:t>
            </a:r>
          </a:p>
        </p:txBody>
      </p:sp>
      <p:sp>
        <p:nvSpPr>
          <p:cNvPr id="125" name="TextBox 74">
            <a:extLst>
              <a:ext uri="{FF2B5EF4-FFF2-40B4-BE49-F238E27FC236}">
                <a16:creationId xmlns:a16="http://schemas.microsoft.com/office/drawing/2014/main" id="{DB2F6EAD-3C91-A24D-BE29-7C0F30B36430}"/>
              </a:ext>
            </a:extLst>
          </p:cNvPr>
          <p:cNvSpPr txBox="1">
            <a:spLocks noChangeArrowheads="1"/>
          </p:cNvSpPr>
          <p:nvPr/>
        </p:nvSpPr>
        <p:spPr bwMode="auto">
          <a:xfrm>
            <a:off x="2120563" y="2890386"/>
            <a:ext cx="7879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3200" b="1" dirty="0">
                <a:latin typeface="Calibri" panose="020F0502020204030204" pitchFamily="34" charset="0"/>
              </a:rPr>
              <a:t>2017 US market volume growth </a:t>
            </a:r>
          </a:p>
        </p:txBody>
      </p:sp>
      <p:sp>
        <p:nvSpPr>
          <p:cNvPr id="2" name="Oval 1">
            <a:extLst>
              <a:ext uri="{FF2B5EF4-FFF2-40B4-BE49-F238E27FC236}">
                <a16:creationId xmlns:a16="http://schemas.microsoft.com/office/drawing/2014/main" id="{1BCE5CC1-CE47-3244-89ED-CA480D5B8329}"/>
              </a:ext>
            </a:extLst>
          </p:cNvPr>
          <p:cNvSpPr/>
          <p:nvPr/>
        </p:nvSpPr>
        <p:spPr>
          <a:xfrm>
            <a:off x="5662602" y="1964770"/>
            <a:ext cx="821834" cy="821834"/>
          </a:xfrm>
          <a:prstGeom prst="ellipse">
            <a:avLst/>
          </a:prstGeom>
          <a:gradFill flip="none" rotWithShape="1">
            <a:gsLst>
              <a:gs pos="0">
                <a:schemeClr val="accent6">
                  <a:lumMod val="0"/>
                  <a:lumOff val="100000"/>
                </a:schemeClr>
              </a:gs>
              <a:gs pos="35000">
                <a:schemeClr val="accent6">
                  <a:lumMod val="0"/>
                  <a:lumOff val="100000"/>
                </a:schemeClr>
              </a:gs>
              <a:gs pos="100000">
                <a:srgbClr val="F0F78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TextBox 126">
            <a:extLst>
              <a:ext uri="{FF2B5EF4-FFF2-40B4-BE49-F238E27FC236}">
                <a16:creationId xmlns:a16="http://schemas.microsoft.com/office/drawing/2014/main" id="{2FE31AC5-7D93-1648-9AE5-0BEEA85D86AE}"/>
              </a:ext>
            </a:extLst>
          </p:cNvPr>
          <p:cNvSpPr txBox="1"/>
          <p:nvPr/>
        </p:nvSpPr>
        <p:spPr>
          <a:xfrm>
            <a:off x="389978" y="67035"/>
            <a:ext cx="10930941" cy="1323439"/>
          </a:xfrm>
          <a:prstGeom prst="rect">
            <a:avLst/>
          </a:prstGeom>
          <a:noFill/>
        </p:spPr>
        <p:txBody>
          <a:bodyPr wrap="none" rtlCol="0">
            <a:spAutoFit/>
          </a:bodyPr>
          <a:lstStyle/>
          <a:p>
            <a:r>
              <a:rPr lang="en-GB" sz="4000" b="1" dirty="0">
                <a:solidFill>
                  <a:srgbClr val="001F60"/>
                </a:solidFill>
              </a:rPr>
              <a:t>Evolution of the tire pyrolysis industry</a:t>
            </a:r>
          </a:p>
          <a:p>
            <a:r>
              <a:rPr lang="en-GB" sz="4000" b="1" dirty="0">
                <a:solidFill>
                  <a:srgbClr val="001F60"/>
                </a:solidFill>
              </a:rPr>
              <a:t>“A journey from thermal to material valorisation”</a:t>
            </a:r>
          </a:p>
        </p:txBody>
      </p:sp>
      <p:sp>
        <p:nvSpPr>
          <p:cNvPr id="126" name="TextBox 74">
            <a:extLst>
              <a:ext uri="{FF2B5EF4-FFF2-40B4-BE49-F238E27FC236}">
                <a16:creationId xmlns:a16="http://schemas.microsoft.com/office/drawing/2014/main" id="{FBA81BB0-23B7-0145-A6C9-71D11D516A0B}"/>
              </a:ext>
            </a:extLst>
          </p:cNvPr>
          <p:cNvSpPr txBox="1">
            <a:spLocks noChangeArrowheads="1"/>
          </p:cNvSpPr>
          <p:nvPr/>
        </p:nvSpPr>
        <p:spPr bwMode="auto">
          <a:xfrm>
            <a:off x="2122619" y="2494181"/>
            <a:ext cx="78797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de-DE" sz="3000" b="1" dirty="0">
                <a:solidFill>
                  <a:schemeClr val="bg1"/>
                </a:solidFill>
                <a:latin typeface="Calibri" panose="020F0502020204030204" pitchFamily="34" charset="0"/>
              </a:rPr>
              <a:t>2018 global virgin carbon black shortages </a:t>
            </a:r>
          </a:p>
        </p:txBody>
      </p:sp>
      <p:sp>
        <p:nvSpPr>
          <p:cNvPr id="128" name="Footer Placeholder 12">
            <a:extLst>
              <a:ext uri="{FF2B5EF4-FFF2-40B4-BE49-F238E27FC236}">
                <a16:creationId xmlns:a16="http://schemas.microsoft.com/office/drawing/2014/main" id="{2FF838E2-3EA2-F945-91E4-65B4A37854A7}"/>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spTree>
    <p:extLst>
      <p:ext uri="{BB962C8B-B14F-4D97-AF65-F5344CB8AC3E}">
        <p14:creationId xmlns:p14="http://schemas.microsoft.com/office/powerpoint/2010/main" val="605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xit" presetSubtype="0" fill="hold" grpId="1" nodeType="withEffect">
                                  <p:stCondLst>
                                    <p:cond delay="5000"/>
                                  </p:stCondLst>
                                  <p:childTnLst>
                                    <p:set>
                                      <p:cBhvr>
                                        <p:cTn id="8" dur="1" fill="hold">
                                          <p:stCondLst>
                                            <p:cond delay="0"/>
                                          </p:stCondLst>
                                        </p:cTn>
                                        <p:tgtEl>
                                          <p:spTgt spid="1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xit" presetSubtype="0" fill="hold" grpId="1" nodeType="withEffect">
                                  <p:stCondLst>
                                    <p:cond delay="500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xit" presetSubtype="0" fill="hold" grpId="1" nodeType="withEffect">
                                  <p:stCondLst>
                                    <p:cond delay="5000"/>
                                  </p:stCondLst>
                                  <p:childTnLst>
                                    <p:set>
                                      <p:cBhvr>
                                        <p:cTn id="20" dur="1" fill="hold">
                                          <p:stCondLst>
                                            <p:cond delay="0"/>
                                          </p:stCondLst>
                                        </p:cTn>
                                        <p:tgtEl>
                                          <p:spTgt spid="1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xit" presetSubtype="0" fill="hold" grpId="1" nodeType="withEffect">
                                  <p:stCondLst>
                                    <p:cond delay="5000"/>
                                  </p:stCondLst>
                                  <p:childTnLst>
                                    <p:set>
                                      <p:cBhvr>
                                        <p:cTn id="26" dur="1" fill="hold">
                                          <p:stCondLst>
                                            <p:cond delay="0"/>
                                          </p:stCondLst>
                                        </p:cTn>
                                        <p:tgtEl>
                                          <p:spTgt spid="1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par>
                                <p:cTn id="31" presetID="1" presetClass="exit" presetSubtype="0" fill="hold" grpId="1" nodeType="withEffect">
                                  <p:stCondLst>
                                    <p:cond delay="5000"/>
                                  </p:stCondLst>
                                  <p:childTnLst>
                                    <p:set>
                                      <p:cBhvr>
                                        <p:cTn id="32" dur="1" fill="hold">
                                          <p:stCondLst>
                                            <p:cond delay="0"/>
                                          </p:stCondLst>
                                        </p:cTn>
                                        <p:tgtEl>
                                          <p:spTgt spid="1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xit" presetSubtype="0" fill="hold" grpId="1" nodeType="withEffect">
                                  <p:stCondLst>
                                    <p:cond delay="5000"/>
                                  </p:stCondLst>
                                  <p:childTnLst>
                                    <p:set>
                                      <p:cBhvr>
                                        <p:cTn id="38" dur="1" fill="hold">
                                          <p:stCondLst>
                                            <p:cond delay="0"/>
                                          </p:stCondLst>
                                        </p:cTn>
                                        <p:tgtEl>
                                          <p:spTgt spid="1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1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P spid="120" grpId="0"/>
      <p:bldP spid="120" grpId="1"/>
      <p:bldP spid="121" grpId="0"/>
      <p:bldP spid="121" grpId="1"/>
      <p:bldP spid="122" grpId="0"/>
      <p:bldP spid="122" grpId="1"/>
      <p:bldP spid="123" grpId="0"/>
      <p:bldP spid="123" grpId="1"/>
      <p:bldP spid="124" grpId="0"/>
      <p:bldP spid="124" grpId="1"/>
      <p:bldP spid="125" grpId="0"/>
      <p:bldP spid="125" grpId="1"/>
      <p:bldP spid="2" grpId="0" animBg="1"/>
      <p:bldP spid="1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02942" cy="6884914"/>
          </a:xfrm>
          <a:prstGeom prst="rect">
            <a:avLst/>
          </a:prstGeom>
        </p:spPr>
      </p:pic>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de-DE" smtClean="0">
                <a:solidFill>
                  <a:srgbClr val="0405CD"/>
                </a:solidFill>
              </a:rPr>
              <a:t>5</a:t>
            </a:fld>
            <a:endParaRPr lang="de-DE" dirty="0">
              <a:solidFill>
                <a:srgbClr val="0405CD"/>
              </a:solidFill>
            </a:endParaRPr>
          </a:p>
        </p:txBody>
      </p:sp>
      <p:sp>
        <p:nvSpPr>
          <p:cNvPr id="12" name="TextBox 11"/>
          <p:cNvSpPr txBox="1"/>
          <p:nvPr/>
        </p:nvSpPr>
        <p:spPr>
          <a:xfrm>
            <a:off x="110926" y="1623378"/>
            <a:ext cx="4647777" cy="2000548"/>
          </a:xfrm>
          <a:prstGeom prst="rect">
            <a:avLst/>
          </a:prstGeom>
          <a:solidFill>
            <a:srgbClr val="92D050">
              <a:alpha val="52000"/>
            </a:srgbClr>
          </a:solidFill>
          <a:ln w="6350">
            <a:solidFill>
              <a:schemeClr val="tx1"/>
            </a:solidFill>
          </a:ln>
        </p:spPr>
        <p:txBody>
          <a:bodyPr wrap="square" rtlCol="0">
            <a:spAutoFit/>
          </a:bodyPr>
          <a:lstStyle/>
          <a:p>
            <a:r>
              <a:rPr lang="en-US" sz="2800" b="1" u="sng" dirty="0"/>
              <a:t>North America</a:t>
            </a:r>
          </a:p>
          <a:p>
            <a:r>
              <a:rPr lang="en-US" sz="2800" b="1" dirty="0"/>
              <a:t>41 operators (8 operating)</a:t>
            </a:r>
          </a:p>
          <a:p>
            <a:r>
              <a:rPr lang="en-US" sz="2800" b="1" dirty="0"/>
              <a:t>24 tech providers</a:t>
            </a:r>
          </a:p>
          <a:p>
            <a:r>
              <a:rPr lang="en-US" sz="2000" b="1" dirty="0"/>
              <a:t>Leading: Bolder (USA), Delta Energy (USA)</a:t>
            </a:r>
          </a:p>
          <a:p>
            <a:r>
              <a:rPr lang="en-US" sz="2000" b="1" dirty="0"/>
              <a:t>Emerging: New Black Technologies (USA)</a:t>
            </a:r>
          </a:p>
        </p:txBody>
      </p:sp>
      <p:sp>
        <p:nvSpPr>
          <p:cNvPr id="18" name="TextBox 17">
            <a:extLst>
              <a:ext uri="{FF2B5EF4-FFF2-40B4-BE49-F238E27FC236}">
                <a16:creationId xmlns:a16="http://schemas.microsoft.com/office/drawing/2014/main" id="{DF12942E-190E-5944-917B-8472547E5D42}"/>
              </a:ext>
            </a:extLst>
          </p:cNvPr>
          <p:cNvSpPr txBox="1"/>
          <p:nvPr/>
        </p:nvSpPr>
        <p:spPr>
          <a:xfrm>
            <a:off x="110926" y="4530704"/>
            <a:ext cx="4246585" cy="2000548"/>
          </a:xfrm>
          <a:prstGeom prst="rect">
            <a:avLst/>
          </a:prstGeom>
          <a:solidFill>
            <a:srgbClr val="92D050">
              <a:alpha val="52000"/>
            </a:srgbClr>
          </a:solidFill>
          <a:ln w="6350">
            <a:solidFill>
              <a:schemeClr val="tx1"/>
            </a:solidFill>
          </a:ln>
        </p:spPr>
        <p:txBody>
          <a:bodyPr wrap="square" rIns="90000" rtlCol="0">
            <a:noAutofit/>
          </a:bodyPr>
          <a:lstStyle/>
          <a:p>
            <a:r>
              <a:rPr lang="en-US" sz="2800" b="1" u="sng" dirty="0"/>
              <a:t>Central &amp; South America</a:t>
            </a:r>
          </a:p>
          <a:p>
            <a:r>
              <a:rPr lang="en-US" sz="2800" b="1" dirty="0"/>
              <a:t>12 operators (4 operating)</a:t>
            </a:r>
          </a:p>
          <a:p>
            <a:r>
              <a:rPr lang="en-US" sz="2000" b="1" dirty="0"/>
              <a:t>Leading: Polimix Ambiental (Brazil)</a:t>
            </a:r>
          </a:p>
          <a:p>
            <a:r>
              <a:rPr lang="en-US" sz="2000" b="1" dirty="0"/>
              <a:t>Emerging: ecoTR (Chile), Kaltire (Chile)</a:t>
            </a:r>
          </a:p>
          <a:p>
            <a:r>
              <a:rPr lang="en-US" sz="200" b="1" dirty="0"/>
              <a:t> </a:t>
            </a:r>
            <a:r>
              <a:rPr lang="en-US" sz="2400" b="1" dirty="0"/>
              <a:t> </a:t>
            </a:r>
            <a:endParaRPr lang="en-US" sz="200" b="1" dirty="0"/>
          </a:p>
        </p:txBody>
      </p:sp>
      <p:sp>
        <p:nvSpPr>
          <p:cNvPr id="19" name="TextBox 18">
            <a:extLst>
              <a:ext uri="{FF2B5EF4-FFF2-40B4-BE49-F238E27FC236}">
                <a16:creationId xmlns:a16="http://schemas.microsoft.com/office/drawing/2014/main" id="{A1BA0F78-72B4-1149-A677-BB56A3F64DC1}"/>
              </a:ext>
            </a:extLst>
          </p:cNvPr>
          <p:cNvSpPr txBox="1"/>
          <p:nvPr/>
        </p:nvSpPr>
        <p:spPr>
          <a:xfrm>
            <a:off x="5769344" y="67035"/>
            <a:ext cx="5237066" cy="2277547"/>
          </a:xfrm>
          <a:prstGeom prst="rect">
            <a:avLst/>
          </a:prstGeom>
          <a:solidFill>
            <a:srgbClr val="92D050">
              <a:alpha val="52000"/>
            </a:srgbClr>
          </a:solidFill>
          <a:ln w="6350">
            <a:solidFill>
              <a:schemeClr val="tx1"/>
            </a:solidFill>
          </a:ln>
        </p:spPr>
        <p:txBody>
          <a:bodyPr wrap="square" rtlCol="0">
            <a:spAutoFit/>
          </a:bodyPr>
          <a:lstStyle/>
          <a:p>
            <a:r>
              <a:rPr lang="en-US" sz="2800" b="1" u="sng" dirty="0"/>
              <a:t>Europe</a:t>
            </a:r>
          </a:p>
          <a:p>
            <a:r>
              <a:rPr lang="en-US" sz="2800" b="1" dirty="0"/>
              <a:t>91 operators (27 operating)</a:t>
            </a:r>
          </a:p>
          <a:p>
            <a:r>
              <a:rPr lang="en-US" sz="2800" b="1" dirty="0"/>
              <a:t>61 tech providers</a:t>
            </a:r>
          </a:p>
          <a:p>
            <a:r>
              <a:rPr lang="en-US" b="1" dirty="0"/>
              <a:t>EU 28, NO, CH, SRB, TR in 2016: 103 ktpa ELT treated</a:t>
            </a:r>
          </a:p>
          <a:p>
            <a:r>
              <a:rPr lang="en-US" sz="2000" b="1" dirty="0"/>
              <a:t>Leading: Pyrolyx (Germany), SES(Sweden)</a:t>
            </a:r>
          </a:p>
          <a:p>
            <a:r>
              <a:rPr lang="en-US" sz="2000" b="1" dirty="0"/>
              <a:t>Emerging: Tyrebirth (Italy), AlphaCarbone (F)</a:t>
            </a:r>
          </a:p>
        </p:txBody>
      </p:sp>
      <p:sp>
        <p:nvSpPr>
          <p:cNvPr id="20" name="TextBox 19">
            <a:extLst>
              <a:ext uri="{FF2B5EF4-FFF2-40B4-BE49-F238E27FC236}">
                <a16:creationId xmlns:a16="http://schemas.microsoft.com/office/drawing/2014/main" id="{E5946A29-3725-9140-AC4E-259B445AE7B7}"/>
              </a:ext>
            </a:extLst>
          </p:cNvPr>
          <p:cNvSpPr txBox="1"/>
          <p:nvPr/>
        </p:nvSpPr>
        <p:spPr>
          <a:xfrm>
            <a:off x="4463176" y="4530704"/>
            <a:ext cx="4060240" cy="2000548"/>
          </a:xfrm>
          <a:prstGeom prst="rect">
            <a:avLst/>
          </a:prstGeom>
          <a:solidFill>
            <a:srgbClr val="92D050">
              <a:alpha val="52000"/>
            </a:srgbClr>
          </a:solidFill>
          <a:ln w="6350">
            <a:solidFill>
              <a:schemeClr val="tx1"/>
            </a:solidFill>
          </a:ln>
        </p:spPr>
        <p:txBody>
          <a:bodyPr wrap="square" rtlCol="0">
            <a:spAutoFit/>
          </a:bodyPr>
          <a:lstStyle/>
          <a:p>
            <a:r>
              <a:rPr lang="en-US" sz="2800" b="1" u="sng" dirty="0"/>
              <a:t>Middle East Africa</a:t>
            </a:r>
          </a:p>
          <a:p>
            <a:r>
              <a:rPr lang="en-US" sz="2800" b="1" dirty="0"/>
              <a:t>21 operators (8 operating)</a:t>
            </a:r>
          </a:p>
          <a:p>
            <a:r>
              <a:rPr lang="en-US" sz="2800" b="1" dirty="0"/>
              <a:t>5 tech providers</a:t>
            </a:r>
          </a:p>
          <a:p>
            <a:r>
              <a:rPr lang="en-US" sz="2000" b="1" dirty="0"/>
              <a:t>Leading: OSHO (South Africa)</a:t>
            </a:r>
          </a:p>
          <a:p>
            <a:r>
              <a:rPr lang="en-US" sz="2000" b="1" dirty="0"/>
              <a:t>Emerging: Marami Energy (KSA)</a:t>
            </a:r>
          </a:p>
        </p:txBody>
      </p:sp>
      <p:sp>
        <p:nvSpPr>
          <p:cNvPr id="21" name="TextBox 20">
            <a:extLst>
              <a:ext uri="{FF2B5EF4-FFF2-40B4-BE49-F238E27FC236}">
                <a16:creationId xmlns:a16="http://schemas.microsoft.com/office/drawing/2014/main" id="{87405F5A-BB82-2841-A568-6633A641E1F8}"/>
              </a:ext>
            </a:extLst>
          </p:cNvPr>
          <p:cNvSpPr txBox="1"/>
          <p:nvPr/>
        </p:nvSpPr>
        <p:spPr>
          <a:xfrm>
            <a:off x="7602705" y="2438251"/>
            <a:ext cx="4434834" cy="2000548"/>
          </a:xfrm>
          <a:prstGeom prst="rect">
            <a:avLst/>
          </a:prstGeom>
          <a:solidFill>
            <a:srgbClr val="92D050">
              <a:alpha val="52000"/>
            </a:srgbClr>
          </a:solidFill>
          <a:ln w="6350">
            <a:solidFill>
              <a:schemeClr val="tx1"/>
            </a:solidFill>
          </a:ln>
        </p:spPr>
        <p:txBody>
          <a:bodyPr wrap="square" rtlCol="0">
            <a:spAutoFit/>
          </a:bodyPr>
          <a:lstStyle/>
          <a:p>
            <a:r>
              <a:rPr lang="en-US" sz="2800" b="1" u="sng" dirty="0"/>
              <a:t>Asia Pacific</a:t>
            </a:r>
          </a:p>
          <a:p>
            <a:r>
              <a:rPr lang="en-US" sz="2800" b="1" dirty="0"/>
              <a:t>35+ operators (16 operating)</a:t>
            </a:r>
          </a:p>
          <a:p>
            <a:r>
              <a:rPr lang="en-US" sz="2800" b="1" dirty="0"/>
              <a:t>20+ tech providers</a:t>
            </a:r>
          </a:p>
          <a:p>
            <a:r>
              <a:rPr lang="en-US" sz="2000" b="1" dirty="0"/>
              <a:t>Leading: Enrestec (Taiwan)</a:t>
            </a:r>
          </a:p>
          <a:p>
            <a:r>
              <a:rPr lang="en-US" sz="2000" b="1" dirty="0"/>
              <a:t>Emerging: Radhe Energy (India)</a:t>
            </a:r>
          </a:p>
        </p:txBody>
      </p:sp>
      <p:sp>
        <p:nvSpPr>
          <p:cNvPr id="22" name="TextBox 21">
            <a:extLst>
              <a:ext uri="{FF2B5EF4-FFF2-40B4-BE49-F238E27FC236}">
                <a16:creationId xmlns:a16="http://schemas.microsoft.com/office/drawing/2014/main" id="{616664A4-A3AD-AA4D-A0C9-502DE1A2FF83}"/>
              </a:ext>
            </a:extLst>
          </p:cNvPr>
          <p:cNvSpPr txBox="1"/>
          <p:nvPr/>
        </p:nvSpPr>
        <p:spPr>
          <a:xfrm>
            <a:off x="389978" y="67035"/>
            <a:ext cx="5097742" cy="707886"/>
          </a:xfrm>
          <a:prstGeom prst="rect">
            <a:avLst/>
          </a:prstGeom>
          <a:solidFill>
            <a:schemeClr val="bg1">
              <a:alpha val="57000"/>
            </a:schemeClr>
          </a:solidFill>
        </p:spPr>
        <p:txBody>
          <a:bodyPr wrap="none" rtlCol="0">
            <a:spAutoFit/>
          </a:bodyPr>
          <a:lstStyle/>
          <a:p>
            <a:r>
              <a:rPr lang="en-GB" sz="4000" b="1" dirty="0">
                <a:solidFill>
                  <a:srgbClr val="001F60"/>
                </a:solidFill>
              </a:rPr>
              <a:t>The industry landscape</a:t>
            </a:r>
          </a:p>
        </p:txBody>
      </p:sp>
      <p:sp>
        <p:nvSpPr>
          <p:cNvPr id="24" name="Footer Placeholder 12">
            <a:extLst>
              <a:ext uri="{FF2B5EF4-FFF2-40B4-BE49-F238E27FC236}">
                <a16:creationId xmlns:a16="http://schemas.microsoft.com/office/drawing/2014/main" id="{422EAA17-BD7E-8B40-AFD1-B77DA74ADE41}"/>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spTree>
    <p:extLst>
      <p:ext uri="{BB962C8B-B14F-4D97-AF65-F5344CB8AC3E}">
        <p14:creationId xmlns:p14="http://schemas.microsoft.com/office/powerpoint/2010/main" val="146669175"/>
      </p:ext>
    </p:extLst>
  </p:cSld>
  <p:clrMapOvr>
    <a:masterClrMapping/>
  </p:clrMapOvr>
  <mc:AlternateContent xmlns:mc="http://schemas.openxmlformats.org/markup-compatibility/2006" xmlns:p14="http://schemas.microsoft.com/office/powerpoint/2010/main">
    <mc:Choice Requires="p14">
      <p:transition spd="slow" p14:dur="2000" advTm="52980"/>
    </mc:Choice>
    <mc:Fallback xmlns="">
      <p:transition spd="slow" advTm="529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B15315-CC79-064D-9A64-77183ABCAC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65" y="-9583"/>
            <a:ext cx="12180035" cy="6871990"/>
          </a:xfrm>
          <a:prstGeom prst="rect">
            <a:avLst/>
          </a:prstGeom>
        </p:spPr>
      </p:pic>
      <p:sp>
        <p:nvSpPr>
          <p:cNvPr id="29" name="TextBox 28">
            <a:extLst>
              <a:ext uri="{FF2B5EF4-FFF2-40B4-BE49-F238E27FC236}">
                <a16:creationId xmlns:a16="http://schemas.microsoft.com/office/drawing/2014/main" id="{F3246A1D-F597-6E4E-A71F-E6879BC1424D}"/>
              </a:ext>
            </a:extLst>
          </p:cNvPr>
          <p:cNvSpPr txBox="1"/>
          <p:nvPr/>
        </p:nvSpPr>
        <p:spPr>
          <a:xfrm>
            <a:off x="389978" y="67035"/>
            <a:ext cx="9961381" cy="707886"/>
          </a:xfrm>
          <a:prstGeom prst="rect">
            <a:avLst/>
          </a:prstGeom>
          <a:solidFill>
            <a:schemeClr val="bg1">
              <a:alpha val="57000"/>
            </a:schemeClr>
          </a:solidFill>
        </p:spPr>
        <p:txBody>
          <a:bodyPr wrap="none" rtlCol="0">
            <a:spAutoFit/>
          </a:bodyPr>
          <a:lstStyle/>
          <a:p>
            <a:r>
              <a:rPr lang="en-GB" sz="4000" b="1" dirty="0">
                <a:solidFill>
                  <a:srgbClr val="001F60"/>
                </a:solidFill>
              </a:rPr>
              <a:t>Future tech: Microwave technology landscape</a:t>
            </a:r>
            <a:endParaRPr lang="en-GB" sz="4000" b="1" baseline="30000" dirty="0">
              <a:solidFill>
                <a:srgbClr val="001F60"/>
              </a:solidFill>
            </a:endParaRPr>
          </a:p>
        </p:txBody>
      </p:sp>
      <p:sp>
        <p:nvSpPr>
          <p:cNvPr id="30" name="Footer Placeholder 12">
            <a:extLst>
              <a:ext uri="{FF2B5EF4-FFF2-40B4-BE49-F238E27FC236}">
                <a16:creationId xmlns:a16="http://schemas.microsoft.com/office/drawing/2014/main" id="{3420AECB-ADDB-6948-B189-834BD36BAE52}"/>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pic>
        <p:nvPicPr>
          <p:cNvPr id="3" name="Picture 2">
            <a:extLst>
              <a:ext uri="{FF2B5EF4-FFF2-40B4-BE49-F238E27FC236}">
                <a16:creationId xmlns:a16="http://schemas.microsoft.com/office/drawing/2014/main" id="{99C356C6-AD6B-5B4A-BBA6-661F68EA4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2804" y="1697900"/>
            <a:ext cx="321890" cy="389706"/>
          </a:xfrm>
          <a:prstGeom prst="rect">
            <a:avLst/>
          </a:prstGeom>
        </p:spPr>
      </p:pic>
      <p:pic>
        <p:nvPicPr>
          <p:cNvPr id="9" name="Picture 8">
            <a:extLst>
              <a:ext uri="{FF2B5EF4-FFF2-40B4-BE49-F238E27FC236}">
                <a16:creationId xmlns:a16="http://schemas.microsoft.com/office/drawing/2014/main" id="{47DF1952-8EEE-6845-8B4A-EC4AC1EF85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8213" y="1332582"/>
            <a:ext cx="321890" cy="389706"/>
          </a:xfrm>
          <a:prstGeom prst="rect">
            <a:avLst/>
          </a:prstGeom>
        </p:spPr>
      </p:pic>
      <p:pic>
        <p:nvPicPr>
          <p:cNvPr id="11" name="Picture 10">
            <a:extLst>
              <a:ext uri="{FF2B5EF4-FFF2-40B4-BE49-F238E27FC236}">
                <a16:creationId xmlns:a16="http://schemas.microsoft.com/office/drawing/2014/main" id="{F1A206A6-5651-1E4E-B55A-364B406D9C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0545" y="1961059"/>
            <a:ext cx="321890" cy="389706"/>
          </a:xfrm>
          <a:prstGeom prst="rect">
            <a:avLst/>
          </a:prstGeom>
        </p:spPr>
      </p:pic>
      <p:pic>
        <p:nvPicPr>
          <p:cNvPr id="12" name="Picture 11">
            <a:extLst>
              <a:ext uri="{FF2B5EF4-FFF2-40B4-BE49-F238E27FC236}">
                <a16:creationId xmlns:a16="http://schemas.microsoft.com/office/drawing/2014/main" id="{3926A2BF-15DB-7645-BC2D-4EF78DA31D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3803" y="3542162"/>
            <a:ext cx="321890" cy="389706"/>
          </a:xfrm>
          <a:prstGeom prst="rect">
            <a:avLst/>
          </a:prstGeom>
        </p:spPr>
      </p:pic>
      <p:pic>
        <p:nvPicPr>
          <p:cNvPr id="13" name="Picture 12">
            <a:extLst>
              <a:ext uri="{FF2B5EF4-FFF2-40B4-BE49-F238E27FC236}">
                <a16:creationId xmlns:a16="http://schemas.microsoft.com/office/drawing/2014/main" id="{1C8E9F81-9731-344F-8DD7-283076600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945" y="1770941"/>
            <a:ext cx="321890" cy="389706"/>
          </a:xfrm>
          <a:prstGeom prst="rect">
            <a:avLst/>
          </a:prstGeom>
        </p:spPr>
      </p:pic>
      <p:pic>
        <p:nvPicPr>
          <p:cNvPr id="14" name="Picture 13">
            <a:extLst>
              <a:ext uri="{FF2B5EF4-FFF2-40B4-BE49-F238E27FC236}">
                <a16:creationId xmlns:a16="http://schemas.microsoft.com/office/drawing/2014/main" id="{E2DD48F8-AFBD-D048-808A-335A6716C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7434" y="1872489"/>
            <a:ext cx="321890" cy="389706"/>
          </a:xfrm>
          <a:prstGeom prst="rect">
            <a:avLst/>
          </a:prstGeom>
        </p:spPr>
      </p:pic>
      <p:pic>
        <p:nvPicPr>
          <p:cNvPr id="15" name="Picture 14">
            <a:extLst>
              <a:ext uri="{FF2B5EF4-FFF2-40B4-BE49-F238E27FC236}">
                <a16:creationId xmlns:a16="http://schemas.microsoft.com/office/drawing/2014/main" id="{0B3505F1-BFC3-0B42-A6E1-0DE1C2648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8379" y="1961059"/>
            <a:ext cx="321890" cy="389706"/>
          </a:xfrm>
          <a:prstGeom prst="rect">
            <a:avLst/>
          </a:prstGeom>
        </p:spPr>
      </p:pic>
      <p:pic>
        <p:nvPicPr>
          <p:cNvPr id="17" name="Picture 16">
            <a:extLst>
              <a:ext uri="{FF2B5EF4-FFF2-40B4-BE49-F238E27FC236}">
                <a16:creationId xmlns:a16="http://schemas.microsoft.com/office/drawing/2014/main" id="{4113061E-170D-574E-A5E8-31E33611B5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2720" y="1892753"/>
            <a:ext cx="321890" cy="389706"/>
          </a:xfrm>
          <a:prstGeom prst="rect">
            <a:avLst/>
          </a:prstGeom>
        </p:spPr>
      </p:pic>
      <p:sp>
        <p:nvSpPr>
          <p:cNvPr id="19" name="TextBox 18">
            <a:extLst>
              <a:ext uri="{FF2B5EF4-FFF2-40B4-BE49-F238E27FC236}">
                <a16:creationId xmlns:a16="http://schemas.microsoft.com/office/drawing/2014/main" id="{C4E1FA84-9C64-CF46-A513-51D363D91B01}"/>
              </a:ext>
            </a:extLst>
          </p:cNvPr>
          <p:cNvSpPr txBox="1"/>
          <p:nvPr/>
        </p:nvSpPr>
        <p:spPr>
          <a:xfrm>
            <a:off x="2861890" y="2855705"/>
            <a:ext cx="9142281" cy="3282950"/>
          </a:xfrm>
          <a:prstGeom prst="rect">
            <a:avLst/>
          </a:prstGeom>
          <a:solidFill>
            <a:schemeClr val="bg1">
              <a:alpha val="57000"/>
            </a:schemeClr>
          </a:solidFill>
        </p:spPr>
        <p:txBody>
          <a:bodyPr wrap="square" rtlCol="0">
            <a:spAutoFit/>
          </a:bodyPr>
          <a:lstStyle/>
          <a:p>
            <a:pPr>
              <a:spcBef>
                <a:spcPts val="500"/>
              </a:spcBef>
              <a:spcAft>
                <a:spcPts val="500"/>
              </a:spcAft>
            </a:pPr>
            <a:r>
              <a:rPr lang="en-GB" sz="1200" baseline="30000" dirty="0">
                <a:solidFill>
                  <a:srgbClr val="001F60"/>
                </a:solidFill>
              </a:rPr>
              <a:t> </a:t>
            </a:r>
          </a:p>
          <a:p>
            <a:pPr>
              <a:spcBef>
                <a:spcPts val="500"/>
              </a:spcBef>
              <a:spcAft>
                <a:spcPts val="500"/>
              </a:spcAft>
            </a:pPr>
            <a:r>
              <a:rPr lang="en-GB" sz="3200" baseline="30000" dirty="0">
                <a:solidFill>
                  <a:srgbClr val="001F60"/>
                </a:solidFill>
              </a:rPr>
              <a:t>Worldwide, 11+ tire pyrolysis companies develop microwave heating technology</a:t>
            </a:r>
          </a:p>
          <a:p>
            <a:pPr>
              <a:spcBef>
                <a:spcPts val="500"/>
              </a:spcBef>
              <a:spcAft>
                <a:spcPts val="500"/>
              </a:spcAft>
            </a:pPr>
            <a:r>
              <a:rPr lang="en-GB" sz="3200" baseline="30000" dirty="0">
                <a:solidFill>
                  <a:srgbClr val="001F60"/>
                </a:solidFill>
              </a:rPr>
              <a:t>Heating efficiency is high: Heating is 3D inside the feedstock and fast (~ minutes)</a:t>
            </a:r>
          </a:p>
          <a:p>
            <a:pPr>
              <a:spcBef>
                <a:spcPts val="500"/>
              </a:spcBef>
              <a:spcAft>
                <a:spcPts val="500"/>
              </a:spcAft>
            </a:pPr>
            <a:r>
              <a:rPr lang="en-GB" sz="3200" baseline="30000" dirty="0">
                <a:solidFill>
                  <a:srgbClr val="001F60"/>
                </a:solidFill>
              </a:rPr>
              <a:t>Good balance between oil and carbon quality</a:t>
            </a:r>
          </a:p>
          <a:p>
            <a:pPr>
              <a:spcBef>
                <a:spcPts val="500"/>
              </a:spcBef>
              <a:spcAft>
                <a:spcPts val="500"/>
              </a:spcAft>
            </a:pPr>
            <a:r>
              <a:rPr lang="en-GB" sz="3200" baseline="30000" dirty="0">
                <a:solidFill>
                  <a:srgbClr val="001F60"/>
                </a:solidFill>
              </a:rPr>
              <a:t>Preliminary in-rubber results of microwave processed rCBs are promising</a:t>
            </a:r>
          </a:p>
          <a:p>
            <a:pPr>
              <a:spcBef>
                <a:spcPts val="500"/>
              </a:spcBef>
              <a:spcAft>
                <a:spcPts val="500"/>
              </a:spcAft>
            </a:pPr>
            <a:r>
              <a:rPr lang="en-GB" sz="3200" baseline="30000" dirty="0">
                <a:solidFill>
                  <a:srgbClr val="001F60"/>
                </a:solidFill>
              </a:rPr>
              <a:t>First commercial plant in construction by Tyrebirth (Italy, batch for 30 entire tires)</a:t>
            </a:r>
          </a:p>
          <a:p>
            <a:pPr>
              <a:spcBef>
                <a:spcPts val="500"/>
              </a:spcBef>
              <a:spcAft>
                <a:spcPts val="500"/>
              </a:spcAft>
            </a:pPr>
            <a:r>
              <a:rPr lang="en-GB" sz="3200" baseline="30000" dirty="0">
                <a:solidFill>
                  <a:srgbClr val="001F60"/>
                </a:solidFill>
              </a:rPr>
              <a:t>New Black Technologies (USA), Rotawave (Scotland), Environmental Waste International (Canada) continuous processes</a:t>
            </a:r>
          </a:p>
        </p:txBody>
      </p:sp>
      <p:pic>
        <p:nvPicPr>
          <p:cNvPr id="4" name="Picture 3">
            <a:extLst>
              <a:ext uri="{FF2B5EF4-FFF2-40B4-BE49-F238E27FC236}">
                <a16:creationId xmlns:a16="http://schemas.microsoft.com/office/drawing/2014/main" id="{B89F3CAA-1302-BC4C-9E12-754AB43296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3746" y="1772026"/>
            <a:ext cx="2457654" cy="383886"/>
          </a:xfrm>
          <a:prstGeom prst="rect">
            <a:avLst/>
          </a:prstGeom>
        </p:spPr>
      </p:pic>
      <p:pic>
        <p:nvPicPr>
          <p:cNvPr id="21" name="Picture 20">
            <a:extLst>
              <a:ext uri="{FF2B5EF4-FFF2-40B4-BE49-F238E27FC236}">
                <a16:creationId xmlns:a16="http://schemas.microsoft.com/office/drawing/2014/main" id="{C84A7A84-5FD8-ED46-94B7-66B020283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6838" y="1766206"/>
            <a:ext cx="321890" cy="389706"/>
          </a:xfrm>
          <a:prstGeom prst="rect">
            <a:avLst/>
          </a:prstGeom>
        </p:spPr>
      </p:pic>
      <p:pic>
        <p:nvPicPr>
          <p:cNvPr id="22" name="Picture 21">
            <a:extLst>
              <a:ext uri="{FF2B5EF4-FFF2-40B4-BE49-F238E27FC236}">
                <a16:creationId xmlns:a16="http://schemas.microsoft.com/office/drawing/2014/main" id="{9D372B8F-ED83-5441-B060-C76AB6B18B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5009" y="1024714"/>
            <a:ext cx="321890" cy="389706"/>
          </a:xfrm>
          <a:prstGeom prst="rect">
            <a:avLst/>
          </a:prstGeom>
        </p:spPr>
      </p:pic>
      <p:pic>
        <p:nvPicPr>
          <p:cNvPr id="5" name="Picture 4">
            <a:extLst>
              <a:ext uri="{FF2B5EF4-FFF2-40B4-BE49-F238E27FC236}">
                <a16:creationId xmlns:a16="http://schemas.microsoft.com/office/drawing/2014/main" id="{B51AEB80-E520-7045-A037-0715CCBE3A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6899" y="1024714"/>
            <a:ext cx="1975065" cy="385013"/>
          </a:xfrm>
          <a:prstGeom prst="rect">
            <a:avLst/>
          </a:prstGeom>
        </p:spPr>
      </p:pic>
      <p:pic>
        <p:nvPicPr>
          <p:cNvPr id="6" name="Picture 5">
            <a:extLst>
              <a:ext uri="{FF2B5EF4-FFF2-40B4-BE49-F238E27FC236}">
                <a16:creationId xmlns:a16="http://schemas.microsoft.com/office/drawing/2014/main" id="{62C983A0-AC32-FE41-99CD-CFA4EFFC84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709" y="1697900"/>
            <a:ext cx="1142326" cy="389706"/>
          </a:xfrm>
          <a:prstGeom prst="rect">
            <a:avLst/>
          </a:prstGeom>
        </p:spPr>
      </p:pic>
      <p:pic>
        <p:nvPicPr>
          <p:cNvPr id="7" name="Picture 6">
            <a:extLst>
              <a:ext uri="{FF2B5EF4-FFF2-40B4-BE49-F238E27FC236}">
                <a16:creationId xmlns:a16="http://schemas.microsoft.com/office/drawing/2014/main" id="{CA86161A-2400-B146-BFD7-77D1C2BD0A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4926" y="1324057"/>
            <a:ext cx="1922672" cy="401673"/>
          </a:xfrm>
          <a:prstGeom prst="rect">
            <a:avLst/>
          </a:prstGeom>
        </p:spPr>
      </p:pic>
      <p:pic>
        <p:nvPicPr>
          <p:cNvPr id="25" name="Picture 24">
            <a:extLst>
              <a:ext uri="{FF2B5EF4-FFF2-40B4-BE49-F238E27FC236}">
                <a16:creationId xmlns:a16="http://schemas.microsoft.com/office/drawing/2014/main" id="{489CA596-679E-934C-A546-0A110CA87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98954" y="5896535"/>
            <a:ext cx="321890" cy="389706"/>
          </a:xfrm>
          <a:prstGeom prst="rect">
            <a:avLst/>
          </a:prstGeom>
        </p:spPr>
      </p:pic>
    </p:spTree>
    <p:extLst>
      <p:ext uri="{BB962C8B-B14F-4D97-AF65-F5344CB8AC3E}">
        <p14:creationId xmlns:p14="http://schemas.microsoft.com/office/powerpoint/2010/main" val="47100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061834" y="6519788"/>
            <a:ext cx="2743200" cy="365125"/>
          </a:xfrm>
        </p:spPr>
        <p:txBody>
          <a:bodyPr/>
          <a:lstStyle/>
          <a:p>
            <a:fld id="{FB7AD3EB-6A16-D448-9CE9-9F462628883F}" type="slidenum">
              <a:rPr lang="en-GB" smtClean="0">
                <a:solidFill>
                  <a:srgbClr val="002060"/>
                </a:solidFill>
              </a:rPr>
              <a:t>7</a:t>
            </a:fld>
            <a:endParaRPr lang="en-GB" dirty="0">
              <a:solidFill>
                <a:srgbClr val="002060"/>
              </a:solidFill>
            </a:endParaRPr>
          </a:p>
        </p:txBody>
      </p:sp>
      <p:sp>
        <p:nvSpPr>
          <p:cNvPr id="143" name="Footer Placeholder 12">
            <a:extLst>
              <a:ext uri="{FF2B5EF4-FFF2-40B4-BE49-F238E27FC236}">
                <a16:creationId xmlns:a16="http://schemas.microsoft.com/office/drawing/2014/main" id="{A2D85410-2950-7F4B-8BCD-5295DDBABC04}"/>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sp>
        <p:nvSpPr>
          <p:cNvPr id="163" name="TextBox 162">
            <a:extLst>
              <a:ext uri="{FF2B5EF4-FFF2-40B4-BE49-F238E27FC236}">
                <a16:creationId xmlns:a16="http://schemas.microsoft.com/office/drawing/2014/main" id="{9B747A34-AD1E-7747-8D3F-9BC5F66FAF56}"/>
              </a:ext>
            </a:extLst>
          </p:cNvPr>
          <p:cNvSpPr txBox="1"/>
          <p:nvPr/>
        </p:nvSpPr>
        <p:spPr>
          <a:xfrm>
            <a:off x="389978" y="67035"/>
            <a:ext cx="9312934" cy="707886"/>
          </a:xfrm>
          <a:prstGeom prst="rect">
            <a:avLst/>
          </a:prstGeom>
          <a:noFill/>
        </p:spPr>
        <p:txBody>
          <a:bodyPr wrap="none" rtlCol="0">
            <a:spAutoFit/>
          </a:bodyPr>
          <a:lstStyle/>
          <a:p>
            <a:r>
              <a:rPr lang="en-GB" sz="4000" b="1" dirty="0">
                <a:solidFill>
                  <a:srgbClr val="001F60"/>
                </a:solidFill>
              </a:rPr>
              <a:t>Tire pyrolysis carbon, a composite material</a:t>
            </a:r>
          </a:p>
        </p:txBody>
      </p:sp>
      <p:grpSp>
        <p:nvGrpSpPr>
          <p:cNvPr id="20" name="Group 19">
            <a:extLst>
              <a:ext uri="{FF2B5EF4-FFF2-40B4-BE49-F238E27FC236}">
                <a16:creationId xmlns:a16="http://schemas.microsoft.com/office/drawing/2014/main" id="{854E7791-CACE-6A4E-9805-21E179C05A89}"/>
              </a:ext>
            </a:extLst>
          </p:cNvPr>
          <p:cNvGrpSpPr/>
          <p:nvPr/>
        </p:nvGrpSpPr>
        <p:grpSpPr>
          <a:xfrm>
            <a:off x="510680" y="911935"/>
            <a:ext cx="4962370" cy="2766074"/>
            <a:chOff x="1465136" y="1134032"/>
            <a:chExt cx="8594673" cy="4811670"/>
          </a:xfrm>
        </p:grpSpPr>
        <p:grpSp>
          <p:nvGrpSpPr>
            <p:cNvPr id="21" name="Gruppe 199">
              <a:extLst>
                <a:ext uri="{FF2B5EF4-FFF2-40B4-BE49-F238E27FC236}">
                  <a16:creationId xmlns:a16="http://schemas.microsoft.com/office/drawing/2014/main" id="{C51912DA-52FE-8548-A64E-181E5EC7C073}"/>
                </a:ext>
              </a:extLst>
            </p:cNvPr>
            <p:cNvGrpSpPr>
              <a:grpSpLocks/>
            </p:cNvGrpSpPr>
            <p:nvPr/>
          </p:nvGrpSpPr>
          <p:grpSpPr bwMode="auto">
            <a:xfrm>
              <a:off x="1587883" y="1150042"/>
              <a:ext cx="2200275" cy="1524000"/>
              <a:chOff x="2636520" y="2831705"/>
              <a:chExt cx="1919605" cy="1330207"/>
            </a:xfrm>
          </p:grpSpPr>
          <p:sp>
            <p:nvSpPr>
              <p:cNvPr id="140" name="Ellipse 96">
                <a:extLst>
                  <a:ext uri="{FF2B5EF4-FFF2-40B4-BE49-F238E27FC236}">
                    <a16:creationId xmlns:a16="http://schemas.microsoft.com/office/drawing/2014/main" id="{AF3DD4E8-9077-5449-901B-5FF637CD6F0F}"/>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141" name="Gruppe 91">
                <a:extLst>
                  <a:ext uri="{FF2B5EF4-FFF2-40B4-BE49-F238E27FC236}">
                    <a16:creationId xmlns:a16="http://schemas.microsoft.com/office/drawing/2014/main" id="{B29860A2-2003-294A-AC9D-E580C210307C}"/>
                  </a:ext>
                </a:extLst>
              </p:cNvPr>
              <p:cNvGrpSpPr>
                <a:grpSpLocks/>
              </p:cNvGrpSpPr>
              <p:nvPr/>
            </p:nvGrpSpPr>
            <p:grpSpPr bwMode="auto">
              <a:xfrm>
                <a:off x="2976835" y="2831705"/>
                <a:ext cx="1198925" cy="1187339"/>
                <a:chOff x="1071835" y="2920232"/>
                <a:chExt cx="1427572" cy="1413777"/>
              </a:xfrm>
            </p:grpSpPr>
            <p:sp>
              <p:nvSpPr>
                <p:cNvPr id="142" name="Ellipse 44">
                  <a:extLst>
                    <a:ext uri="{FF2B5EF4-FFF2-40B4-BE49-F238E27FC236}">
                      <a16:creationId xmlns:a16="http://schemas.microsoft.com/office/drawing/2014/main" id="{F3F5D6FF-B041-E542-95C0-95DD9510FA86}"/>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145" name="Ellipse 45">
                  <a:extLst>
                    <a:ext uri="{FF2B5EF4-FFF2-40B4-BE49-F238E27FC236}">
                      <a16:creationId xmlns:a16="http://schemas.microsoft.com/office/drawing/2014/main" id="{9ED9E29E-F374-6544-A4B4-BE461DE6A89F}"/>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146" name="Måne 100">
                  <a:extLst>
                    <a:ext uri="{FF2B5EF4-FFF2-40B4-BE49-F238E27FC236}">
                      <a16:creationId xmlns:a16="http://schemas.microsoft.com/office/drawing/2014/main" id="{668819C0-0CDB-2D47-86FF-5F0F4018DB60}"/>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22" name="Group 21">
              <a:extLst>
                <a:ext uri="{FF2B5EF4-FFF2-40B4-BE49-F238E27FC236}">
                  <a16:creationId xmlns:a16="http://schemas.microsoft.com/office/drawing/2014/main" id="{888B98C7-3173-9C45-B127-E5B907EDF172}"/>
                </a:ext>
              </a:extLst>
            </p:cNvPr>
            <p:cNvGrpSpPr/>
            <p:nvPr/>
          </p:nvGrpSpPr>
          <p:grpSpPr>
            <a:xfrm>
              <a:off x="3833764" y="1289526"/>
              <a:ext cx="2200275" cy="1524000"/>
              <a:chOff x="4641636" y="3801000"/>
              <a:chExt cx="2200275" cy="1524000"/>
            </a:xfrm>
          </p:grpSpPr>
          <p:grpSp>
            <p:nvGrpSpPr>
              <p:cNvPr id="133" name="Gruppe 199">
                <a:extLst>
                  <a:ext uri="{FF2B5EF4-FFF2-40B4-BE49-F238E27FC236}">
                    <a16:creationId xmlns:a16="http://schemas.microsoft.com/office/drawing/2014/main" id="{853FF8A4-D708-194B-B9B4-34BFB12A887A}"/>
                  </a:ext>
                </a:extLst>
              </p:cNvPr>
              <p:cNvGrpSpPr>
                <a:grpSpLocks/>
              </p:cNvGrpSpPr>
              <p:nvPr/>
            </p:nvGrpSpPr>
            <p:grpSpPr bwMode="auto">
              <a:xfrm>
                <a:off x="4641636" y="3801000"/>
                <a:ext cx="2200275" cy="1524000"/>
                <a:chOff x="2636520" y="2831705"/>
                <a:chExt cx="1919605" cy="1330207"/>
              </a:xfrm>
            </p:grpSpPr>
            <p:sp>
              <p:nvSpPr>
                <p:cNvPr id="135" name="Ellipse 96">
                  <a:extLst>
                    <a:ext uri="{FF2B5EF4-FFF2-40B4-BE49-F238E27FC236}">
                      <a16:creationId xmlns:a16="http://schemas.microsoft.com/office/drawing/2014/main" id="{D49E9C10-EABF-BE49-BA94-80361E20CDCE}"/>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136" name="Gruppe 91">
                  <a:extLst>
                    <a:ext uri="{FF2B5EF4-FFF2-40B4-BE49-F238E27FC236}">
                      <a16:creationId xmlns:a16="http://schemas.microsoft.com/office/drawing/2014/main" id="{F28C397F-40F9-8146-B434-823B1336EF09}"/>
                    </a:ext>
                  </a:extLst>
                </p:cNvPr>
                <p:cNvGrpSpPr>
                  <a:grpSpLocks/>
                </p:cNvGrpSpPr>
                <p:nvPr/>
              </p:nvGrpSpPr>
              <p:grpSpPr bwMode="auto">
                <a:xfrm>
                  <a:off x="2976835" y="2831705"/>
                  <a:ext cx="1198925" cy="1187339"/>
                  <a:chOff x="1071835" y="2920232"/>
                  <a:chExt cx="1427572" cy="1413777"/>
                </a:xfrm>
              </p:grpSpPr>
              <p:sp>
                <p:nvSpPr>
                  <p:cNvPr id="137" name="Ellipse 44">
                    <a:extLst>
                      <a:ext uri="{FF2B5EF4-FFF2-40B4-BE49-F238E27FC236}">
                        <a16:creationId xmlns:a16="http://schemas.microsoft.com/office/drawing/2014/main" id="{0D9995D4-96D9-8E4B-BF64-609C20828C4E}"/>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138" name="Ellipse 45">
                    <a:extLst>
                      <a:ext uri="{FF2B5EF4-FFF2-40B4-BE49-F238E27FC236}">
                        <a16:creationId xmlns:a16="http://schemas.microsoft.com/office/drawing/2014/main" id="{BE79DB3C-B057-BC44-B0AA-D5D1EE7D29C1}"/>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139" name="Måne 100">
                    <a:extLst>
                      <a:ext uri="{FF2B5EF4-FFF2-40B4-BE49-F238E27FC236}">
                        <a16:creationId xmlns:a16="http://schemas.microsoft.com/office/drawing/2014/main" id="{842BD513-C1DE-CC4E-AAE2-B7441077896B}"/>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134" name="TextBox 133">
                <a:extLst>
                  <a:ext uri="{FF2B5EF4-FFF2-40B4-BE49-F238E27FC236}">
                    <a16:creationId xmlns:a16="http://schemas.microsoft.com/office/drawing/2014/main" id="{0791DF58-3179-714E-B94C-31AC4469AABD}"/>
                  </a:ext>
                </a:extLst>
              </p:cNvPr>
              <p:cNvSpPr txBox="1"/>
              <p:nvPr/>
            </p:nvSpPr>
            <p:spPr>
              <a:xfrm>
                <a:off x="5633156" y="4419868"/>
                <a:ext cx="184730" cy="369332"/>
              </a:xfrm>
              <a:prstGeom prst="rect">
                <a:avLst/>
              </a:prstGeom>
              <a:noFill/>
            </p:spPr>
            <p:txBody>
              <a:bodyPr wrap="none" rtlCol="0">
                <a:spAutoFit/>
              </a:bodyPr>
              <a:lstStyle/>
              <a:p>
                <a:pPr algn="ctr"/>
                <a:endParaRPr lang="en-GB" b="1" dirty="0">
                  <a:solidFill>
                    <a:schemeClr val="bg1"/>
                  </a:solidFill>
                </a:endParaRPr>
              </a:p>
            </p:txBody>
          </p:sp>
        </p:grpSp>
        <p:grpSp>
          <p:nvGrpSpPr>
            <p:cNvPr id="23" name="Group 22">
              <a:extLst>
                <a:ext uri="{FF2B5EF4-FFF2-40B4-BE49-F238E27FC236}">
                  <a16:creationId xmlns:a16="http://schemas.microsoft.com/office/drawing/2014/main" id="{579A1097-3038-6040-858F-8EFA14606B8B}"/>
                </a:ext>
              </a:extLst>
            </p:cNvPr>
            <p:cNvGrpSpPr/>
            <p:nvPr/>
          </p:nvGrpSpPr>
          <p:grpSpPr>
            <a:xfrm>
              <a:off x="4254983" y="3582929"/>
              <a:ext cx="2200275" cy="1524000"/>
              <a:chOff x="8650091" y="4248103"/>
              <a:chExt cx="2200275" cy="1524000"/>
            </a:xfrm>
          </p:grpSpPr>
          <p:grpSp>
            <p:nvGrpSpPr>
              <p:cNvPr id="124" name="Group 123">
                <a:extLst>
                  <a:ext uri="{FF2B5EF4-FFF2-40B4-BE49-F238E27FC236}">
                    <a16:creationId xmlns:a16="http://schemas.microsoft.com/office/drawing/2014/main" id="{B0954076-9F1F-EB41-9B30-00625FFAF605}"/>
                  </a:ext>
                </a:extLst>
              </p:cNvPr>
              <p:cNvGrpSpPr/>
              <p:nvPr/>
            </p:nvGrpSpPr>
            <p:grpSpPr>
              <a:xfrm>
                <a:off x="8650091" y="4248103"/>
                <a:ext cx="2200275" cy="1524000"/>
                <a:chOff x="4641636" y="3801000"/>
                <a:chExt cx="2200275" cy="1524000"/>
              </a:xfrm>
            </p:grpSpPr>
            <p:grpSp>
              <p:nvGrpSpPr>
                <p:cNvPr id="126" name="Gruppe 199">
                  <a:extLst>
                    <a:ext uri="{FF2B5EF4-FFF2-40B4-BE49-F238E27FC236}">
                      <a16:creationId xmlns:a16="http://schemas.microsoft.com/office/drawing/2014/main" id="{79B2093A-229B-574A-A561-50DE7512EF0D}"/>
                    </a:ext>
                  </a:extLst>
                </p:cNvPr>
                <p:cNvGrpSpPr>
                  <a:grpSpLocks/>
                </p:cNvGrpSpPr>
                <p:nvPr/>
              </p:nvGrpSpPr>
              <p:grpSpPr bwMode="auto">
                <a:xfrm>
                  <a:off x="4641636" y="3801000"/>
                  <a:ext cx="2200275" cy="1524000"/>
                  <a:chOff x="2636520" y="2831705"/>
                  <a:chExt cx="1919605" cy="1330207"/>
                </a:xfrm>
              </p:grpSpPr>
              <p:sp>
                <p:nvSpPr>
                  <p:cNvPr id="128" name="Ellipse 96">
                    <a:extLst>
                      <a:ext uri="{FF2B5EF4-FFF2-40B4-BE49-F238E27FC236}">
                        <a16:creationId xmlns:a16="http://schemas.microsoft.com/office/drawing/2014/main" id="{79CDED74-6276-634B-844E-C1E040D0ED8F}"/>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129" name="Gruppe 91">
                    <a:extLst>
                      <a:ext uri="{FF2B5EF4-FFF2-40B4-BE49-F238E27FC236}">
                        <a16:creationId xmlns:a16="http://schemas.microsoft.com/office/drawing/2014/main" id="{53680495-2499-D74A-8714-2CFF34A74522}"/>
                      </a:ext>
                    </a:extLst>
                  </p:cNvPr>
                  <p:cNvGrpSpPr>
                    <a:grpSpLocks/>
                  </p:cNvGrpSpPr>
                  <p:nvPr/>
                </p:nvGrpSpPr>
                <p:grpSpPr bwMode="auto">
                  <a:xfrm>
                    <a:off x="2976835" y="2831705"/>
                    <a:ext cx="1198925" cy="1187339"/>
                    <a:chOff x="1071835" y="2920232"/>
                    <a:chExt cx="1427572" cy="1413777"/>
                  </a:xfrm>
                </p:grpSpPr>
                <p:sp>
                  <p:nvSpPr>
                    <p:cNvPr id="130" name="Ellipse 44">
                      <a:extLst>
                        <a:ext uri="{FF2B5EF4-FFF2-40B4-BE49-F238E27FC236}">
                          <a16:creationId xmlns:a16="http://schemas.microsoft.com/office/drawing/2014/main" id="{E68C23DB-4871-2A4A-A181-D5468762BB98}"/>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131" name="Ellipse 45">
                      <a:extLst>
                        <a:ext uri="{FF2B5EF4-FFF2-40B4-BE49-F238E27FC236}">
                          <a16:creationId xmlns:a16="http://schemas.microsoft.com/office/drawing/2014/main" id="{27F88A03-3739-CE48-984A-27264EFF4E40}"/>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132" name="Måne 100">
                      <a:extLst>
                        <a:ext uri="{FF2B5EF4-FFF2-40B4-BE49-F238E27FC236}">
                          <a16:creationId xmlns:a16="http://schemas.microsoft.com/office/drawing/2014/main" id="{3CE6CD70-1100-7744-B53C-D411489E8623}"/>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127" name="TextBox 126">
                  <a:extLst>
                    <a:ext uri="{FF2B5EF4-FFF2-40B4-BE49-F238E27FC236}">
                      <a16:creationId xmlns:a16="http://schemas.microsoft.com/office/drawing/2014/main" id="{79544712-2342-8F4B-9247-E2EDC3700AE3}"/>
                    </a:ext>
                  </a:extLst>
                </p:cNvPr>
                <p:cNvSpPr txBox="1"/>
                <p:nvPr/>
              </p:nvSpPr>
              <p:spPr>
                <a:xfrm>
                  <a:off x="5633154" y="4376231"/>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125" name="TextBox 124">
                <a:extLst>
                  <a:ext uri="{FF2B5EF4-FFF2-40B4-BE49-F238E27FC236}">
                    <a16:creationId xmlns:a16="http://schemas.microsoft.com/office/drawing/2014/main" id="{84C0B5D6-B094-914C-AD6B-0FB02F638B5D}"/>
                  </a:ext>
                </a:extLst>
              </p:cNvPr>
              <p:cNvSpPr txBox="1"/>
              <p:nvPr/>
            </p:nvSpPr>
            <p:spPr>
              <a:xfrm>
                <a:off x="9290583" y="4303459"/>
                <a:ext cx="184731" cy="646331"/>
              </a:xfrm>
              <a:prstGeom prst="rect">
                <a:avLst/>
              </a:prstGeom>
              <a:noFill/>
            </p:spPr>
            <p:txBody>
              <a:bodyPr wrap="none" rtlCol="0">
                <a:spAutoFit/>
              </a:bodyPr>
              <a:lstStyle/>
              <a:p>
                <a:endParaRPr lang="en-GB" sz="3600" b="1" dirty="0">
                  <a:solidFill>
                    <a:schemeClr val="bg1"/>
                  </a:solidFill>
                </a:endParaRPr>
              </a:p>
            </p:txBody>
          </p:sp>
        </p:grpSp>
        <p:grpSp>
          <p:nvGrpSpPr>
            <p:cNvPr id="24" name="Group 23">
              <a:extLst>
                <a:ext uri="{FF2B5EF4-FFF2-40B4-BE49-F238E27FC236}">
                  <a16:creationId xmlns:a16="http://schemas.microsoft.com/office/drawing/2014/main" id="{82A05111-3FBC-034B-BB32-48D6BC6F4D74}"/>
                </a:ext>
              </a:extLst>
            </p:cNvPr>
            <p:cNvGrpSpPr/>
            <p:nvPr/>
          </p:nvGrpSpPr>
          <p:grpSpPr>
            <a:xfrm>
              <a:off x="2670658" y="1985344"/>
              <a:ext cx="2200275" cy="1524000"/>
              <a:chOff x="7959617" y="2724103"/>
              <a:chExt cx="2200275" cy="1524000"/>
            </a:xfrm>
          </p:grpSpPr>
          <p:grpSp>
            <p:nvGrpSpPr>
              <p:cNvPr id="115" name="Group 114">
                <a:extLst>
                  <a:ext uri="{FF2B5EF4-FFF2-40B4-BE49-F238E27FC236}">
                    <a16:creationId xmlns:a16="http://schemas.microsoft.com/office/drawing/2014/main" id="{21927115-66BA-D54D-B322-295930313240}"/>
                  </a:ext>
                </a:extLst>
              </p:cNvPr>
              <p:cNvGrpSpPr/>
              <p:nvPr/>
            </p:nvGrpSpPr>
            <p:grpSpPr>
              <a:xfrm>
                <a:off x="7959617" y="2724103"/>
                <a:ext cx="2200275" cy="1524000"/>
                <a:chOff x="4641636" y="3801000"/>
                <a:chExt cx="2200275" cy="1524000"/>
              </a:xfrm>
            </p:grpSpPr>
            <p:grpSp>
              <p:nvGrpSpPr>
                <p:cNvPr id="117" name="Gruppe 199">
                  <a:extLst>
                    <a:ext uri="{FF2B5EF4-FFF2-40B4-BE49-F238E27FC236}">
                      <a16:creationId xmlns:a16="http://schemas.microsoft.com/office/drawing/2014/main" id="{7B8A717C-CD42-3547-9FDE-C8DE23085803}"/>
                    </a:ext>
                  </a:extLst>
                </p:cNvPr>
                <p:cNvGrpSpPr>
                  <a:grpSpLocks/>
                </p:cNvGrpSpPr>
                <p:nvPr/>
              </p:nvGrpSpPr>
              <p:grpSpPr bwMode="auto">
                <a:xfrm>
                  <a:off x="4641636" y="3801000"/>
                  <a:ext cx="2200275" cy="1524000"/>
                  <a:chOff x="2636520" y="2831705"/>
                  <a:chExt cx="1919605" cy="1330207"/>
                </a:xfrm>
              </p:grpSpPr>
              <p:sp>
                <p:nvSpPr>
                  <p:cNvPr id="119" name="Ellipse 96">
                    <a:extLst>
                      <a:ext uri="{FF2B5EF4-FFF2-40B4-BE49-F238E27FC236}">
                        <a16:creationId xmlns:a16="http://schemas.microsoft.com/office/drawing/2014/main" id="{533CE6E7-4492-0C42-8AE3-B8E2A76E7B45}"/>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120" name="Gruppe 91">
                    <a:extLst>
                      <a:ext uri="{FF2B5EF4-FFF2-40B4-BE49-F238E27FC236}">
                        <a16:creationId xmlns:a16="http://schemas.microsoft.com/office/drawing/2014/main" id="{FD1CB2E0-ECB4-D24D-A42B-97B9D94C075F}"/>
                      </a:ext>
                    </a:extLst>
                  </p:cNvPr>
                  <p:cNvGrpSpPr>
                    <a:grpSpLocks/>
                  </p:cNvGrpSpPr>
                  <p:nvPr/>
                </p:nvGrpSpPr>
                <p:grpSpPr bwMode="auto">
                  <a:xfrm>
                    <a:off x="2976835" y="2831705"/>
                    <a:ext cx="1198925" cy="1187339"/>
                    <a:chOff x="1071835" y="2920232"/>
                    <a:chExt cx="1427572" cy="1413777"/>
                  </a:xfrm>
                </p:grpSpPr>
                <p:sp>
                  <p:nvSpPr>
                    <p:cNvPr id="121" name="Ellipse 44">
                      <a:extLst>
                        <a:ext uri="{FF2B5EF4-FFF2-40B4-BE49-F238E27FC236}">
                          <a16:creationId xmlns:a16="http://schemas.microsoft.com/office/drawing/2014/main" id="{6859C08C-EE68-9647-A00B-F35E6F159136}"/>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122" name="Ellipse 45">
                      <a:extLst>
                        <a:ext uri="{FF2B5EF4-FFF2-40B4-BE49-F238E27FC236}">
                          <a16:creationId xmlns:a16="http://schemas.microsoft.com/office/drawing/2014/main" id="{A7D5F977-64B5-0E41-87F5-87380795546A}"/>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123" name="Måne 100">
                      <a:extLst>
                        <a:ext uri="{FF2B5EF4-FFF2-40B4-BE49-F238E27FC236}">
                          <a16:creationId xmlns:a16="http://schemas.microsoft.com/office/drawing/2014/main" id="{326CB2C8-DA25-FF47-A54E-20AEB227FFB2}"/>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118" name="TextBox 117">
                  <a:extLst>
                    <a:ext uri="{FF2B5EF4-FFF2-40B4-BE49-F238E27FC236}">
                      <a16:creationId xmlns:a16="http://schemas.microsoft.com/office/drawing/2014/main" id="{13AA7282-408D-2742-B303-F7198682C6E9}"/>
                    </a:ext>
                  </a:extLst>
                </p:cNvPr>
                <p:cNvSpPr txBox="1"/>
                <p:nvPr/>
              </p:nvSpPr>
              <p:spPr>
                <a:xfrm>
                  <a:off x="5612041" y="4422602"/>
                  <a:ext cx="184731" cy="369332"/>
                </a:xfrm>
                <a:prstGeom prst="rect">
                  <a:avLst/>
                </a:prstGeom>
                <a:noFill/>
              </p:spPr>
              <p:txBody>
                <a:bodyPr wrap="none" rtlCol="0">
                  <a:spAutoFit/>
                </a:bodyPr>
                <a:lstStyle/>
                <a:p>
                  <a:pPr algn="ctr"/>
                  <a:endParaRPr lang="en-GB" b="1" dirty="0">
                    <a:solidFill>
                      <a:schemeClr val="bg1"/>
                    </a:solidFill>
                  </a:endParaRPr>
                </a:p>
              </p:txBody>
            </p:sp>
          </p:grpSp>
          <p:sp>
            <p:nvSpPr>
              <p:cNvPr id="116" name="TextBox 115">
                <a:extLst>
                  <a:ext uri="{FF2B5EF4-FFF2-40B4-BE49-F238E27FC236}">
                    <a16:creationId xmlns:a16="http://schemas.microsoft.com/office/drawing/2014/main" id="{0FCA2E21-A928-8E45-9C37-D2E3FF9922A5}"/>
                  </a:ext>
                </a:extLst>
              </p:cNvPr>
              <p:cNvSpPr txBox="1"/>
              <p:nvPr/>
            </p:nvSpPr>
            <p:spPr>
              <a:xfrm>
                <a:off x="8514826" y="2769201"/>
                <a:ext cx="184731" cy="646331"/>
              </a:xfrm>
              <a:prstGeom prst="rect">
                <a:avLst/>
              </a:prstGeom>
              <a:noFill/>
            </p:spPr>
            <p:txBody>
              <a:bodyPr wrap="none" rtlCol="0">
                <a:spAutoFit/>
              </a:bodyPr>
              <a:lstStyle/>
              <a:p>
                <a:endParaRPr lang="en-GB" sz="3600" b="1" dirty="0">
                  <a:solidFill>
                    <a:schemeClr val="bg1"/>
                  </a:solidFill>
                </a:endParaRPr>
              </a:p>
            </p:txBody>
          </p:sp>
        </p:grpSp>
        <p:grpSp>
          <p:nvGrpSpPr>
            <p:cNvPr id="25" name="Group 24">
              <a:extLst>
                <a:ext uri="{FF2B5EF4-FFF2-40B4-BE49-F238E27FC236}">
                  <a16:creationId xmlns:a16="http://schemas.microsoft.com/office/drawing/2014/main" id="{06438753-AAEE-C743-B984-2DE5C25F2BA0}"/>
                </a:ext>
              </a:extLst>
            </p:cNvPr>
            <p:cNvGrpSpPr/>
            <p:nvPr/>
          </p:nvGrpSpPr>
          <p:grpSpPr>
            <a:xfrm>
              <a:off x="2926967" y="3335987"/>
              <a:ext cx="2200275" cy="1524000"/>
              <a:chOff x="6620312" y="4321467"/>
              <a:chExt cx="2200275" cy="1524000"/>
            </a:xfrm>
          </p:grpSpPr>
          <p:grpSp>
            <p:nvGrpSpPr>
              <p:cNvPr id="106" name="Group 105">
                <a:extLst>
                  <a:ext uri="{FF2B5EF4-FFF2-40B4-BE49-F238E27FC236}">
                    <a16:creationId xmlns:a16="http://schemas.microsoft.com/office/drawing/2014/main" id="{91DB0A1F-8A74-3840-913E-247454ABB8CE}"/>
                  </a:ext>
                </a:extLst>
              </p:cNvPr>
              <p:cNvGrpSpPr/>
              <p:nvPr/>
            </p:nvGrpSpPr>
            <p:grpSpPr>
              <a:xfrm>
                <a:off x="6620312" y="4321467"/>
                <a:ext cx="2200275" cy="1524000"/>
                <a:chOff x="4641636" y="3801000"/>
                <a:chExt cx="2200275" cy="1524000"/>
              </a:xfrm>
            </p:grpSpPr>
            <p:grpSp>
              <p:nvGrpSpPr>
                <p:cNvPr id="108" name="Gruppe 199">
                  <a:extLst>
                    <a:ext uri="{FF2B5EF4-FFF2-40B4-BE49-F238E27FC236}">
                      <a16:creationId xmlns:a16="http://schemas.microsoft.com/office/drawing/2014/main" id="{849C106A-EE9A-0547-9687-BA297CF20EE2}"/>
                    </a:ext>
                  </a:extLst>
                </p:cNvPr>
                <p:cNvGrpSpPr>
                  <a:grpSpLocks/>
                </p:cNvGrpSpPr>
                <p:nvPr/>
              </p:nvGrpSpPr>
              <p:grpSpPr bwMode="auto">
                <a:xfrm>
                  <a:off x="4641636" y="3801000"/>
                  <a:ext cx="2200275" cy="1524000"/>
                  <a:chOff x="2636520" y="2831705"/>
                  <a:chExt cx="1919605" cy="1330207"/>
                </a:xfrm>
              </p:grpSpPr>
              <p:sp>
                <p:nvSpPr>
                  <p:cNvPr id="110" name="Ellipse 96">
                    <a:extLst>
                      <a:ext uri="{FF2B5EF4-FFF2-40B4-BE49-F238E27FC236}">
                        <a16:creationId xmlns:a16="http://schemas.microsoft.com/office/drawing/2014/main" id="{AD7BC95E-92B6-6F48-8F52-F3C3DF6F6D05}"/>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111" name="Gruppe 91">
                    <a:extLst>
                      <a:ext uri="{FF2B5EF4-FFF2-40B4-BE49-F238E27FC236}">
                        <a16:creationId xmlns:a16="http://schemas.microsoft.com/office/drawing/2014/main" id="{8EE704FA-C86B-B54D-8B37-A74EEF2992A8}"/>
                      </a:ext>
                    </a:extLst>
                  </p:cNvPr>
                  <p:cNvGrpSpPr>
                    <a:grpSpLocks/>
                  </p:cNvGrpSpPr>
                  <p:nvPr/>
                </p:nvGrpSpPr>
                <p:grpSpPr bwMode="auto">
                  <a:xfrm>
                    <a:off x="2976835" y="2831705"/>
                    <a:ext cx="1198925" cy="1187339"/>
                    <a:chOff x="1071835" y="2920232"/>
                    <a:chExt cx="1427572" cy="1413777"/>
                  </a:xfrm>
                </p:grpSpPr>
                <p:sp>
                  <p:nvSpPr>
                    <p:cNvPr id="112" name="Ellipse 44">
                      <a:extLst>
                        <a:ext uri="{FF2B5EF4-FFF2-40B4-BE49-F238E27FC236}">
                          <a16:creationId xmlns:a16="http://schemas.microsoft.com/office/drawing/2014/main" id="{B510EE18-19EF-BB45-828B-429D0DBE59BE}"/>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113" name="Ellipse 45">
                      <a:extLst>
                        <a:ext uri="{FF2B5EF4-FFF2-40B4-BE49-F238E27FC236}">
                          <a16:creationId xmlns:a16="http://schemas.microsoft.com/office/drawing/2014/main" id="{4E8BFB27-B9CF-5449-8873-07CE6BB705B1}"/>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114" name="Måne 100">
                      <a:extLst>
                        <a:ext uri="{FF2B5EF4-FFF2-40B4-BE49-F238E27FC236}">
                          <a16:creationId xmlns:a16="http://schemas.microsoft.com/office/drawing/2014/main" id="{67796FDC-8340-2E4D-9394-28BD7FE1A5CE}"/>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109" name="TextBox 108">
                  <a:extLst>
                    <a:ext uri="{FF2B5EF4-FFF2-40B4-BE49-F238E27FC236}">
                      <a16:creationId xmlns:a16="http://schemas.microsoft.com/office/drawing/2014/main" id="{078152E9-D75B-A84F-B45B-582FA78F6C33}"/>
                    </a:ext>
                  </a:extLst>
                </p:cNvPr>
                <p:cNvSpPr txBox="1"/>
                <p:nvPr/>
              </p:nvSpPr>
              <p:spPr>
                <a:xfrm>
                  <a:off x="5632159" y="4355464"/>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107" name="TextBox 106">
                <a:extLst>
                  <a:ext uri="{FF2B5EF4-FFF2-40B4-BE49-F238E27FC236}">
                    <a16:creationId xmlns:a16="http://schemas.microsoft.com/office/drawing/2014/main" id="{5E629DFE-35D2-BA4A-9183-49FA9BB99A59}"/>
                  </a:ext>
                </a:extLst>
              </p:cNvPr>
              <p:cNvSpPr txBox="1"/>
              <p:nvPr/>
            </p:nvSpPr>
            <p:spPr>
              <a:xfrm>
                <a:off x="7260149" y="4357265"/>
                <a:ext cx="184731" cy="646331"/>
              </a:xfrm>
              <a:prstGeom prst="rect">
                <a:avLst/>
              </a:prstGeom>
              <a:noFill/>
            </p:spPr>
            <p:txBody>
              <a:bodyPr wrap="none" rtlCol="0">
                <a:spAutoFit/>
              </a:bodyPr>
              <a:lstStyle/>
              <a:p>
                <a:endParaRPr lang="en-GB" sz="3600" b="1" dirty="0">
                  <a:solidFill>
                    <a:schemeClr val="bg1"/>
                  </a:solidFill>
                </a:endParaRPr>
              </a:p>
            </p:txBody>
          </p:sp>
        </p:grpSp>
        <p:grpSp>
          <p:nvGrpSpPr>
            <p:cNvPr id="26" name="Group 25">
              <a:extLst>
                <a:ext uri="{FF2B5EF4-FFF2-40B4-BE49-F238E27FC236}">
                  <a16:creationId xmlns:a16="http://schemas.microsoft.com/office/drawing/2014/main" id="{779003D2-B839-D74B-92E7-89648268C56D}"/>
                </a:ext>
              </a:extLst>
            </p:cNvPr>
            <p:cNvGrpSpPr/>
            <p:nvPr/>
          </p:nvGrpSpPr>
          <p:grpSpPr>
            <a:xfrm>
              <a:off x="5519909" y="3120262"/>
              <a:ext cx="2200275" cy="1524000"/>
              <a:chOff x="4641636" y="3801000"/>
              <a:chExt cx="2200275" cy="1524000"/>
            </a:xfrm>
          </p:grpSpPr>
          <p:grpSp>
            <p:nvGrpSpPr>
              <p:cNvPr id="99" name="Gruppe 199">
                <a:extLst>
                  <a:ext uri="{FF2B5EF4-FFF2-40B4-BE49-F238E27FC236}">
                    <a16:creationId xmlns:a16="http://schemas.microsoft.com/office/drawing/2014/main" id="{7408F38A-DEE8-2443-A7A4-2B4A81DB48A6}"/>
                  </a:ext>
                </a:extLst>
              </p:cNvPr>
              <p:cNvGrpSpPr>
                <a:grpSpLocks/>
              </p:cNvGrpSpPr>
              <p:nvPr/>
            </p:nvGrpSpPr>
            <p:grpSpPr bwMode="auto">
              <a:xfrm>
                <a:off x="4641636" y="3801000"/>
                <a:ext cx="2200275" cy="1524000"/>
                <a:chOff x="2636520" y="2831705"/>
                <a:chExt cx="1919605" cy="1330207"/>
              </a:xfrm>
            </p:grpSpPr>
            <p:sp>
              <p:nvSpPr>
                <p:cNvPr id="101" name="Ellipse 96">
                  <a:extLst>
                    <a:ext uri="{FF2B5EF4-FFF2-40B4-BE49-F238E27FC236}">
                      <a16:creationId xmlns:a16="http://schemas.microsoft.com/office/drawing/2014/main" id="{15051C48-F256-AB45-B54B-15F79B4D1AAB}"/>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102" name="Gruppe 91">
                  <a:extLst>
                    <a:ext uri="{FF2B5EF4-FFF2-40B4-BE49-F238E27FC236}">
                      <a16:creationId xmlns:a16="http://schemas.microsoft.com/office/drawing/2014/main" id="{CDA2549E-3146-DF47-A963-03AFE22C2BEE}"/>
                    </a:ext>
                  </a:extLst>
                </p:cNvPr>
                <p:cNvGrpSpPr>
                  <a:grpSpLocks/>
                </p:cNvGrpSpPr>
                <p:nvPr/>
              </p:nvGrpSpPr>
              <p:grpSpPr bwMode="auto">
                <a:xfrm>
                  <a:off x="2976835" y="2831705"/>
                  <a:ext cx="1198925" cy="1187339"/>
                  <a:chOff x="1071835" y="2920232"/>
                  <a:chExt cx="1427572" cy="1413777"/>
                </a:xfrm>
              </p:grpSpPr>
              <p:sp>
                <p:nvSpPr>
                  <p:cNvPr id="103" name="Ellipse 44">
                    <a:extLst>
                      <a:ext uri="{FF2B5EF4-FFF2-40B4-BE49-F238E27FC236}">
                        <a16:creationId xmlns:a16="http://schemas.microsoft.com/office/drawing/2014/main" id="{A643F7D6-E4C3-AC42-AC18-C50164469129}"/>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104" name="Ellipse 45">
                    <a:extLst>
                      <a:ext uri="{FF2B5EF4-FFF2-40B4-BE49-F238E27FC236}">
                        <a16:creationId xmlns:a16="http://schemas.microsoft.com/office/drawing/2014/main" id="{3DFBBD21-030B-F842-B9A0-B2A163CA8EF5}"/>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105" name="Måne 100">
                    <a:extLst>
                      <a:ext uri="{FF2B5EF4-FFF2-40B4-BE49-F238E27FC236}">
                        <a16:creationId xmlns:a16="http://schemas.microsoft.com/office/drawing/2014/main" id="{6C4CD8FF-ED55-974D-AFA0-9522F67C7118}"/>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100" name="TextBox 99">
                <a:extLst>
                  <a:ext uri="{FF2B5EF4-FFF2-40B4-BE49-F238E27FC236}">
                    <a16:creationId xmlns:a16="http://schemas.microsoft.com/office/drawing/2014/main" id="{A21B5808-2F7D-F04C-878C-CAE84346FF22}"/>
                  </a:ext>
                </a:extLst>
              </p:cNvPr>
              <p:cNvSpPr txBox="1"/>
              <p:nvPr/>
            </p:nvSpPr>
            <p:spPr>
              <a:xfrm>
                <a:off x="5633155" y="4419868"/>
                <a:ext cx="184731" cy="369332"/>
              </a:xfrm>
              <a:prstGeom prst="rect">
                <a:avLst/>
              </a:prstGeom>
              <a:noFill/>
            </p:spPr>
            <p:txBody>
              <a:bodyPr wrap="none" rtlCol="0">
                <a:spAutoFit/>
              </a:bodyPr>
              <a:lstStyle/>
              <a:p>
                <a:pPr algn="ctr"/>
                <a:endParaRPr lang="en-GB" b="1" dirty="0">
                  <a:solidFill>
                    <a:schemeClr val="bg1"/>
                  </a:solidFill>
                </a:endParaRPr>
              </a:p>
            </p:txBody>
          </p:sp>
        </p:grpSp>
        <p:grpSp>
          <p:nvGrpSpPr>
            <p:cNvPr id="27" name="Group 26">
              <a:extLst>
                <a:ext uri="{FF2B5EF4-FFF2-40B4-BE49-F238E27FC236}">
                  <a16:creationId xmlns:a16="http://schemas.microsoft.com/office/drawing/2014/main" id="{DEA67750-A1FF-A04D-A766-43FB7584D2C1}"/>
                </a:ext>
              </a:extLst>
            </p:cNvPr>
            <p:cNvGrpSpPr/>
            <p:nvPr/>
          </p:nvGrpSpPr>
          <p:grpSpPr>
            <a:xfrm>
              <a:off x="6620046" y="2326104"/>
              <a:ext cx="2200275" cy="1524000"/>
              <a:chOff x="4641636" y="3801000"/>
              <a:chExt cx="2200275" cy="1524000"/>
            </a:xfrm>
          </p:grpSpPr>
          <p:grpSp>
            <p:nvGrpSpPr>
              <p:cNvPr id="92" name="Gruppe 199">
                <a:extLst>
                  <a:ext uri="{FF2B5EF4-FFF2-40B4-BE49-F238E27FC236}">
                    <a16:creationId xmlns:a16="http://schemas.microsoft.com/office/drawing/2014/main" id="{7CB01D46-250E-C448-89B2-A39818DF5286}"/>
                  </a:ext>
                </a:extLst>
              </p:cNvPr>
              <p:cNvGrpSpPr>
                <a:grpSpLocks/>
              </p:cNvGrpSpPr>
              <p:nvPr/>
            </p:nvGrpSpPr>
            <p:grpSpPr bwMode="auto">
              <a:xfrm>
                <a:off x="4641636" y="3801000"/>
                <a:ext cx="2200275" cy="1524000"/>
                <a:chOff x="2636520" y="2831705"/>
                <a:chExt cx="1919605" cy="1330207"/>
              </a:xfrm>
            </p:grpSpPr>
            <p:sp>
              <p:nvSpPr>
                <p:cNvPr id="94" name="Ellipse 96">
                  <a:extLst>
                    <a:ext uri="{FF2B5EF4-FFF2-40B4-BE49-F238E27FC236}">
                      <a16:creationId xmlns:a16="http://schemas.microsoft.com/office/drawing/2014/main" id="{7239CC9C-A9CC-A84D-9835-8D412F45DFB2}"/>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95" name="Gruppe 91">
                  <a:extLst>
                    <a:ext uri="{FF2B5EF4-FFF2-40B4-BE49-F238E27FC236}">
                      <a16:creationId xmlns:a16="http://schemas.microsoft.com/office/drawing/2014/main" id="{3D6BF62A-8B11-8846-B1CC-CADD874B08E9}"/>
                    </a:ext>
                  </a:extLst>
                </p:cNvPr>
                <p:cNvGrpSpPr>
                  <a:grpSpLocks/>
                </p:cNvGrpSpPr>
                <p:nvPr/>
              </p:nvGrpSpPr>
              <p:grpSpPr bwMode="auto">
                <a:xfrm>
                  <a:off x="2976835" y="2831705"/>
                  <a:ext cx="1198925" cy="1187339"/>
                  <a:chOff x="1071835" y="2920232"/>
                  <a:chExt cx="1427572" cy="1413777"/>
                </a:xfrm>
              </p:grpSpPr>
              <p:sp>
                <p:nvSpPr>
                  <p:cNvPr id="96" name="Ellipse 44">
                    <a:extLst>
                      <a:ext uri="{FF2B5EF4-FFF2-40B4-BE49-F238E27FC236}">
                        <a16:creationId xmlns:a16="http://schemas.microsoft.com/office/drawing/2014/main" id="{C545FF1B-33C1-6649-853B-36F4D74A8A2F}"/>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97" name="Ellipse 45">
                    <a:extLst>
                      <a:ext uri="{FF2B5EF4-FFF2-40B4-BE49-F238E27FC236}">
                        <a16:creationId xmlns:a16="http://schemas.microsoft.com/office/drawing/2014/main" id="{28472A04-7623-2242-B915-5BC4AF382554}"/>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98" name="Måne 100">
                    <a:extLst>
                      <a:ext uri="{FF2B5EF4-FFF2-40B4-BE49-F238E27FC236}">
                        <a16:creationId xmlns:a16="http://schemas.microsoft.com/office/drawing/2014/main" id="{82293141-D760-F943-AD14-3E392E1D06F3}"/>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93" name="TextBox 92">
                <a:extLst>
                  <a:ext uri="{FF2B5EF4-FFF2-40B4-BE49-F238E27FC236}">
                    <a16:creationId xmlns:a16="http://schemas.microsoft.com/office/drawing/2014/main" id="{1602EEF7-5F11-394D-A8EA-F4CF1A15E289}"/>
                  </a:ext>
                </a:extLst>
              </p:cNvPr>
              <p:cNvSpPr txBox="1"/>
              <p:nvPr/>
            </p:nvSpPr>
            <p:spPr>
              <a:xfrm>
                <a:off x="5633155" y="4364113"/>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28" name="TextBox 27">
              <a:extLst>
                <a:ext uri="{FF2B5EF4-FFF2-40B4-BE49-F238E27FC236}">
                  <a16:creationId xmlns:a16="http://schemas.microsoft.com/office/drawing/2014/main" id="{18D3A5DC-E212-4248-B187-6470CCE0BEFD}"/>
                </a:ext>
              </a:extLst>
            </p:cNvPr>
            <p:cNvSpPr txBox="1"/>
            <p:nvPr/>
          </p:nvSpPr>
          <p:spPr>
            <a:xfrm>
              <a:off x="7170337" y="2358567"/>
              <a:ext cx="184731" cy="646331"/>
            </a:xfrm>
            <a:prstGeom prst="rect">
              <a:avLst/>
            </a:prstGeom>
            <a:noFill/>
          </p:spPr>
          <p:txBody>
            <a:bodyPr wrap="none" rtlCol="0">
              <a:spAutoFit/>
            </a:bodyPr>
            <a:lstStyle/>
            <a:p>
              <a:endParaRPr lang="en-GB" sz="3600" b="1" dirty="0">
                <a:solidFill>
                  <a:schemeClr val="bg1"/>
                </a:solidFill>
              </a:endParaRPr>
            </a:p>
          </p:txBody>
        </p:sp>
        <p:grpSp>
          <p:nvGrpSpPr>
            <p:cNvPr id="29" name="Group 28">
              <a:extLst>
                <a:ext uri="{FF2B5EF4-FFF2-40B4-BE49-F238E27FC236}">
                  <a16:creationId xmlns:a16="http://schemas.microsoft.com/office/drawing/2014/main" id="{71118D26-0969-C740-843B-6B4A47792213}"/>
                </a:ext>
              </a:extLst>
            </p:cNvPr>
            <p:cNvGrpSpPr/>
            <p:nvPr/>
          </p:nvGrpSpPr>
          <p:grpSpPr>
            <a:xfrm>
              <a:off x="6553385" y="4014965"/>
              <a:ext cx="2200275" cy="1524000"/>
              <a:chOff x="4641636" y="3801000"/>
              <a:chExt cx="2200275" cy="1524000"/>
            </a:xfrm>
          </p:grpSpPr>
          <p:grpSp>
            <p:nvGrpSpPr>
              <p:cNvPr id="85" name="Gruppe 199">
                <a:extLst>
                  <a:ext uri="{FF2B5EF4-FFF2-40B4-BE49-F238E27FC236}">
                    <a16:creationId xmlns:a16="http://schemas.microsoft.com/office/drawing/2014/main" id="{B8B79B89-6D05-2E41-A78F-8315BBEA52D9}"/>
                  </a:ext>
                </a:extLst>
              </p:cNvPr>
              <p:cNvGrpSpPr>
                <a:grpSpLocks/>
              </p:cNvGrpSpPr>
              <p:nvPr/>
            </p:nvGrpSpPr>
            <p:grpSpPr bwMode="auto">
              <a:xfrm>
                <a:off x="4641636" y="3801000"/>
                <a:ext cx="2200275" cy="1524000"/>
                <a:chOff x="2636520" y="2831705"/>
                <a:chExt cx="1919605" cy="1330207"/>
              </a:xfrm>
            </p:grpSpPr>
            <p:sp>
              <p:nvSpPr>
                <p:cNvPr id="87" name="Ellipse 96">
                  <a:extLst>
                    <a:ext uri="{FF2B5EF4-FFF2-40B4-BE49-F238E27FC236}">
                      <a16:creationId xmlns:a16="http://schemas.microsoft.com/office/drawing/2014/main" id="{ABB0F79F-2612-D64F-A61F-116D3B326DFC}"/>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88" name="Gruppe 91">
                  <a:extLst>
                    <a:ext uri="{FF2B5EF4-FFF2-40B4-BE49-F238E27FC236}">
                      <a16:creationId xmlns:a16="http://schemas.microsoft.com/office/drawing/2014/main" id="{7EA67550-0ACB-584F-80E0-D041256C8C55}"/>
                    </a:ext>
                  </a:extLst>
                </p:cNvPr>
                <p:cNvGrpSpPr>
                  <a:grpSpLocks/>
                </p:cNvGrpSpPr>
                <p:nvPr/>
              </p:nvGrpSpPr>
              <p:grpSpPr bwMode="auto">
                <a:xfrm>
                  <a:off x="2976835" y="2831705"/>
                  <a:ext cx="1198925" cy="1187339"/>
                  <a:chOff x="1071835" y="2920232"/>
                  <a:chExt cx="1427572" cy="1413777"/>
                </a:xfrm>
              </p:grpSpPr>
              <p:sp>
                <p:nvSpPr>
                  <p:cNvPr id="89" name="Ellipse 44">
                    <a:extLst>
                      <a:ext uri="{FF2B5EF4-FFF2-40B4-BE49-F238E27FC236}">
                        <a16:creationId xmlns:a16="http://schemas.microsoft.com/office/drawing/2014/main" id="{3BDEAE78-45DE-3E4C-BA74-B7827942DE94}"/>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90" name="Ellipse 45">
                    <a:extLst>
                      <a:ext uri="{FF2B5EF4-FFF2-40B4-BE49-F238E27FC236}">
                        <a16:creationId xmlns:a16="http://schemas.microsoft.com/office/drawing/2014/main" id="{70B7AD44-9786-1948-BB92-4902DFE82DBC}"/>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91" name="Måne 100">
                    <a:extLst>
                      <a:ext uri="{FF2B5EF4-FFF2-40B4-BE49-F238E27FC236}">
                        <a16:creationId xmlns:a16="http://schemas.microsoft.com/office/drawing/2014/main" id="{9C4617F2-599A-7149-8C69-B6FAAF5EC9B7}"/>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86" name="TextBox 85">
                <a:extLst>
                  <a:ext uri="{FF2B5EF4-FFF2-40B4-BE49-F238E27FC236}">
                    <a16:creationId xmlns:a16="http://schemas.microsoft.com/office/drawing/2014/main" id="{780B5982-EC13-3248-BD95-36E355F9E5BC}"/>
                  </a:ext>
                </a:extLst>
              </p:cNvPr>
              <p:cNvSpPr txBox="1"/>
              <p:nvPr/>
            </p:nvSpPr>
            <p:spPr>
              <a:xfrm>
                <a:off x="5621633" y="4265822"/>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30" name="TextBox 29">
              <a:extLst>
                <a:ext uri="{FF2B5EF4-FFF2-40B4-BE49-F238E27FC236}">
                  <a16:creationId xmlns:a16="http://schemas.microsoft.com/office/drawing/2014/main" id="{22948ACA-AD8E-1E47-B03F-49680033EF17}"/>
                </a:ext>
              </a:extLst>
            </p:cNvPr>
            <p:cNvSpPr txBox="1"/>
            <p:nvPr/>
          </p:nvSpPr>
          <p:spPr>
            <a:xfrm>
              <a:off x="7084659" y="4095395"/>
              <a:ext cx="184731" cy="584775"/>
            </a:xfrm>
            <a:prstGeom prst="rect">
              <a:avLst/>
            </a:prstGeom>
            <a:noFill/>
          </p:spPr>
          <p:txBody>
            <a:bodyPr wrap="none" rtlCol="0">
              <a:spAutoFit/>
            </a:bodyPr>
            <a:lstStyle/>
            <a:p>
              <a:endParaRPr lang="en-GB" sz="3200" b="1" dirty="0">
                <a:solidFill>
                  <a:schemeClr val="bg1"/>
                </a:solidFill>
              </a:endParaRPr>
            </a:p>
          </p:txBody>
        </p:sp>
        <p:grpSp>
          <p:nvGrpSpPr>
            <p:cNvPr id="31" name="Group 30">
              <a:extLst>
                <a:ext uri="{FF2B5EF4-FFF2-40B4-BE49-F238E27FC236}">
                  <a16:creationId xmlns:a16="http://schemas.microsoft.com/office/drawing/2014/main" id="{66F5DED1-2D86-914F-A0BC-0C82D6EFD05B}"/>
                </a:ext>
              </a:extLst>
            </p:cNvPr>
            <p:cNvGrpSpPr/>
            <p:nvPr/>
          </p:nvGrpSpPr>
          <p:grpSpPr>
            <a:xfrm>
              <a:off x="7843687" y="4421702"/>
              <a:ext cx="2200275" cy="1524000"/>
              <a:chOff x="4641636" y="3801000"/>
              <a:chExt cx="2200275" cy="1524000"/>
            </a:xfrm>
          </p:grpSpPr>
          <p:grpSp>
            <p:nvGrpSpPr>
              <p:cNvPr id="78" name="Gruppe 199">
                <a:extLst>
                  <a:ext uri="{FF2B5EF4-FFF2-40B4-BE49-F238E27FC236}">
                    <a16:creationId xmlns:a16="http://schemas.microsoft.com/office/drawing/2014/main" id="{5253CF52-9FEA-804C-B8CC-A25CC7D2CE80}"/>
                  </a:ext>
                </a:extLst>
              </p:cNvPr>
              <p:cNvGrpSpPr>
                <a:grpSpLocks/>
              </p:cNvGrpSpPr>
              <p:nvPr/>
            </p:nvGrpSpPr>
            <p:grpSpPr bwMode="auto">
              <a:xfrm>
                <a:off x="4641636" y="3801000"/>
                <a:ext cx="2200275" cy="1524000"/>
                <a:chOff x="2636520" y="2831705"/>
                <a:chExt cx="1919605" cy="1330207"/>
              </a:xfrm>
            </p:grpSpPr>
            <p:sp>
              <p:nvSpPr>
                <p:cNvPr id="80" name="Ellipse 96">
                  <a:extLst>
                    <a:ext uri="{FF2B5EF4-FFF2-40B4-BE49-F238E27FC236}">
                      <a16:creationId xmlns:a16="http://schemas.microsoft.com/office/drawing/2014/main" id="{57AE12DF-E22D-D748-B61E-1AC7A1365260}"/>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81" name="Gruppe 91">
                  <a:extLst>
                    <a:ext uri="{FF2B5EF4-FFF2-40B4-BE49-F238E27FC236}">
                      <a16:creationId xmlns:a16="http://schemas.microsoft.com/office/drawing/2014/main" id="{6933DDCA-DBF5-D24E-962E-ECF73F82E4C6}"/>
                    </a:ext>
                  </a:extLst>
                </p:cNvPr>
                <p:cNvGrpSpPr>
                  <a:grpSpLocks/>
                </p:cNvGrpSpPr>
                <p:nvPr/>
              </p:nvGrpSpPr>
              <p:grpSpPr bwMode="auto">
                <a:xfrm>
                  <a:off x="2976835" y="2831705"/>
                  <a:ext cx="1198925" cy="1187339"/>
                  <a:chOff x="1071835" y="2920232"/>
                  <a:chExt cx="1427572" cy="1413777"/>
                </a:xfrm>
              </p:grpSpPr>
              <p:sp>
                <p:nvSpPr>
                  <p:cNvPr id="82" name="Ellipse 44">
                    <a:extLst>
                      <a:ext uri="{FF2B5EF4-FFF2-40B4-BE49-F238E27FC236}">
                        <a16:creationId xmlns:a16="http://schemas.microsoft.com/office/drawing/2014/main" id="{755635FF-ADD5-3F43-A620-7F5C7C4F24EC}"/>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83" name="Ellipse 45">
                    <a:extLst>
                      <a:ext uri="{FF2B5EF4-FFF2-40B4-BE49-F238E27FC236}">
                        <a16:creationId xmlns:a16="http://schemas.microsoft.com/office/drawing/2014/main" id="{C50D145E-DFF4-AE4B-9083-D4365AD6F974}"/>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84" name="Måne 100">
                    <a:extLst>
                      <a:ext uri="{FF2B5EF4-FFF2-40B4-BE49-F238E27FC236}">
                        <a16:creationId xmlns:a16="http://schemas.microsoft.com/office/drawing/2014/main" id="{1BA687EA-BAB3-7C49-AB43-D635DEBFA3F5}"/>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79" name="TextBox 78">
                <a:extLst>
                  <a:ext uri="{FF2B5EF4-FFF2-40B4-BE49-F238E27FC236}">
                    <a16:creationId xmlns:a16="http://schemas.microsoft.com/office/drawing/2014/main" id="{D688E15F-4329-9746-89D4-5A03353785F9}"/>
                  </a:ext>
                </a:extLst>
              </p:cNvPr>
              <p:cNvSpPr txBox="1"/>
              <p:nvPr/>
            </p:nvSpPr>
            <p:spPr>
              <a:xfrm>
                <a:off x="5647253" y="4410204"/>
                <a:ext cx="184730" cy="369332"/>
              </a:xfrm>
              <a:prstGeom prst="rect">
                <a:avLst/>
              </a:prstGeom>
              <a:noFill/>
            </p:spPr>
            <p:txBody>
              <a:bodyPr wrap="none" rtlCol="0">
                <a:spAutoFit/>
              </a:bodyPr>
              <a:lstStyle/>
              <a:p>
                <a:pPr algn="ctr"/>
                <a:endParaRPr lang="en-GB" b="1" dirty="0">
                  <a:solidFill>
                    <a:schemeClr val="bg1"/>
                  </a:solidFill>
                </a:endParaRPr>
              </a:p>
            </p:txBody>
          </p:sp>
        </p:grpSp>
        <p:sp>
          <p:nvSpPr>
            <p:cNvPr id="32" name="TextBox 31">
              <a:extLst>
                <a:ext uri="{FF2B5EF4-FFF2-40B4-BE49-F238E27FC236}">
                  <a16:creationId xmlns:a16="http://schemas.microsoft.com/office/drawing/2014/main" id="{D2B81929-068E-8441-B591-D88F9C45AE5B}"/>
                </a:ext>
              </a:extLst>
            </p:cNvPr>
            <p:cNvSpPr txBox="1"/>
            <p:nvPr/>
          </p:nvSpPr>
          <p:spPr>
            <a:xfrm>
              <a:off x="8359187" y="4552444"/>
              <a:ext cx="184731" cy="461665"/>
            </a:xfrm>
            <a:prstGeom prst="rect">
              <a:avLst/>
            </a:prstGeom>
            <a:noFill/>
          </p:spPr>
          <p:txBody>
            <a:bodyPr wrap="none" rtlCol="0">
              <a:spAutoFit/>
            </a:bodyPr>
            <a:lstStyle/>
            <a:p>
              <a:endParaRPr lang="en-GB" sz="2400" b="1" dirty="0">
                <a:solidFill>
                  <a:schemeClr val="bg1"/>
                </a:solidFill>
              </a:endParaRPr>
            </a:p>
          </p:txBody>
        </p:sp>
        <p:grpSp>
          <p:nvGrpSpPr>
            <p:cNvPr id="33" name="Group 32">
              <a:extLst>
                <a:ext uri="{FF2B5EF4-FFF2-40B4-BE49-F238E27FC236}">
                  <a16:creationId xmlns:a16="http://schemas.microsoft.com/office/drawing/2014/main" id="{6F46F9A2-CAC0-E841-8CA7-303EFA2C18F3}"/>
                </a:ext>
              </a:extLst>
            </p:cNvPr>
            <p:cNvGrpSpPr/>
            <p:nvPr/>
          </p:nvGrpSpPr>
          <p:grpSpPr>
            <a:xfrm>
              <a:off x="1465136" y="2631516"/>
              <a:ext cx="2200275" cy="1524000"/>
              <a:chOff x="4641636" y="3801000"/>
              <a:chExt cx="2200275" cy="1524000"/>
            </a:xfrm>
          </p:grpSpPr>
          <p:grpSp>
            <p:nvGrpSpPr>
              <p:cNvPr id="71" name="Gruppe 199">
                <a:extLst>
                  <a:ext uri="{FF2B5EF4-FFF2-40B4-BE49-F238E27FC236}">
                    <a16:creationId xmlns:a16="http://schemas.microsoft.com/office/drawing/2014/main" id="{C76387E8-1E78-5547-BCFA-34B26765BEF3}"/>
                  </a:ext>
                </a:extLst>
              </p:cNvPr>
              <p:cNvGrpSpPr>
                <a:grpSpLocks/>
              </p:cNvGrpSpPr>
              <p:nvPr/>
            </p:nvGrpSpPr>
            <p:grpSpPr bwMode="auto">
              <a:xfrm>
                <a:off x="4641636" y="3801000"/>
                <a:ext cx="2200275" cy="1524000"/>
                <a:chOff x="2636520" y="2831705"/>
                <a:chExt cx="1919605" cy="1330207"/>
              </a:xfrm>
            </p:grpSpPr>
            <p:sp>
              <p:nvSpPr>
                <p:cNvPr id="73" name="Ellipse 96">
                  <a:extLst>
                    <a:ext uri="{FF2B5EF4-FFF2-40B4-BE49-F238E27FC236}">
                      <a16:creationId xmlns:a16="http://schemas.microsoft.com/office/drawing/2014/main" id="{3FA566FF-E584-4F4C-909D-FC9182D60149}"/>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74" name="Gruppe 91">
                  <a:extLst>
                    <a:ext uri="{FF2B5EF4-FFF2-40B4-BE49-F238E27FC236}">
                      <a16:creationId xmlns:a16="http://schemas.microsoft.com/office/drawing/2014/main" id="{B13E8C2F-DF6E-BD42-9F69-6CF05B612E00}"/>
                    </a:ext>
                  </a:extLst>
                </p:cNvPr>
                <p:cNvGrpSpPr>
                  <a:grpSpLocks/>
                </p:cNvGrpSpPr>
                <p:nvPr/>
              </p:nvGrpSpPr>
              <p:grpSpPr bwMode="auto">
                <a:xfrm>
                  <a:off x="2976835" y="2831705"/>
                  <a:ext cx="1198925" cy="1187339"/>
                  <a:chOff x="1071835" y="2920232"/>
                  <a:chExt cx="1427572" cy="1413777"/>
                </a:xfrm>
              </p:grpSpPr>
              <p:sp>
                <p:nvSpPr>
                  <p:cNvPr id="75" name="Ellipse 44">
                    <a:extLst>
                      <a:ext uri="{FF2B5EF4-FFF2-40B4-BE49-F238E27FC236}">
                        <a16:creationId xmlns:a16="http://schemas.microsoft.com/office/drawing/2014/main" id="{E316BB49-CEAE-4A4C-83A0-7DC156E55925}"/>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76" name="Ellipse 45">
                    <a:extLst>
                      <a:ext uri="{FF2B5EF4-FFF2-40B4-BE49-F238E27FC236}">
                        <a16:creationId xmlns:a16="http://schemas.microsoft.com/office/drawing/2014/main" id="{5338AE6E-05EA-C540-B4E5-288728E827CF}"/>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77" name="Måne 100">
                    <a:extLst>
                      <a:ext uri="{FF2B5EF4-FFF2-40B4-BE49-F238E27FC236}">
                        <a16:creationId xmlns:a16="http://schemas.microsoft.com/office/drawing/2014/main" id="{437B4CCC-08C0-FF4E-B8F7-8D147A1117F3}"/>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72" name="TextBox 71">
                <a:extLst>
                  <a:ext uri="{FF2B5EF4-FFF2-40B4-BE49-F238E27FC236}">
                    <a16:creationId xmlns:a16="http://schemas.microsoft.com/office/drawing/2014/main" id="{CA491B59-C234-734D-A474-1040402C13D2}"/>
                  </a:ext>
                </a:extLst>
              </p:cNvPr>
              <p:cNvSpPr txBox="1"/>
              <p:nvPr/>
            </p:nvSpPr>
            <p:spPr>
              <a:xfrm>
                <a:off x="5633155" y="4419868"/>
                <a:ext cx="184730" cy="369332"/>
              </a:xfrm>
              <a:prstGeom prst="rect">
                <a:avLst/>
              </a:prstGeom>
              <a:noFill/>
            </p:spPr>
            <p:txBody>
              <a:bodyPr wrap="none" rtlCol="0">
                <a:spAutoFit/>
              </a:bodyPr>
              <a:lstStyle/>
              <a:p>
                <a:pPr algn="ctr"/>
                <a:endParaRPr lang="en-GB" b="1" dirty="0">
                  <a:solidFill>
                    <a:schemeClr val="bg1"/>
                  </a:solidFill>
                </a:endParaRPr>
              </a:p>
            </p:txBody>
          </p:sp>
        </p:grpSp>
        <p:grpSp>
          <p:nvGrpSpPr>
            <p:cNvPr id="34" name="Gruppe 199">
              <a:extLst>
                <a:ext uri="{FF2B5EF4-FFF2-40B4-BE49-F238E27FC236}">
                  <a16:creationId xmlns:a16="http://schemas.microsoft.com/office/drawing/2014/main" id="{10CB995A-F10B-C340-9004-74CB6FE0626E}"/>
                </a:ext>
              </a:extLst>
            </p:cNvPr>
            <p:cNvGrpSpPr>
              <a:grpSpLocks/>
            </p:cNvGrpSpPr>
            <p:nvPr/>
          </p:nvGrpSpPr>
          <p:grpSpPr bwMode="auto">
            <a:xfrm>
              <a:off x="7859534" y="1858917"/>
              <a:ext cx="2200275" cy="1524000"/>
              <a:chOff x="2636520" y="2831705"/>
              <a:chExt cx="1919605" cy="1330207"/>
            </a:xfrm>
          </p:grpSpPr>
          <p:sp>
            <p:nvSpPr>
              <p:cNvPr id="66" name="Ellipse 96">
                <a:extLst>
                  <a:ext uri="{FF2B5EF4-FFF2-40B4-BE49-F238E27FC236}">
                    <a16:creationId xmlns:a16="http://schemas.microsoft.com/office/drawing/2014/main" id="{2411F2E1-6D6B-0446-9037-C388C7F7BD21}"/>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67" name="Gruppe 91">
                <a:extLst>
                  <a:ext uri="{FF2B5EF4-FFF2-40B4-BE49-F238E27FC236}">
                    <a16:creationId xmlns:a16="http://schemas.microsoft.com/office/drawing/2014/main" id="{B8748AEF-183C-FB4C-A4E1-4E1EED2E0D5C}"/>
                  </a:ext>
                </a:extLst>
              </p:cNvPr>
              <p:cNvGrpSpPr>
                <a:grpSpLocks/>
              </p:cNvGrpSpPr>
              <p:nvPr/>
            </p:nvGrpSpPr>
            <p:grpSpPr bwMode="auto">
              <a:xfrm>
                <a:off x="2976835" y="2831705"/>
                <a:ext cx="1198925" cy="1187339"/>
                <a:chOff x="1071835" y="2920232"/>
                <a:chExt cx="1427572" cy="1413777"/>
              </a:xfrm>
            </p:grpSpPr>
            <p:sp>
              <p:nvSpPr>
                <p:cNvPr id="68" name="Ellipse 44">
                  <a:extLst>
                    <a:ext uri="{FF2B5EF4-FFF2-40B4-BE49-F238E27FC236}">
                      <a16:creationId xmlns:a16="http://schemas.microsoft.com/office/drawing/2014/main" id="{22346192-BDE1-9948-B6E9-4F9B14D3568E}"/>
                    </a:ext>
                  </a:extLst>
                </p:cNvPr>
                <p:cNvSpPr/>
                <p:nvPr/>
              </p:nvSpPr>
              <p:spPr bwMode="auto">
                <a:xfrm rot="21052097">
                  <a:off x="1085754" y="2920232"/>
                  <a:ext cx="1413653" cy="1413777"/>
                </a:xfrm>
                <a:prstGeom prst="ellipse">
                  <a:avLst/>
                </a:prstGeom>
                <a:solidFill>
                  <a:schemeClr val="tx1"/>
                </a:solidFill>
                <a:ln w="9525" cap="flat" cmpd="sng" algn="ctr">
                  <a:solidFill>
                    <a:schemeClr val="tx1"/>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69" name="Ellipse 45">
                  <a:extLst>
                    <a:ext uri="{FF2B5EF4-FFF2-40B4-BE49-F238E27FC236}">
                      <a16:creationId xmlns:a16="http://schemas.microsoft.com/office/drawing/2014/main" id="{E7E9105C-E8EA-A244-A307-DE603F718CA1}"/>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3800" b="1" dirty="0">
                    <a:solidFill>
                      <a:srgbClr val="FFFFFF"/>
                    </a:solidFill>
                    <a:latin typeface="Calibri" charset="0"/>
                  </a:endParaRPr>
                </a:p>
              </p:txBody>
            </p:sp>
            <p:sp>
              <p:nvSpPr>
                <p:cNvPr id="70" name="Måne 100">
                  <a:extLst>
                    <a:ext uri="{FF2B5EF4-FFF2-40B4-BE49-F238E27FC236}">
                      <a16:creationId xmlns:a16="http://schemas.microsoft.com/office/drawing/2014/main" id="{6B2ADD5C-2D51-A749-BADA-C371B634A9DA}"/>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sp>
          <p:nvSpPr>
            <p:cNvPr id="35" name="TextBox 34">
              <a:extLst>
                <a:ext uri="{FF2B5EF4-FFF2-40B4-BE49-F238E27FC236}">
                  <a16:creationId xmlns:a16="http://schemas.microsoft.com/office/drawing/2014/main" id="{16152702-2040-9843-9E65-9ECAB6596E27}"/>
                </a:ext>
              </a:extLst>
            </p:cNvPr>
            <p:cNvSpPr txBox="1"/>
            <p:nvPr/>
          </p:nvSpPr>
          <p:spPr>
            <a:xfrm>
              <a:off x="8329680" y="2016825"/>
              <a:ext cx="184731" cy="461665"/>
            </a:xfrm>
            <a:prstGeom prst="rect">
              <a:avLst/>
            </a:prstGeom>
            <a:noFill/>
          </p:spPr>
          <p:txBody>
            <a:bodyPr wrap="none" rtlCol="0">
              <a:spAutoFit/>
            </a:bodyPr>
            <a:lstStyle/>
            <a:p>
              <a:endParaRPr lang="en-GB" sz="2400" b="1" dirty="0">
                <a:solidFill>
                  <a:schemeClr val="bg1"/>
                </a:solidFill>
              </a:endParaRPr>
            </a:p>
          </p:txBody>
        </p:sp>
        <p:grpSp>
          <p:nvGrpSpPr>
            <p:cNvPr id="36" name="Gruppe 199">
              <a:extLst>
                <a:ext uri="{FF2B5EF4-FFF2-40B4-BE49-F238E27FC236}">
                  <a16:creationId xmlns:a16="http://schemas.microsoft.com/office/drawing/2014/main" id="{B2F94CF7-B9F9-FC4E-B1FF-C3B6389DF682}"/>
                </a:ext>
              </a:extLst>
            </p:cNvPr>
            <p:cNvGrpSpPr>
              <a:grpSpLocks/>
            </p:cNvGrpSpPr>
            <p:nvPr/>
          </p:nvGrpSpPr>
          <p:grpSpPr bwMode="auto">
            <a:xfrm>
              <a:off x="2475989" y="2929181"/>
              <a:ext cx="1624071" cy="1115275"/>
              <a:chOff x="2636520" y="2831705"/>
              <a:chExt cx="1919605" cy="1330207"/>
            </a:xfrm>
          </p:grpSpPr>
          <p:sp>
            <p:nvSpPr>
              <p:cNvPr id="61" name="Ellipse 96">
                <a:extLst>
                  <a:ext uri="{FF2B5EF4-FFF2-40B4-BE49-F238E27FC236}">
                    <a16:creationId xmlns:a16="http://schemas.microsoft.com/office/drawing/2014/main" id="{F8676803-CB15-364A-B882-EC451143DB73}"/>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62" name="Gruppe 91">
                <a:extLst>
                  <a:ext uri="{FF2B5EF4-FFF2-40B4-BE49-F238E27FC236}">
                    <a16:creationId xmlns:a16="http://schemas.microsoft.com/office/drawing/2014/main" id="{65FBAB06-6CF7-8147-BE41-0D4EE8AAB2EB}"/>
                  </a:ext>
                </a:extLst>
              </p:cNvPr>
              <p:cNvGrpSpPr>
                <a:grpSpLocks/>
              </p:cNvGrpSpPr>
              <p:nvPr/>
            </p:nvGrpSpPr>
            <p:grpSpPr bwMode="auto">
              <a:xfrm>
                <a:off x="2976835" y="2831705"/>
                <a:ext cx="1198925" cy="1187339"/>
                <a:chOff x="1071835" y="2920232"/>
                <a:chExt cx="1427572" cy="1413777"/>
              </a:xfrm>
            </p:grpSpPr>
            <p:sp>
              <p:nvSpPr>
                <p:cNvPr id="63" name="Ellipse 44">
                  <a:extLst>
                    <a:ext uri="{FF2B5EF4-FFF2-40B4-BE49-F238E27FC236}">
                      <a16:creationId xmlns:a16="http://schemas.microsoft.com/office/drawing/2014/main" id="{EF085BF4-DBD0-5A45-BDE3-11232F129027}"/>
                    </a:ext>
                  </a:extLst>
                </p:cNvPr>
                <p:cNvSpPr/>
                <p:nvPr/>
              </p:nvSpPr>
              <p:spPr bwMode="auto">
                <a:xfrm rot="21052097">
                  <a:off x="1085754" y="2920232"/>
                  <a:ext cx="1413653" cy="1413777"/>
                </a:xfrm>
                <a:prstGeom prst="ellipse">
                  <a:avLst/>
                </a:prstGeom>
                <a:solidFill>
                  <a:schemeClr val="accent1">
                    <a:lumMod val="60000"/>
                    <a:lumOff val="40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64" name="Ellipse 45">
                  <a:extLst>
                    <a:ext uri="{FF2B5EF4-FFF2-40B4-BE49-F238E27FC236}">
                      <a16:creationId xmlns:a16="http://schemas.microsoft.com/office/drawing/2014/main" id="{5EC78C8A-3B6B-1541-98D8-C5FC0E3CC81E}"/>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65" name="Måne 100">
                  <a:extLst>
                    <a:ext uri="{FF2B5EF4-FFF2-40B4-BE49-F238E27FC236}">
                      <a16:creationId xmlns:a16="http://schemas.microsoft.com/office/drawing/2014/main" id="{5031A800-B944-754B-BF42-7BD75717E46D}"/>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37" name="Gruppe 199">
              <a:extLst>
                <a:ext uri="{FF2B5EF4-FFF2-40B4-BE49-F238E27FC236}">
                  <a16:creationId xmlns:a16="http://schemas.microsoft.com/office/drawing/2014/main" id="{D2340D55-A86E-1542-AAE9-28B5218C6ECF}"/>
                </a:ext>
              </a:extLst>
            </p:cNvPr>
            <p:cNvGrpSpPr>
              <a:grpSpLocks/>
            </p:cNvGrpSpPr>
            <p:nvPr/>
          </p:nvGrpSpPr>
          <p:grpSpPr bwMode="auto">
            <a:xfrm>
              <a:off x="5317406" y="4184524"/>
              <a:ext cx="2200275" cy="1524000"/>
              <a:chOff x="2636520" y="2831705"/>
              <a:chExt cx="1919605" cy="1330207"/>
            </a:xfrm>
          </p:grpSpPr>
          <p:sp>
            <p:nvSpPr>
              <p:cNvPr id="56" name="Ellipse 96">
                <a:extLst>
                  <a:ext uri="{FF2B5EF4-FFF2-40B4-BE49-F238E27FC236}">
                    <a16:creationId xmlns:a16="http://schemas.microsoft.com/office/drawing/2014/main" id="{97B17534-DA09-A64A-B224-7CE6EC15E766}"/>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57" name="Gruppe 91">
                <a:extLst>
                  <a:ext uri="{FF2B5EF4-FFF2-40B4-BE49-F238E27FC236}">
                    <a16:creationId xmlns:a16="http://schemas.microsoft.com/office/drawing/2014/main" id="{953C0236-071C-F94F-9F8D-ADC077206C0E}"/>
                  </a:ext>
                </a:extLst>
              </p:cNvPr>
              <p:cNvGrpSpPr>
                <a:grpSpLocks/>
              </p:cNvGrpSpPr>
              <p:nvPr/>
            </p:nvGrpSpPr>
            <p:grpSpPr bwMode="auto">
              <a:xfrm>
                <a:off x="2976835" y="2831705"/>
                <a:ext cx="1198925" cy="1187339"/>
                <a:chOff x="1071835" y="2920232"/>
                <a:chExt cx="1427572" cy="1413777"/>
              </a:xfrm>
            </p:grpSpPr>
            <p:sp>
              <p:nvSpPr>
                <p:cNvPr id="58" name="Ellipse 44">
                  <a:extLst>
                    <a:ext uri="{FF2B5EF4-FFF2-40B4-BE49-F238E27FC236}">
                      <a16:creationId xmlns:a16="http://schemas.microsoft.com/office/drawing/2014/main" id="{97DC1AA0-3D1D-054B-AEE1-DD6C297D4E79}"/>
                    </a:ext>
                  </a:extLst>
                </p:cNvPr>
                <p:cNvSpPr/>
                <p:nvPr/>
              </p:nvSpPr>
              <p:spPr bwMode="auto">
                <a:xfrm rot="21052097">
                  <a:off x="1085754" y="2920232"/>
                  <a:ext cx="1413653" cy="1413777"/>
                </a:xfrm>
                <a:prstGeom prst="ellipse">
                  <a:avLst/>
                </a:prstGeom>
                <a:solidFill>
                  <a:schemeClr val="bg1">
                    <a:lumMod val="75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59" name="Ellipse 45">
                  <a:extLst>
                    <a:ext uri="{FF2B5EF4-FFF2-40B4-BE49-F238E27FC236}">
                      <a16:creationId xmlns:a16="http://schemas.microsoft.com/office/drawing/2014/main" id="{2FD08A50-1846-9840-AF13-86DDB3E2FF41}"/>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60" name="Måne 100">
                  <a:extLst>
                    <a:ext uri="{FF2B5EF4-FFF2-40B4-BE49-F238E27FC236}">
                      <a16:creationId xmlns:a16="http://schemas.microsoft.com/office/drawing/2014/main" id="{12980ADF-29EA-EC49-A9BC-13F40018E8C1}"/>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38" name="Gruppe 199">
              <a:extLst>
                <a:ext uri="{FF2B5EF4-FFF2-40B4-BE49-F238E27FC236}">
                  <a16:creationId xmlns:a16="http://schemas.microsoft.com/office/drawing/2014/main" id="{FA69CEA6-85A9-E94D-B54B-2E8CA6A2DB1A}"/>
                </a:ext>
              </a:extLst>
            </p:cNvPr>
            <p:cNvGrpSpPr>
              <a:grpSpLocks/>
            </p:cNvGrpSpPr>
            <p:nvPr/>
          </p:nvGrpSpPr>
          <p:grpSpPr bwMode="auto">
            <a:xfrm>
              <a:off x="7314412" y="2760718"/>
              <a:ext cx="2200275" cy="1524000"/>
              <a:chOff x="2636520" y="2831705"/>
              <a:chExt cx="1919605" cy="1330207"/>
            </a:xfrm>
          </p:grpSpPr>
          <p:sp>
            <p:nvSpPr>
              <p:cNvPr id="51" name="Ellipse 96">
                <a:extLst>
                  <a:ext uri="{FF2B5EF4-FFF2-40B4-BE49-F238E27FC236}">
                    <a16:creationId xmlns:a16="http://schemas.microsoft.com/office/drawing/2014/main" id="{ACF174A4-F275-1A4A-A09D-9318B87F65C9}"/>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52" name="Gruppe 91">
                <a:extLst>
                  <a:ext uri="{FF2B5EF4-FFF2-40B4-BE49-F238E27FC236}">
                    <a16:creationId xmlns:a16="http://schemas.microsoft.com/office/drawing/2014/main" id="{5B079364-1F54-A440-84DA-FD5ACE3C80CE}"/>
                  </a:ext>
                </a:extLst>
              </p:cNvPr>
              <p:cNvGrpSpPr>
                <a:grpSpLocks/>
              </p:cNvGrpSpPr>
              <p:nvPr/>
            </p:nvGrpSpPr>
            <p:grpSpPr bwMode="auto">
              <a:xfrm>
                <a:off x="2976835" y="2831705"/>
                <a:ext cx="1198925" cy="1187339"/>
                <a:chOff x="1071835" y="2920232"/>
                <a:chExt cx="1427572" cy="1413777"/>
              </a:xfrm>
            </p:grpSpPr>
            <p:sp>
              <p:nvSpPr>
                <p:cNvPr id="53" name="Ellipse 44">
                  <a:extLst>
                    <a:ext uri="{FF2B5EF4-FFF2-40B4-BE49-F238E27FC236}">
                      <a16:creationId xmlns:a16="http://schemas.microsoft.com/office/drawing/2014/main" id="{DB00522C-02F0-BF4D-9392-666870B0AE4E}"/>
                    </a:ext>
                  </a:extLst>
                </p:cNvPr>
                <p:cNvSpPr/>
                <p:nvPr/>
              </p:nvSpPr>
              <p:spPr bwMode="auto">
                <a:xfrm rot="21052097">
                  <a:off x="1085754" y="2920232"/>
                  <a:ext cx="1413653" cy="1413777"/>
                </a:xfrm>
                <a:prstGeom prst="ellipse">
                  <a:avLst/>
                </a:prstGeom>
                <a:solidFill>
                  <a:schemeClr val="bg1">
                    <a:lumMod val="75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54" name="Ellipse 45">
                  <a:extLst>
                    <a:ext uri="{FF2B5EF4-FFF2-40B4-BE49-F238E27FC236}">
                      <a16:creationId xmlns:a16="http://schemas.microsoft.com/office/drawing/2014/main" id="{F4CCDF98-2597-5744-A164-F446C8344B78}"/>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55" name="Måne 100">
                  <a:extLst>
                    <a:ext uri="{FF2B5EF4-FFF2-40B4-BE49-F238E27FC236}">
                      <a16:creationId xmlns:a16="http://schemas.microsoft.com/office/drawing/2014/main" id="{3235C742-6068-A245-95EB-9CFAA21899B0}"/>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39" name="Gruppe 199">
              <a:extLst>
                <a:ext uri="{FF2B5EF4-FFF2-40B4-BE49-F238E27FC236}">
                  <a16:creationId xmlns:a16="http://schemas.microsoft.com/office/drawing/2014/main" id="{729C571D-CBD7-4A46-8F79-D17C76FD42D5}"/>
                </a:ext>
              </a:extLst>
            </p:cNvPr>
            <p:cNvGrpSpPr>
              <a:grpSpLocks/>
            </p:cNvGrpSpPr>
            <p:nvPr/>
          </p:nvGrpSpPr>
          <p:grpSpPr bwMode="auto">
            <a:xfrm>
              <a:off x="6577254" y="3488100"/>
              <a:ext cx="1624071" cy="1115275"/>
              <a:chOff x="2636520" y="2831705"/>
              <a:chExt cx="1919605" cy="1330207"/>
            </a:xfrm>
          </p:grpSpPr>
          <p:sp>
            <p:nvSpPr>
              <p:cNvPr id="46" name="Ellipse 96">
                <a:extLst>
                  <a:ext uri="{FF2B5EF4-FFF2-40B4-BE49-F238E27FC236}">
                    <a16:creationId xmlns:a16="http://schemas.microsoft.com/office/drawing/2014/main" id="{1601E4BE-A8EC-5F47-889A-1748DC7AAAB2}"/>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47" name="Gruppe 91">
                <a:extLst>
                  <a:ext uri="{FF2B5EF4-FFF2-40B4-BE49-F238E27FC236}">
                    <a16:creationId xmlns:a16="http://schemas.microsoft.com/office/drawing/2014/main" id="{83CDCDA2-A507-0F41-B141-78261616F0B2}"/>
                  </a:ext>
                </a:extLst>
              </p:cNvPr>
              <p:cNvGrpSpPr>
                <a:grpSpLocks/>
              </p:cNvGrpSpPr>
              <p:nvPr/>
            </p:nvGrpSpPr>
            <p:grpSpPr bwMode="auto">
              <a:xfrm>
                <a:off x="2976835" y="2831705"/>
                <a:ext cx="1198925" cy="1187339"/>
                <a:chOff x="1071835" y="2920232"/>
                <a:chExt cx="1427572" cy="1413777"/>
              </a:xfrm>
            </p:grpSpPr>
            <p:sp>
              <p:nvSpPr>
                <p:cNvPr id="48" name="Ellipse 44">
                  <a:extLst>
                    <a:ext uri="{FF2B5EF4-FFF2-40B4-BE49-F238E27FC236}">
                      <a16:creationId xmlns:a16="http://schemas.microsoft.com/office/drawing/2014/main" id="{E7E4D823-670C-CB4D-B666-B2E6CBF7B751}"/>
                    </a:ext>
                  </a:extLst>
                </p:cNvPr>
                <p:cNvSpPr/>
                <p:nvPr/>
              </p:nvSpPr>
              <p:spPr bwMode="auto">
                <a:xfrm rot="21052097">
                  <a:off x="1085754" y="2920232"/>
                  <a:ext cx="1413653" cy="1413777"/>
                </a:xfrm>
                <a:prstGeom prst="ellipse">
                  <a:avLst/>
                </a:prstGeom>
                <a:solidFill>
                  <a:schemeClr val="accent1">
                    <a:lumMod val="60000"/>
                    <a:lumOff val="40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49" name="Ellipse 45">
                  <a:extLst>
                    <a:ext uri="{FF2B5EF4-FFF2-40B4-BE49-F238E27FC236}">
                      <a16:creationId xmlns:a16="http://schemas.microsoft.com/office/drawing/2014/main" id="{616FAFCA-DA96-1148-B09D-E56E04E77E51}"/>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50" name="Måne 100">
                  <a:extLst>
                    <a:ext uri="{FF2B5EF4-FFF2-40B4-BE49-F238E27FC236}">
                      <a16:creationId xmlns:a16="http://schemas.microsoft.com/office/drawing/2014/main" id="{2F6E904B-1991-444C-960B-0DA8C00DC315}"/>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nvGrpSpPr>
            <p:cNvPr id="40" name="Gruppe 199">
              <a:extLst>
                <a:ext uri="{FF2B5EF4-FFF2-40B4-BE49-F238E27FC236}">
                  <a16:creationId xmlns:a16="http://schemas.microsoft.com/office/drawing/2014/main" id="{6972A2E2-4A8E-6C4C-B177-C3AAB0599FB3}"/>
                </a:ext>
              </a:extLst>
            </p:cNvPr>
            <p:cNvGrpSpPr>
              <a:grpSpLocks/>
            </p:cNvGrpSpPr>
            <p:nvPr/>
          </p:nvGrpSpPr>
          <p:grpSpPr bwMode="auto">
            <a:xfrm>
              <a:off x="2702878" y="1134032"/>
              <a:ext cx="2200275" cy="1524000"/>
              <a:chOff x="2636520" y="2831705"/>
              <a:chExt cx="1919605" cy="1330207"/>
            </a:xfrm>
          </p:grpSpPr>
          <p:sp>
            <p:nvSpPr>
              <p:cNvPr id="41" name="Ellipse 96">
                <a:extLst>
                  <a:ext uri="{FF2B5EF4-FFF2-40B4-BE49-F238E27FC236}">
                    <a16:creationId xmlns:a16="http://schemas.microsoft.com/office/drawing/2014/main" id="{812AFF4F-E9D6-0C4B-B6A0-A97E7F627CCF}"/>
                  </a:ext>
                </a:extLst>
              </p:cNvPr>
              <p:cNvSpPr/>
              <p:nvPr/>
            </p:nvSpPr>
            <p:spPr bwMode="auto">
              <a:xfrm>
                <a:off x="2636520" y="3774026"/>
                <a:ext cx="1919605" cy="38788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nvGrpSpPr>
              <p:cNvPr id="42" name="Gruppe 91">
                <a:extLst>
                  <a:ext uri="{FF2B5EF4-FFF2-40B4-BE49-F238E27FC236}">
                    <a16:creationId xmlns:a16="http://schemas.microsoft.com/office/drawing/2014/main" id="{46D30514-52D8-0047-B8D7-2D2924821158}"/>
                  </a:ext>
                </a:extLst>
              </p:cNvPr>
              <p:cNvGrpSpPr>
                <a:grpSpLocks/>
              </p:cNvGrpSpPr>
              <p:nvPr/>
            </p:nvGrpSpPr>
            <p:grpSpPr bwMode="auto">
              <a:xfrm>
                <a:off x="2976835" y="2831705"/>
                <a:ext cx="1198925" cy="1187339"/>
                <a:chOff x="1071835" y="2920232"/>
                <a:chExt cx="1427572" cy="1413777"/>
              </a:xfrm>
            </p:grpSpPr>
            <p:sp>
              <p:nvSpPr>
                <p:cNvPr id="43" name="Ellipse 44">
                  <a:extLst>
                    <a:ext uri="{FF2B5EF4-FFF2-40B4-BE49-F238E27FC236}">
                      <a16:creationId xmlns:a16="http://schemas.microsoft.com/office/drawing/2014/main" id="{EE6B6178-47E1-E941-B7E2-425833BD75A3}"/>
                    </a:ext>
                  </a:extLst>
                </p:cNvPr>
                <p:cNvSpPr/>
                <p:nvPr/>
              </p:nvSpPr>
              <p:spPr bwMode="auto">
                <a:xfrm rot="21052097">
                  <a:off x="1085754" y="2920232"/>
                  <a:ext cx="1413653" cy="1413777"/>
                </a:xfrm>
                <a:prstGeom prst="ellipse">
                  <a:avLst/>
                </a:prstGeom>
                <a:solidFill>
                  <a:schemeClr val="bg1">
                    <a:lumMod val="75000"/>
                  </a:schemeClr>
                </a:solidFill>
                <a:ln w="9525" cap="flat" cmpd="sng" algn="ctr">
                  <a:solidFill>
                    <a:schemeClr val="bg1">
                      <a:lumMod val="65000"/>
                    </a:schemeClr>
                  </a:solidFill>
                  <a:prstDash val="solid"/>
                </a:ln>
                <a:effectLst>
                  <a:innerShdw blurRad="190500" dist="114300" dir="5640000">
                    <a:srgbClr val="000000">
                      <a:alpha val="37000"/>
                    </a:srgbClr>
                  </a:innerShdw>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sp>
              <p:nvSpPr>
                <p:cNvPr id="44" name="Ellipse 45">
                  <a:extLst>
                    <a:ext uri="{FF2B5EF4-FFF2-40B4-BE49-F238E27FC236}">
                      <a16:creationId xmlns:a16="http://schemas.microsoft.com/office/drawing/2014/main" id="{DE2FCF32-E65C-E042-BC3D-8EDCD48B3893}"/>
                    </a:ext>
                  </a:extLst>
                </p:cNvPr>
                <p:cNvSpPr>
                  <a:spLocks noChangeArrowheads="1"/>
                </p:cNvSpPr>
                <p:nvPr/>
              </p:nvSpPr>
              <p:spPr bwMode="auto">
                <a:xfrm>
                  <a:off x="1285043" y="2949930"/>
                  <a:ext cx="1027407" cy="767198"/>
                </a:xfrm>
                <a:prstGeom prst="ellipse">
                  <a:avLst/>
                </a:prstGeom>
                <a:gradFill rotWithShape="1">
                  <a:gsLst>
                    <a:gs pos="0">
                      <a:srgbClr val="FFFFFF">
                        <a:alpha val="0"/>
                      </a:srgbClr>
                    </a:gs>
                    <a:gs pos="100000">
                      <a:srgbClr val="FFFCF9">
                        <a:alpha val="76999"/>
                      </a:srgbClr>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GB" altLang="en-US" sz="4000" b="1" dirty="0">
                    <a:solidFill>
                      <a:srgbClr val="FFFFFF"/>
                    </a:solidFill>
                    <a:latin typeface="Calibri" charset="0"/>
                  </a:endParaRPr>
                </a:p>
              </p:txBody>
            </p:sp>
            <p:sp>
              <p:nvSpPr>
                <p:cNvPr id="45" name="Måne 100">
                  <a:extLst>
                    <a:ext uri="{FF2B5EF4-FFF2-40B4-BE49-F238E27FC236}">
                      <a16:creationId xmlns:a16="http://schemas.microsoft.com/office/drawing/2014/main" id="{03399ACB-B65C-3F4A-9AB5-8756047BE58D}"/>
                    </a:ext>
                  </a:extLst>
                </p:cNvPr>
                <p:cNvSpPr/>
                <p:nvPr/>
              </p:nvSpPr>
              <p:spPr bwMode="auto">
                <a:xfrm rot="16552097">
                  <a:off x="1446797" y="3308471"/>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GB" dirty="0">
                    <a:solidFill>
                      <a:srgbClr val="FFFFFF"/>
                    </a:solidFill>
                    <a:latin typeface="Calibri" pitchFamily="-112" charset="0"/>
                    <a:ea typeface="ＭＳ Ｐゴシック" pitchFamily="-112" charset="-128"/>
                  </a:endParaRPr>
                </a:p>
              </p:txBody>
            </p:sp>
          </p:grpSp>
        </p:grpSp>
      </p:grpSp>
      <p:sp>
        <p:nvSpPr>
          <p:cNvPr id="184" name="TextBox 183">
            <a:extLst>
              <a:ext uri="{FF2B5EF4-FFF2-40B4-BE49-F238E27FC236}">
                <a16:creationId xmlns:a16="http://schemas.microsoft.com/office/drawing/2014/main" id="{32A358C9-55DF-7A4E-AFAC-7CCECE8F55A4}"/>
              </a:ext>
            </a:extLst>
          </p:cNvPr>
          <p:cNvSpPr txBox="1"/>
          <p:nvPr/>
        </p:nvSpPr>
        <p:spPr>
          <a:xfrm>
            <a:off x="387335" y="3863294"/>
            <a:ext cx="5575565" cy="2862322"/>
          </a:xfrm>
          <a:prstGeom prst="rect">
            <a:avLst/>
          </a:prstGeom>
          <a:noFill/>
        </p:spPr>
        <p:txBody>
          <a:bodyPr wrap="none" rtlCol="0">
            <a:spAutoFit/>
          </a:bodyPr>
          <a:lstStyle/>
          <a:p>
            <a:pPr marL="342900" indent="-342900">
              <a:buFont typeface="Arial" panose="020B0604020202020204" pitchFamily="34" charset="0"/>
              <a:buChar char="•"/>
            </a:pPr>
            <a:r>
              <a:rPr lang="en-GB" sz="2000" dirty="0"/>
              <a:t>Composite of virgin carbon blacks (e.g. N330,</a:t>
            </a:r>
          </a:p>
          <a:p>
            <a:pPr>
              <a:tabLst>
                <a:tab pos="346075" algn="l"/>
              </a:tabLst>
            </a:pPr>
            <a:r>
              <a:rPr lang="en-GB" sz="2000" dirty="0"/>
              <a:t>	N660, N326) and inorganics from tyre feedstock:</a:t>
            </a:r>
          </a:p>
          <a:p>
            <a:pPr>
              <a:tabLst>
                <a:tab pos="352425" algn="l"/>
              </a:tabLst>
            </a:pPr>
            <a:r>
              <a:rPr lang="en-GB" sz="2000" dirty="0"/>
              <a:t>	e.g. </a:t>
            </a:r>
            <a:r>
              <a:rPr lang="de-DE" sz="2000" dirty="0"/>
              <a:t>~80% C, ~10% SiO2, ~8% ZnS, ~2% S</a:t>
            </a:r>
            <a:endParaRPr lang="en-GB" sz="2000" dirty="0"/>
          </a:p>
          <a:p>
            <a:pPr marL="342900" indent="-342900">
              <a:buFont typeface="Arial" panose="020B0604020202020204" pitchFamily="34" charset="0"/>
              <a:buChar char="•"/>
              <a:tabLst>
                <a:tab pos="352425" algn="l"/>
              </a:tabLst>
            </a:pPr>
            <a:r>
              <a:rPr lang="en-GB" sz="2000" dirty="0"/>
              <a:t>Carbon surface heat history important</a:t>
            </a:r>
          </a:p>
          <a:p>
            <a:pPr>
              <a:tabLst>
                <a:tab pos="352425" algn="l"/>
              </a:tabLst>
            </a:pPr>
            <a:r>
              <a:rPr lang="en-GB" sz="2000" dirty="0"/>
              <a:t>	(surface energy and carbonaceous residues)</a:t>
            </a:r>
          </a:p>
          <a:p>
            <a:pPr marL="342900" indent="-342900">
              <a:buFont typeface="Arial" panose="020B0604020202020204" pitchFamily="34" charset="0"/>
              <a:buChar char="•"/>
              <a:tabLst>
                <a:tab pos="352425" algn="l"/>
              </a:tabLst>
            </a:pPr>
            <a:r>
              <a:rPr lang="en-GB" sz="2000" dirty="0"/>
              <a:t>Colloidal properties (OAN; STSA) typically</a:t>
            </a:r>
          </a:p>
          <a:p>
            <a:pPr>
              <a:tabLst>
                <a:tab pos="352425" algn="l"/>
              </a:tabLst>
            </a:pPr>
            <a:r>
              <a:rPr lang="en-GB" sz="2000" dirty="0"/>
              <a:t>	not representative for rubber performance</a:t>
            </a:r>
          </a:p>
          <a:p>
            <a:pPr marL="342900" indent="-342900">
              <a:buFont typeface="Arial" panose="020B0604020202020204" pitchFamily="34" charset="0"/>
              <a:buChar char="•"/>
              <a:tabLst>
                <a:tab pos="352425" algn="l"/>
              </a:tabLst>
            </a:pPr>
            <a:r>
              <a:rPr lang="en-GB" sz="2000" dirty="0"/>
              <a:t>“recovered CB”: Milled &amp; pelletised</a:t>
            </a:r>
          </a:p>
          <a:p>
            <a:pPr>
              <a:tabLst>
                <a:tab pos="352425" algn="l"/>
              </a:tabLst>
            </a:pPr>
            <a:endParaRPr lang="en-GB" sz="2000" dirty="0"/>
          </a:p>
        </p:txBody>
      </p:sp>
      <p:grpSp>
        <p:nvGrpSpPr>
          <p:cNvPr id="10" name="Group 9">
            <a:extLst>
              <a:ext uri="{FF2B5EF4-FFF2-40B4-BE49-F238E27FC236}">
                <a16:creationId xmlns:a16="http://schemas.microsoft.com/office/drawing/2014/main" id="{2BEF922C-5F0A-4147-8900-1D45A2AE3263}"/>
              </a:ext>
            </a:extLst>
          </p:cNvPr>
          <p:cNvGrpSpPr/>
          <p:nvPr/>
        </p:nvGrpSpPr>
        <p:grpSpPr>
          <a:xfrm>
            <a:off x="3036228" y="891374"/>
            <a:ext cx="1942063" cy="910132"/>
            <a:chOff x="3036228" y="891374"/>
            <a:chExt cx="1942063" cy="910132"/>
          </a:xfrm>
        </p:grpSpPr>
        <p:cxnSp>
          <p:nvCxnSpPr>
            <p:cNvPr id="190" name="Straight Arrow Connector 189">
              <a:extLst>
                <a:ext uri="{FF2B5EF4-FFF2-40B4-BE49-F238E27FC236}">
                  <a16:creationId xmlns:a16="http://schemas.microsoft.com/office/drawing/2014/main" id="{67334079-A435-D64A-9323-D1C4F05886AE}"/>
                </a:ext>
              </a:extLst>
            </p:cNvPr>
            <p:cNvCxnSpPr>
              <a:cxnSpLocks/>
            </p:cNvCxnSpPr>
            <p:nvPr/>
          </p:nvCxnSpPr>
          <p:spPr>
            <a:xfrm>
              <a:off x="3036228" y="1017750"/>
              <a:ext cx="0" cy="783756"/>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BD91B06F-99D8-A54C-81DE-70EF2C6DFB1D}"/>
                </a:ext>
              </a:extLst>
            </p:cNvPr>
            <p:cNvSpPr txBox="1"/>
            <p:nvPr/>
          </p:nvSpPr>
          <p:spPr>
            <a:xfrm>
              <a:off x="3088928" y="891374"/>
              <a:ext cx="1889363" cy="369332"/>
            </a:xfrm>
            <a:prstGeom prst="rect">
              <a:avLst/>
            </a:prstGeom>
            <a:noFill/>
          </p:spPr>
          <p:txBody>
            <a:bodyPr wrap="none" rtlCol="0">
              <a:spAutoFit/>
            </a:bodyPr>
            <a:lstStyle/>
            <a:p>
              <a:r>
                <a:rPr lang="en-GB" dirty="0"/>
                <a:t>Micro particle size</a:t>
              </a:r>
            </a:p>
          </p:txBody>
        </p:sp>
      </p:grpSp>
      <p:grpSp>
        <p:nvGrpSpPr>
          <p:cNvPr id="11" name="Group 10">
            <a:extLst>
              <a:ext uri="{FF2B5EF4-FFF2-40B4-BE49-F238E27FC236}">
                <a16:creationId xmlns:a16="http://schemas.microsoft.com/office/drawing/2014/main" id="{B6EEAB0F-F111-4742-9D06-AE5853D5C09D}"/>
              </a:ext>
            </a:extLst>
          </p:cNvPr>
          <p:cNvGrpSpPr/>
          <p:nvPr/>
        </p:nvGrpSpPr>
        <p:grpSpPr>
          <a:xfrm>
            <a:off x="757431" y="3414905"/>
            <a:ext cx="4385525" cy="369332"/>
            <a:chOff x="757431" y="3414905"/>
            <a:chExt cx="4385525" cy="369332"/>
          </a:xfrm>
        </p:grpSpPr>
        <p:cxnSp>
          <p:nvCxnSpPr>
            <p:cNvPr id="193" name="Straight Arrow Connector 192">
              <a:extLst>
                <a:ext uri="{FF2B5EF4-FFF2-40B4-BE49-F238E27FC236}">
                  <a16:creationId xmlns:a16="http://schemas.microsoft.com/office/drawing/2014/main" id="{3383D9F7-658A-3748-9335-871E408B9AF1}"/>
                </a:ext>
              </a:extLst>
            </p:cNvPr>
            <p:cNvCxnSpPr>
              <a:cxnSpLocks/>
            </p:cNvCxnSpPr>
            <p:nvPr/>
          </p:nvCxnSpPr>
          <p:spPr>
            <a:xfrm flipH="1" flipV="1">
              <a:off x="757431" y="3758185"/>
              <a:ext cx="4385525" cy="881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8AAD26F3-BB96-2C43-8440-7ABFE8B2360E}"/>
                </a:ext>
              </a:extLst>
            </p:cNvPr>
            <p:cNvSpPr txBox="1"/>
            <p:nvPr/>
          </p:nvSpPr>
          <p:spPr>
            <a:xfrm>
              <a:off x="1911013" y="3414905"/>
              <a:ext cx="1947071" cy="369332"/>
            </a:xfrm>
            <a:prstGeom prst="rect">
              <a:avLst/>
            </a:prstGeom>
            <a:noFill/>
          </p:spPr>
          <p:txBody>
            <a:bodyPr wrap="none" rtlCol="0">
              <a:spAutoFit/>
            </a:bodyPr>
            <a:lstStyle/>
            <a:p>
              <a:r>
                <a:rPr lang="en-GB" dirty="0"/>
                <a:t>Macro particle size</a:t>
              </a:r>
            </a:p>
          </p:txBody>
        </p:sp>
      </p:grpSp>
      <p:sp>
        <p:nvSpPr>
          <p:cNvPr id="197" name="TextBox 196">
            <a:extLst>
              <a:ext uri="{FF2B5EF4-FFF2-40B4-BE49-F238E27FC236}">
                <a16:creationId xmlns:a16="http://schemas.microsoft.com/office/drawing/2014/main" id="{336EA627-E59D-4649-B80F-5E9460FD1550}"/>
              </a:ext>
            </a:extLst>
          </p:cNvPr>
          <p:cNvSpPr txBox="1"/>
          <p:nvPr/>
        </p:nvSpPr>
        <p:spPr>
          <a:xfrm>
            <a:off x="552484" y="2711923"/>
            <a:ext cx="1058495" cy="369332"/>
          </a:xfrm>
          <a:prstGeom prst="rect">
            <a:avLst/>
          </a:prstGeom>
          <a:noFill/>
        </p:spPr>
        <p:txBody>
          <a:bodyPr wrap="none" rtlCol="0">
            <a:spAutoFit/>
          </a:bodyPr>
          <a:lstStyle/>
          <a:p>
            <a:r>
              <a:rPr lang="en-GB" dirty="0"/>
              <a:t>Structure</a:t>
            </a:r>
          </a:p>
        </p:txBody>
      </p:sp>
      <p:grpSp>
        <p:nvGrpSpPr>
          <p:cNvPr id="12" name="Group 11">
            <a:extLst>
              <a:ext uri="{FF2B5EF4-FFF2-40B4-BE49-F238E27FC236}">
                <a16:creationId xmlns:a16="http://schemas.microsoft.com/office/drawing/2014/main" id="{239F39A2-971D-F74C-A18A-B08F37F8F5DE}"/>
              </a:ext>
            </a:extLst>
          </p:cNvPr>
          <p:cNvGrpSpPr/>
          <p:nvPr/>
        </p:nvGrpSpPr>
        <p:grpSpPr>
          <a:xfrm>
            <a:off x="5207196" y="2871900"/>
            <a:ext cx="1619182" cy="923330"/>
            <a:chOff x="5207196" y="2871900"/>
            <a:chExt cx="1619182" cy="923330"/>
          </a:xfrm>
        </p:grpSpPr>
        <p:cxnSp>
          <p:nvCxnSpPr>
            <p:cNvPr id="199" name="Straight Connector 198">
              <a:extLst>
                <a:ext uri="{FF2B5EF4-FFF2-40B4-BE49-F238E27FC236}">
                  <a16:creationId xmlns:a16="http://schemas.microsoft.com/office/drawing/2014/main" id="{BADA4370-4A73-8842-8FCB-28317ACFCD23}"/>
                </a:ext>
              </a:extLst>
            </p:cNvPr>
            <p:cNvCxnSpPr>
              <a:stCxn id="82" idx="6"/>
            </p:cNvCxnSpPr>
            <p:nvPr/>
          </p:nvCxnSpPr>
          <p:spPr>
            <a:xfrm flipV="1">
              <a:off x="5207196" y="3081255"/>
              <a:ext cx="132546" cy="493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AA0C795-E631-9B41-8C8C-A0E8CA218A1F}"/>
                </a:ext>
              </a:extLst>
            </p:cNvPr>
            <p:cNvSpPr txBox="1"/>
            <p:nvPr/>
          </p:nvSpPr>
          <p:spPr>
            <a:xfrm>
              <a:off x="5267682" y="2871900"/>
              <a:ext cx="1558696" cy="923330"/>
            </a:xfrm>
            <a:prstGeom prst="rect">
              <a:avLst/>
            </a:prstGeom>
            <a:noFill/>
          </p:spPr>
          <p:txBody>
            <a:bodyPr wrap="none" rtlCol="0">
              <a:spAutoFit/>
            </a:bodyPr>
            <a:lstStyle/>
            <a:p>
              <a:r>
                <a:rPr lang="en-GB" dirty="0"/>
                <a:t>OH</a:t>
              </a:r>
            </a:p>
            <a:p>
              <a:r>
                <a:rPr lang="en-GB" dirty="0"/>
                <a:t>surface groups</a:t>
              </a:r>
            </a:p>
            <a:p>
              <a:r>
                <a:rPr lang="en-GB" dirty="0"/>
                <a:t>(if any)</a:t>
              </a:r>
            </a:p>
          </p:txBody>
        </p:sp>
      </p:grpSp>
      <p:grpSp>
        <p:nvGrpSpPr>
          <p:cNvPr id="8" name="Group 7">
            <a:extLst>
              <a:ext uri="{FF2B5EF4-FFF2-40B4-BE49-F238E27FC236}">
                <a16:creationId xmlns:a16="http://schemas.microsoft.com/office/drawing/2014/main" id="{5B3660FB-B23B-ED46-8A60-78DBD13AA261}"/>
              </a:ext>
            </a:extLst>
          </p:cNvPr>
          <p:cNvGrpSpPr/>
          <p:nvPr/>
        </p:nvGrpSpPr>
        <p:grpSpPr>
          <a:xfrm>
            <a:off x="5058862" y="476889"/>
            <a:ext cx="7019362" cy="6015985"/>
            <a:chOff x="5058862" y="476889"/>
            <a:chExt cx="7019362" cy="6015985"/>
          </a:xfrm>
        </p:grpSpPr>
        <p:sp>
          <p:nvSpPr>
            <p:cNvPr id="2" name="Oval 1">
              <a:extLst>
                <a:ext uri="{FF2B5EF4-FFF2-40B4-BE49-F238E27FC236}">
                  <a16:creationId xmlns:a16="http://schemas.microsoft.com/office/drawing/2014/main" id="{2265D557-1F12-E84E-819E-1F3A9AC4BE84}"/>
                </a:ext>
              </a:extLst>
            </p:cNvPr>
            <p:cNvSpPr/>
            <p:nvPr/>
          </p:nvSpPr>
          <p:spPr>
            <a:xfrm>
              <a:off x="8137218" y="476889"/>
              <a:ext cx="3941006" cy="601598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376775EE-4337-1542-BBEE-C30D8D818135}"/>
                </a:ext>
              </a:extLst>
            </p:cNvPr>
            <p:cNvCxnSpPr>
              <a:cxnSpLocks/>
              <a:endCxn id="68" idx="7"/>
            </p:cNvCxnSpPr>
            <p:nvPr/>
          </p:nvCxnSpPr>
          <p:spPr>
            <a:xfrm flipH="1">
              <a:off x="5058862" y="476889"/>
              <a:ext cx="4854187" cy="9256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067F48-A23F-FA46-B93E-04F7DD82796F}"/>
                </a:ext>
              </a:extLst>
            </p:cNvPr>
            <p:cNvCxnSpPr>
              <a:cxnSpLocks/>
              <a:stCxn id="68" idx="7"/>
              <a:endCxn id="2" idx="3"/>
            </p:cNvCxnSpPr>
            <p:nvPr/>
          </p:nvCxnSpPr>
          <p:spPr>
            <a:xfrm>
              <a:off x="5058862" y="1402587"/>
              <a:ext cx="3655503" cy="42092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B14AE95-5A55-2742-98BA-F91A9D4C1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8287" y="774921"/>
              <a:ext cx="1871907" cy="724004"/>
            </a:xfrm>
            <a:prstGeom prst="rect">
              <a:avLst/>
            </a:prstGeom>
          </p:spPr>
        </p:pic>
        <p:pic>
          <p:nvPicPr>
            <p:cNvPr id="16" name="Picture 15">
              <a:extLst>
                <a:ext uri="{FF2B5EF4-FFF2-40B4-BE49-F238E27FC236}">
                  <a16:creationId xmlns:a16="http://schemas.microsoft.com/office/drawing/2014/main" id="{11BF547A-BFAC-F448-AEFC-49C3DDB340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8670" y="1482819"/>
              <a:ext cx="1907802" cy="971106"/>
            </a:xfrm>
            <a:prstGeom prst="rect">
              <a:avLst/>
            </a:prstGeom>
          </p:spPr>
        </p:pic>
        <p:pic>
          <p:nvPicPr>
            <p:cNvPr id="17" name="Picture 16">
              <a:extLst>
                <a:ext uri="{FF2B5EF4-FFF2-40B4-BE49-F238E27FC236}">
                  <a16:creationId xmlns:a16="http://schemas.microsoft.com/office/drawing/2014/main" id="{1D7E541F-0CE7-7540-A903-6F8BA0B194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87573" y="2546669"/>
              <a:ext cx="1952621" cy="755222"/>
            </a:xfrm>
            <a:prstGeom prst="rect">
              <a:avLst/>
            </a:prstGeom>
          </p:spPr>
        </p:pic>
        <p:pic>
          <p:nvPicPr>
            <p:cNvPr id="18" name="Picture 17">
              <a:extLst>
                <a:ext uri="{FF2B5EF4-FFF2-40B4-BE49-F238E27FC236}">
                  <a16:creationId xmlns:a16="http://schemas.microsoft.com/office/drawing/2014/main" id="{70BB5F9D-C056-2A4F-998D-2CB738A55F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3615" y="3338854"/>
              <a:ext cx="1977912" cy="812569"/>
            </a:xfrm>
            <a:prstGeom prst="rect">
              <a:avLst/>
            </a:prstGeom>
          </p:spPr>
        </p:pic>
        <p:pic>
          <p:nvPicPr>
            <p:cNvPr id="19" name="Picture 18">
              <a:extLst>
                <a:ext uri="{FF2B5EF4-FFF2-40B4-BE49-F238E27FC236}">
                  <a16:creationId xmlns:a16="http://schemas.microsoft.com/office/drawing/2014/main" id="{B50F85D3-0886-B84B-8B60-CAB18D5FAE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6975" y="4240701"/>
              <a:ext cx="1999497" cy="777360"/>
            </a:xfrm>
            <a:prstGeom prst="rect">
              <a:avLst/>
            </a:prstGeom>
          </p:spPr>
        </p:pic>
        <p:pic>
          <p:nvPicPr>
            <p:cNvPr id="154" name="Picture 153">
              <a:extLst>
                <a:ext uri="{FF2B5EF4-FFF2-40B4-BE49-F238E27FC236}">
                  <a16:creationId xmlns:a16="http://schemas.microsoft.com/office/drawing/2014/main" id="{AFA1C3D4-388E-9B45-B0C1-0D0DA2C588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7414" y="5107339"/>
              <a:ext cx="2143224" cy="951228"/>
            </a:xfrm>
            <a:prstGeom prst="rect">
              <a:avLst/>
            </a:prstGeom>
          </p:spPr>
        </p:pic>
        <p:sp>
          <p:nvSpPr>
            <p:cNvPr id="155" name="Oval 154">
              <a:extLst>
                <a:ext uri="{FF2B5EF4-FFF2-40B4-BE49-F238E27FC236}">
                  <a16:creationId xmlns:a16="http://schemas.microsoft.com/office/drawing/2014/main" id="{25317B95-664F-8B4C-A9B2-B0B81CBD9628}"/>
                </a:ext>
              </a:extLst>
            </p:cNvPr>
            <p:cNvSpPr/>
            <p:nvPr/>
          </p:nvSpPr>
          <p:spPr>
            <a:xfrm>
              <a:off x="9016975" y="5047988"/>
              <a:ext cx="2173663" cy="5638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TextBox 178">
              <a:extLst>
                <a:ext uri="{FF2B5EF4-FFF2-40B4-BE49-F238E27FC236}">
                  <a16:creationId xmlns:a16="http://schemas.microsoft.com/office/drawing/2014/main" id="{9CDFC25E-712A-554F-8D2D-A4D433213E45}"/>
                </a:ext>
              </a:extLst>
            </p:cNvPr>
            <p:cNvSpPr txBox="1"/>
            <p:nvPr/>
          </p:nvSpPr>
          <p:spPr>
            <a:xfrm>
              <a:off x="9250474" y="679180"/>
              <a:ext cx="272832" cy="369332"/>
            </a:xfrm>
            <a:prstGeom prst="rect">
              <a:avLst/>
            </a:prstGeom>
            <a:noFill/>
          </p:spPr>
          <p:txBody>
            <a:bodyPr wrap="none" rtlCol="0">
              <a:spAutoFit/>
            </a:bodyPr>
            <a:lstStyle/>
            <a:p>
              <a:r>
                <a:rPr lang="en-GB" b="1" dirty="0">
                  <a:latin typeface="Calisto MT" panose="02040603050505030304" pitchFamily="18" charset="77"/>
                </a:rPr>
                <a:t>I</a:t>
              </a:r>
            </a:p>
          </p:txBody>
        </p:sp>
        <p:sp>
          <p:nvSpPr>
            <p:cNvPr id="180" name="TextBox 179">
              <a:extLst>
                <a:ext uri="{FF2B5EF4-FFF2-40B4-BE49-F238E27FC236}">
                  <a16:creationId xmlns:a16="http://schemas.microsoft.com/office/drawing/2014/main" id="{71D9411E-F20D-DD4C-9261-85B60F6D91AA}"/>
                </a:ext>
              </a:extLst>
            </p:cNvPr>
            <p:cNvSpPr txBox="1"/>
            <p:nvPr/>
          </p:nvSpPr>
          <p:spPr>
            <a:xfrm>
              <a:off x="9552053" y="635620"/>
              <a:ext cx="360996" cy="369332"/>
            </a:xfrm>
            <a:prstGeom prst="rect">
              <a:avLst/>
            </a:prstGeom>
            <a:noFill/>
          </p:spPr>
          <p:txBody>
            <a:bodyPr wrap="none" rtlCol="0">
              <a:spAutoFit/>
            </a:bodyPr>
            <a:lstStyle/>
            <a:p>
              <a:r>
                <a:rPr lang="en-GB" b="1" dirty="0">
                  <a:latin typeface="Calisto MT" panose="02040603050505030304" pitchFamily="18" charset="77"/>
                </a:rPr>
                <a:t>II</a:t>
              </a:r>
            </a:p>
          </p:txBody>
        </p:sp>
        <p:sp>
          <p:nvSpPr>
            <p:cNvPr id="181" name="TextBox 180">
              <a:extLst>
                <a:ext uri="{FF2B5EF4-FFF2-40B4-BE49-F238E27FC236}">
                  <a16:creationId xmlns:a16="http://schemas.microsoft.com/office/drawing/2014/main" id="{8F4B81E4-2E97-2F48-BEE1-5B92A1F0540C}"/>
                </a:ext>
              </a:extLst>
            </p:cNvPr>
            <p:cNvSpPr txBox="1"/>
            <p:nvPr/>
          </p:nvSpPr>
          <p:spPr>
            <a:xfrm>
              <a:off x="10114803" y="480539"/>
              <a:ext cx="449162" cy="369332"/>
            </a:xfrm>
            <a:prstGeom prst="rect">
              <a:avLst/>
            </a:prstGeom>
            <a:noFill/>
          </p:spPr>
          <p:txBody>
            <a:bodyPr wrap="none" rtlCol="0">
              <a:spAutoFit/>
            </a:bodyPr>
            <a:lstStyle/>
            <a:p>
              <a:r>
                <a:rPr lang="en-GB" b="1" dirty="0">
                  <a:latin typeface="Calisto MT" panose="02040603050505030304" pitchFamily="18" charset="77"/>
                </a:rPr>
                <a:t>III</a:t>
              </a:r>
            </a:p>
          </p:txBody>
        </p:sp>
        <p:sp>
          <p:nvSpPr>
            <p:cNvPr id="182" name="TextBox 181">
              <a:extLst>
                <a:ext uri="{FF2B5EF4-FFF2-40B4-BE49-F238E27FC236}">
                  <a16:creationId xmlns:a16="http://schemas.microsoft.com/office/drawing/2014/main" id="{94B23FA7-96BF-1540-AE5E-07A1566299BE}"/>
                </a:ext>
              </a:extLst>
            </p:cNvPr>
            <p:cNvSpPr txBox="1"/>
            <p:nvPr/>
          </p:nvSpPr>
          <p:spPr>
            <a:xfrm>
              <a:off x="10545631" y="632639"/>
              <a:ext cx="439544" cy="369332"/>
            </a:xfrm>
            <a:prstGeom prst="rect">
              <a:avLst/>
            </a:prstGeom>
            <a:noFill/>
          </p:spPr>
          <p:txBody>
            <a:bodyPr wrap="none" rtlCol="0">
              <a:spAutoFit/>
            </a:bodyPr>
            <a:lstStyle/>
            <a:p>
              <a:r>
                <a:rPr lang="en-GB" b="1" dirty="0">
                  <a:latin typeface="Calisto MT" panose="02040603050505030304" pitchFamily="18" charset="77"/>
                </a:rPr>
                <a:t>IV</a:t>
              </a:r>
            </a:p>
          </p:txBody>
        </p:sp>
        <p:sp>
          <p:nvSpPr>
            <p:cNvPr id="183" name="TextBox 182">
              <a:extLst>
                <a:ext uri="{FF2B5EF4-FFF2-40B4-BE49-F238E27FC236}">
                  <a16:creationId xmlns:a16="http://schemas.microsoft.com/office/drawing/2014/main" id="{1BC4885E-0255-A241-B16D-C01A24A77DE7}"/>
                </a:ext>
              </a:extLst>
            </p:cNvPr>
            <p:cNvSpPr txBox="1"/>
            <p:nvPr/>
          </p:nvSpPr>
          <p:spPr>
            <a:xfrm>
              <a:off x="5473050" y="5162464"/>
              <a:ext cx="3991774" cy="1323439"/>
            </a:xfrm>
            <a:prstGeom prst="rect">
              <a:avLst/>
            </a:prstGeom>
            <a:noFill/>
          </p:spPr>
          <p:txBody>
            <a:bodyPr wrap="square" rtlCol="0">
              <a:spAutoFit/>
            </a:bodyPr>
            <a:lstStyle/>
            <a:p>
              <a:r>
                <a:rPr lang="en-GB" sz="1400" dirty="0">
                  <a:latin typeface="Calisto MT" panose="02040603050505030304" pitchFamily="18" charset="77"/>
                </a:rPr>
                <a:t>I: </a:t>
              </a:r>
              <a:r>
                <a:rPr lang="en-GB" sz="1400" dirty="0">
                  <a:latin typeface="Arial" panose="020B0604020202020204" pitchFamily="34" charset="0"/>
                  <a:cs typeface="Arial" panose="020B0604020202020204" pitchFamily="34" charset="0"/>
                </a:rPr>
                <a:t>Graphitic planes (sp2)</a:t>
              </a:r>
            </a:p>
            <a:p>
              <a:r>
                <a:rPr lang="en-GB" sz="1400" dirty="0">
                  <a:latin typeface="Calisto MT" panose="02040603050505030304" pitchFamily="18" charset="77"/>
                </a:rPr>
                <a:t>II: </a:t>
              </a:r>
              <a:r>
                <a:rPr lang="en-GB" sz="1400" dirty="0">
                  <a:latin typeface="Arial" panose="020B0604020202020204" pitchFamily="34" charset="0"/>
                  <a:cs typeface="Arial" panose="020B0604020202020204" pitchFamily="34" charset="0"/>
                </a:rPr>
                <a:t>Amorphous carbon (sp3)</a:t>
              </a:r>
            </a:p>
            <a:p>
              <a:r>
                <a:rPr lang="en-GB" sz="1400" dirty="0">
                  <a:latin typeface="Calisto MT" panose="02040603050505030304" pitchFamily="18" charset="77"/>
                </a:rPr>
                <a:t>III: </a:t>
              </a:r>
              <a:r>
                <a:rPr lang="en-GB" sz="1400" dirty="0">
                  <a:latin typeface="Arial" panose="020B0604020202020204" pitchFamily="34" charset="0"/>
                  <a:cs typeface="Arial" panose="020B0604020202020204" pitchFamily="34" charset="0"/>
                </a:rPr>
                <a:t>Crystallite edges</a:t>
              </a:r>
            </a:p>
            <a:p>
              <a:r>
                <a:rPr lang="en-GB" sz="1400" dirty="0">
                  <a:latin typeface="Calisto MT" panose="02040603050505030304" pitchFamily="18" charset="77"/>
                </a:rPr>
                <a:t>IV: </a:t>
              </a:r>
              <a:r>
                <a:rPr lang="en-GB" sz="1400" dirty="0">
                  <a:latin typeface="Arial" panose="020B0604020202020204" pitchFamily="34" charset="0"/>
                  <a:cs typeface="Arial" panose="020B0604020202020204" pitchFamily="34" charset="0"/>
                </a:rPr>
                <a:t>Slit shaped cavities</a:t>
              </a:r>
            </a:p>
            <a:p>
              <a:r>
                <a:rPr lang="en-GB" sz="1200" b="1" dirty="0">
                  <a:latin typeface="Arial" panose="020B0604020202020204" pitchFamily="34" charset="0"/>
                  <a:cs typeface="Arial" panose="020B0604020202020204" pitchFamily="34" charset="0"/>
                </a:rPr>
                <a:t>Source of pic A: Dr. Wilma Dierkes et al.: “Attribution of energy sites to CB microstructures”</a:t>
              </a:r>
              <a:endParaRPr lang="en-GB" sz="1200" b="1" dirty="0">
                <a:latin typeface="Calisto MT" panose="02040603050505030304" pitchFamily="18" charset="77"/>
              </a:endParaRPr>
            </a:p>
          </p:txBody>
        </p:sp>
        <p:sp>
          <p:nvSpPr>
            <p:cNvPr id="3" name="TextBox 2">
              <a:extLst>
                <a:ext uri="{FF2B5EF4-FFF2-40B4-BE49-F238E27FC236}">
                  <a16:creationId xmlns:a16="http://schemas.microsoft.com/office/drawing/2014/main" id="{BD6D9A7C-D82E-DD4E-BE28-CDB0F1960F91}"/>
                </a:ext>
              </a:extLst>
            </p:cNvPr>
            <p:cNvSpPr txBox="1"/>
            <p:nvPr/>
          </p:nvSpPr>
          <p:spPr>
            <a:xfrm>
              <a:off x="8734754" y="1029577"/>
              <a:ext cx="346570" cy="4847481"/>
            </a:xfrm>
            <a:prstGeom prst="rect">
              <a:avLst/>
            </a:prstGeom>
            <a:noFill/>
          </p:spPr>
          <p:txBody>
            <a:bodyPr wrap="none" rtlCol="0">
              <a:spAutoFit/>
            </a:bodyPr>
            <a:lstStyle/>
            <a:p>
              <a:r>
                <a:rPr lang="en-GB" sz="2000" b="1" dirty="0"/>
                <a:t>A</a:t>
              </a:r>
            </a:p>
            <a:p>
              <a:endParaRPr lang="en-GB" sz="2000" b="1" dirty="0"/>
            </a:p>
            <a:p>
              <a:endParaRPr lang="en-GB" sz="2000" b="1" dirty="0"/>
            </a:p>
            <a:p>
              <a:r>
                <a:rPr lang="en-GB" sz="2000" b="1" dirty="0"/>
                <a:t>B</a:t>
              </a:r>
            </a:p>
            <a:p>
              <a:endParaRPr lang="en-GB" sz="1900" b="1" dirty="0"/>
            </a:p>
            <a:p>
              <a:endParaRPr lang="en-GB" sz="1600" b="1" dirty="0"/>
            </a:p>
            <a:p>
              <a:r>
                <a:rPr lang="en-GB" sz="2000" b="1" dirty="0"/>
                <a:t>C</a:t>
              </a:r>
            </a:p>
            <a:p>
              <a:endParaRPr lang="en-GB" sz="1400" b="1" dirty="0"/>
            </a:p>
            <a:p>
              <a:endParaRPr lang="en-GB" sz="2000" b="1" dirty="0"/>
            </a:p>
            <a:p>
              <a:r>
                <a:rPr lang="en-GB" sz="2000" b="1" dirty="0"/>
                <a:t>D</a:t>
              </a:r>
            </a:p>
            <a:p>
              <a:endParaRPr lang="en-GB" sz="2000" b="1" dirty="0"/>
            </a:p>
            <a:p>
              <a:endParaRPr lang="en-GB" sz="1600" b="1" dirty="0"/>
            </a:p>
            <a:p>
              <a:r>
                <a:rPr lang="en-GB" sz="2000" b="1" dirty="0"/>
                <a:t>E</a:t>
              </a:r>
            </a:p>
            <a:p>
              <a:endParaRPr lang="en-GB" sz="2000" b="1" dirty="0"/>
            </a:p>
            <a:p>
              <a:endParaRPr lang="en-GB" sz="2400" b="1" dirty="0"/>
            </a:p>
            <a:p>
              <a:r>
                <a:rPr lang="en-GB" sz="2000" b="1" dirty="0"/>
                <a:t>F</a:t>
              </a:r>
            </a:p>
          </p:txBody>
        </p:sp>
      </p:grpSp>
    </p:spTree>
    <p:extLst>
      <p:ext uri="{BB962C8B-B14F-4D97-AF65-F5344CB8AC3E}">
        <p14:creationId xmlns:p14="http://schemas.microsoft.com/office/powerpoint/2010/main" val="2417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en-GB" smtClean="0">
                <a:solidFill>
                  <a:schemeClr val="tx1"/>
                </a:solidFill>
              </a:rPr>
              <a:t>8</a:t>
            </a:fld>
            <a:endParaRPr lang="en-GB" dirty="0">
              <a:solidFill>
                <a:schemeClr val="tx1"/>
              </a:solidFill>
            </a:endParaRPr>
          </a:p>
        </p:txBody>
      </p:sp>
      <p:sp>
        <p:nvSpPr>
          <p:cNvPr id="2" name="Rectangle 1"/>
          <p:cNvSpPr/>
          <p:nvPr/>
        </p:nvSpPr>
        <p:spPr>
          <a:xfrm>
            <a:off x="766703" y="3304040"/>
            <a:ext cx="1185531" cy="713515"/>
          </a:xfrm>
          <a:prstGeom prst="rect">
            <a:avLst/>
          </a:prstGeom>
          <a:solidFill>
            <a:schemeClr val="bg1">
              <a:lumMod val="75000"/>
            </a:schemeClr>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707687" y="3325067"/>
            <a:ext cx="1311641" cy="646331"/>
          </a:xfrm>
          <a:prstGeom prst="rect">
            <a:avLst/>
          </a:prstGeom>
          <a:noFill/>
        </p:spPr>
        <p:txBody>
          <a:bodyPr wrap="none" rtlCol="0">
            <a:spAutoFit/>
          </a:bodyPr>
          <a:lstStyle/>
          <a:p>
            <a:r>
              <a:rPr lang="en-GB" b="1" dirty="0"/>
              <a:t>Raw carbon</a:t>
            </a:r>
          </a:p>
          <a:p>
            <a:pPr algn="ctr"/>
            <a:r>
              <a:rPr lang="en-GB" b="1" dirty="0"/>
              <a:t>char </a:t>
            </a:r>
          </a:p>
        </p:txBody>
      </p:sp>
      <p:grpSp>
        <p:nvGrpSpPr>
          <p:cNvPr id="35" name="Group 34">
            <a:extLst>
              <a:ext uri="{FF2B5EF4-FFF2-40B4-BE49-F238E27FC236}">
                <a16:creationId xmlns:a16="http://schemas.microsoft.com/office/drawing/2014/main" id="{4FB42125-5F4D-6D47-B659-D4376F7861E9}"/>
              </a:ext>
            </a:extLst>
          </p:cNvPr>
          <p:cNvGrpSpPr/>
          <p:nvPr/>
        </p:nvGrpSpPr>
        <p:grpSpPr>
          <a:xfrm>
            <a:off x="4572368" y="3805860"/>
            <a:ext cx="4905088" cy="860451"/>
            <a:chOff x="4572368" y="3805860"/>
            <a:chExt cx="4905088" cy="860451"/>
          </a:xfrm>
        </p:grpSpPr>
        <p:cxnSp>
          <p:nvCxnSpPr>
            <p:cNvPr id="79" name="Straight Arrow Connector 78"/>
            <p:cNvCxnSpPr>
              <a:cxnSpLocks/>
              <a:endCxn id="80" idx="1"/>
            </p:cNvCxnSpPr>
            <p:nvPr/>
          </p:nvCxnSpPr>
          <p:spPr>
            <a:xfrm>
              <a:off x="4572368" y="4017555"/>
              <a:ext cx="1282695" cy="3438"/>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855063" y="3836327"/>
              <a:ext cx="3615129" cy="369332"/>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1" name="TextBox 80"/>
            <p:cNvSpPr txBox="1"/>
            <p:nvPr/>
          </p:nvSpPr>
          <p:spPr>
            <a:xfrm>
              <a:off x="5851400" y="3805860"/>
              <a:ext cx="3626056" cy="369332"/>
            </a:xfrm>
            <a:prstGeom prst="rect">
              <a:avLst/>
            </a:prstGeom>
            <a:noFill/>
          </p:spPr>
          <p:txBody>
            <a:bodyPr wrap="square" rtlCol="0">
              <a:spAutoFit/>
            </a:bodyPr>
            <a:lstStyle/>
            <a:p>
              <a:r>
                <a:rPr lang="en-GB" b="1" dirty="0"/>
                <a:t>Adsorbent applications </a:t>
              </a:r>
              <a:r>
                <a:rPr lang="en-GB" sz="1600" b="1" dirty="0"/>
                <a:t>(oil spill, soil)</a:t>
              </a:r>
              <a:endParaRPr lang="en-GB" b="1" dirty="0"/>
            </a:p>
          </p:txBody>
        </p:sp>
        <p:cxnSp>
          <p:nvCxnSpPr>
            <p:cNvPr id="82" name="Straight Arrow Connector 81"/>
            <p:cNvCxnSpPr>
              <a:cxnSpLocks/>
            </p:cNvCxnSpPr>
            <p:nvPr/>
          </p:nvCxnSpPr>
          <p:spPr>
            <a:xfrm>
              <a:off x="4585240" y="4481645"/>
              <a:ext cx="1249645"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5860850" y="4296979"/>
              <a:ext cx="3609342" cy="369332"/>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TextBox 97"/>
            <p:cNvSpPr txBox="1"/>
            <p:nvPr/>
          </p:nvSpPr>
          <p:spPr>
            <a:xfrm>
              <a:off x="5851399" y="4266512"/>
              <a:ext cx="3608901" cy="369332"/>
            </a:xfrm>
            <a:prstGeom prst="rect">
              <a:avLst/>
            </a:prstGeom>
            <a:noFill/>
          </p:spPr>
          <p:txBody>
            <a:bodyPr wrap="square" rtlCol="0">
              <a:spAutoFit/>
            </a:bodyPr>
            <a:lstStyle/>
            <a:p>
              <a:r>
                <a:rPr lang="en-GB" b="1" dirty="0"/>
                <a:t>Filter applications </a:t>
              </a:r>
              <a:r>
                <a:rPr lang="en-GB" sz="1600" b="1" dirty="0"/>
                <a:t>(e.g. Hg emission)</a:t>
              </a:r>
              <a:endParaRPr lang="en-GB" b="1" dirty="0"/>
            </a:p>
          </p:txBody>
        </p:sp>
      </p:grpSp>
      <p:sp>
        <p:nvSpPr>
          <p:cNvPr id="50" name="TextBox 49">
            <a:extLst>
              <a:ext uri="{FF2B5EF4-FFF2-40B4-BE49-F238E27FC236}">
                <a16:creationId xmlns:a16="http://schemas.microsoft.com/office/drawing/2014/main" id="{5FB662CC-9315-2742-BA81-85F13CF341B2}"/>
              </a:ext>
            </a:extLst>
          </p:cNvPr>
          <p:cNvSpPr txBox="1"/>
          <p:nvPr/>
        </p:nvSpPr>
        <p:spPr>
          <a:xfrm>
            <a:off x="389978" y="67035"/>
            <a:ext cx="9145068" cy="707886"/>
          </a:xfrm>
          <a:prstGeom prst="rect">
            <a:avLst/>
          </a:prstGeom>
          <a:noFill/>
        </p:spPr>
        <p:txBody>
          <a:bodyPr wrap="none" rtlCol="0">
            <a:spAutoFit/>
          </a:bodyPr>
          <a:lstStyle/>
          <a:p>
            <a:r>
              <a:rPr lang="en-GB" sz="4000" b="1" dirty="0">
                <a:solidFill>
                  <a:srgbClr val="001F60"/>
                </a:solidFill>
              </a:rPr>
              <a:t>An application map for pyrolysis carbons</a:t>
            </a:r>
          </a:p>
        </p:txBody>
      </p:sp>
      <p:sp>
        <p:nvSpPr>
          <p:cNvPr id="51" name="Footer Placeholder 12">
            <a:extLst>
              <a:ext uri="{FF2B5EF4-FFF2-40B4-BE49-F238E27FC236}">
                <a16:creationId xmlns:a16="http://schemas.microsoft.com/office/drawing/2014/main" id="{6147B489-F194-5C43-A0DA-9A1A24E820B7}"/>
              </a:ext>
            </a:extLst>
          </p:cNvPr>
          <p:cNvSpPr>
            <a:spLocks noGrp="1"/>
          </p:cNvSpPr>
          <p:nvPr>
            <p:ph type="ftr" sz="quarter" idx="11"/>
          </p:nvPr>
        </p:nvSpPr>
        <p:spPr>
          <a:xfrm>
            <a:off x="4030034" y="6492875"/>
            <a:ext cx="4114800" cy="365125"/>
          </a:xfrm>
        </p:spPr>
        <p:txBody>
          <a:bodyPr/>
          <a:lstStyle/>
          <a:p>
            <a:r>
              <a:rPr lang="de-DE" dirty="0">
                <a:solidFill>
                  <a:srgbClr val="001F60"/>
                </a:solidFill>
              </a:rPr>
              <a:t>© 2018 WOLFERSDORFF CONSULTING www.wolfersdorff.com</a:t>
            </a:r>
          </a:p>
        </p:txBody>
      </p:sp>
      <p:grpSp>
        <p:nvGrpSpPr>
          <p:cNvPr id="39" name="Group 38">
            <a:extLst>
              <a:ext uri="{FF2B5EF4-FFF2-40B4-BE49-F238E27FC236}">
                <a16:creationId xmlns:a16="http://schemas.microsoft.com/office/drawing/2014/main" id="{3FB7BC64-7BAC-5C42-8469-A13C7D2C2766}"/>
              </a:ext>
            </a:extLst>
          </p:cNvPr>
          <p:cNvGrpSpPr/>
          <p:nvPr/>
        </p:nvGrpSpPr>
        <p:grpSpPr>
          <a:xfrm>
            <a:off x="1952234" y="3837856"/>
            <a:ext cx="5284957" cy="2684162"/>
            <a:chOff x="1952234" y="3837856"/>
            <a:chExt cx="5284957" cy="2684162"/>
          </a:xfrm>
        </p:grpSpPr>
        <p:sp>
          <p:nvSpPr>
            <p:cNvPr id="65" name="Rectangle 64"/>
            <p:cNvSpPr/>
            <p:nvPr/>
          </p:nvSpPr>
          <p:spPr>
            <a:xfrm>
              <a:off x="3251149" y="5353608"/>
              <a:ext cx="1336476" cy="775946"/>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TextBox 65"/>
            <p:cNvSpPr txBox="1"/>
            <p:nvPr/>
          </p:nvSpPr>
          <p:spPr>
            <a:xfrm>
              <a:off x="3411636" y="5425208"/>
              <a:ext cx="1085938" cy="646331"/>
            </a:xfrm>
            <a:prstGeom prst="rect">
              <a:avLst/>
            </a:prstGeom>
            <a:noFill/>
          </p:spPr>
          <p:txBody>
            <a:bodyPr wrap="none" rtlCol="0">
              <a:spAutoFit/>
            </a:bodyPr>
            <a:lstStyle/>
            <a:p>
              <a:pPr algn="ctr"/>
              <a:r>
                <a:rPr lang="en-GB" b="1" dirty="0"/>
                <a:t>Electrode</a:t>
              </a:r>
            </a:p>
            <a:p>
              <a:pPr algn="ctr"/>
              <a:r>
                <a:rPr lang="en-GB" b="1" dirty="0"/>
                <a:t>material</a:t>
              </a:r>
            </a:p>
          </p:txBody>
        </p:sp>
        <p:cxnSp>
          <p:nvCxnSpPr>
            <p:cNvPr id="84" name="Straight Arrow Connector 83"/>
            <p:cNvCxnSpPr/>
            <p:nvPr/>
          </p:nvCxnSpPr>
          <p:spPr>
            <a:xfrm>
              <a:off x="2352845" y="5741581"/>
              <a:ext cx="898304"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952234" y="3866108"/>
              <a:ext cx="438238" cy="0"/>
            </a:xfrm>
            <a:prstGeom prst="line">
              <a:avLst/>
            </a:prstGeom>
            <a:ln w="63500">
              <a:solidFill>
                <a:srgbClr val="001F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2378898" y="3837856"/>
              <a:ext cx="0" cy="1903725"/>
            </a:xfrm>
            <a:prstGeom prst="line">
              <a:avLst/>
            </a:prstGeom>
            <a:ln w="63500">
              <a:solidFill>
                <a:srgbClr val="001F6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598776" y="5594486"/>
              <a:ext cx="2638415" cy="307777"/>
            </a:xfrm>
            <a:prstGeom prst="rect">
              <a:avLst/>
            </a:prstGeom>
            <a:noFill/>
          </p:spPr>
          <p:txBody>
            <a:bodyPr wrap="none" rtlCol="0">
              <a:spAutoFit/>
            </a:bodyPr>
            <a:lstStyle/>
            <a:p>
              <a:r>
                <a:rPr lang="en-GB" sz="1400" b="1" dirty="0"/>
                <a:t>S impurity improves conductivity</a:t>
              </a:r>
            </a:p>
          </p:txBody>
        </p:sp>
        <p:sp>
          <p:nvSpPr>
            <p:cNvPr id="48" name="TextBox 47">
              <a:extLst>
                <a:ext uri="{FF2B5EF4-FFF2-40B4-BE49-F238E27FC236}">
                  <a16:creationId xmlns:a16="http://schemas.microsoft.com/office/drawing/2014/main" id="{6911ED2B-28E3-014F-9346-E85567D50026}"/>
                </a:ext>
              </a:extLst>
            </p:cNvPr>
            <p:cNvSpPr txBox="1"/>
            <p:nvPr/>
          </p:nvSpPr>
          <p:spPr>
            <a:xfrm>
              <a:off x="2100306" y="5784337"/>
              <a:ext cx="1220975" cy="523220"/>
            </a:xfrm>
            <a:prstGeom prst="rect">
              <a:avLst/>
            </a:prstGeom>
            <a:noFill/>
          </p:spPr>
          <p:txBody>
            <a:bodyPr wrap="none" rtlCol="0">
              <a:spAutoFit/>
            </a:bodyPr>
            <a:lstStyle/>
            <a:p>
              <a:r>
                <a:rPr lang="en-GB" sz="1400" b="1" dirty="0"/>
                <a:t>Low silica,</a:t>
              </a:r>
            </a:p>
            <a:p>
              <a:r>
                <a:rPr lang="en-GB" sz="1400" b="1" dirty="0"/>
                <a:t>graphitisation</a:t>
              </a:r>
            </a:p>
          </p:txBody>
        </p:sp>
        <p:pic>
          <p:nvPicPr>
            <p:cNvPr id="8" name="Picture 7">
              <a:extLst>
                <a:ext uri="{FF2B5EF4-FFF2-40B4-BE49-F238E27FC236}">
                  <a16:creationId xmlns:a16="http://schemas.microsoft.com/office/drawing/2014/main" id="{D6B387FF-8AB6-3841-AD3D-7C568E9A6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6367" y="6207033"/>
              <a:ext cx="1254317" cy="314985"/>
            </a:xfrm>
            <a:prstGeom prst="rect">
              <a:avLst/>
            </a:prstGeom>
          </p:spPr>
        </p:pic>
      </p:grpSp>
      <p:grpSp>
        <p:nvGrpSpPr>
          <p:cNvPr id="42" name="Group 41">
            <a:extLst>
              <a:ext uri="{FF2B5EF4-FFF2-40B4-BE49-F238E27FC236}">
                <a16:creationId xmlns:a16="http://schemas.microsoft.com/office/drawing/2014/main" id="{7FCEB3F1-1D4E-9E4A-9603-044AE3FCF32A}"/>
              </a:ext>
            </a:extLst>
          </p:cNvPr>
          <p:cNvGrpSpPr/>
          <p:nvPr/>
        </p:nvGrpSpPr>
        <p:grpSpPr>
          <a:xfrm>
            <a:off x="675865" y="2421534"/>
            <a:ext cx="1922369" cy="877806"/>
            <a:chOff x="675865" y="2421534"/>
            <a:chExt cx="1922369" cy="877806"/>
          </a:xfrm>
        </p:grpSpPr>
        <p:sp>
          <p:nvSpPr>
            <p:cNvPr id="62" name="Rectangle 61">
              <a:extLst>
                <a:ext uri="{FF2B5EF4-FFF2-40B4-BE49-F238E27FC236}">
                  <a16:creationId xmlns:a16="http://schemas.microsoft.com/office/drawing/2014/main" id="{EFD4A5BC-B8BE-E141-A873-FA95ABA87AE9}"/>
                </a:ext>
              </a:extLst>
            </p:cNvPr>
            <p:cNvSpPr/>
            <p:nvPr/>
          </p:nvSpPr>
          <p:spPr>
            <a:xfrm>
              <a:off x="675865" y="2421534"/>
              <a:ext cx="1322808" cy="393270"/>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TextBox 66">
              <a:extLst>
                <a:ext uri="{FF2B5EF4-FFF2-40B4-BE49-F238E27FC236}">
                  <a16:creationId xmlns:a16="http://schemas.microsoft.com/office/drawing/2014/main" id="{FEF5C7C5-0360-C74F-8D01-A3E463BDA4AB}"/>
                </a:ext>
              </a:extLst>
            </p:cNvPr>
            <p:cNvSpPr txBox="1"/>
            <p:nvPr/>
          </p:nvSpPr>
          <p:spPr>
            <a:xfrm>
              <a:off x="892754" y="2445472"/>
              <a:ext cx="895886" cy="369332"/>
            </a:xfrm>
            <a:prstGeom prst="rect">
              <a:avLst/>
            </a:prstGeom>
            <a:noFill/>
          </p:spPr>
          <p:txBody>
            <a:bodyPr wrap="none" rtlCol="0">
              <a:spAutoFit/>
            </a:bodyPr>
            <a:lstStyle/>
            <a:p>
              <a:r>
                <a:rPr lang="en-GB" b="1" dirty="0"/>
                <a:t>Pooling</a:t>
              </a:r>
            </a:p>
          </p:txBody>
        </p:sp>
        <p:cxnSp>
          <p:nvCxnSpPr>
            <p:cNvPr id="68" name="Straight Connector 67">
              <a:extLst>
                <a:ext uri="{FF2B5EF4-FFF2-40B4-BE49-F238E27FC236}">
                  <a16:creationId xmlns:a16="http://schemas.microsoft.com/office/drawing/2014/main" id="{9519E811-D2BB-3043-A414-89F36D5DCE4F}"/>
                </a:ext>
              </a:extLst>
            </p:cNvPr>
            <p:cNvCxnSpPr>
              <a:cxnSpLocks/>
            </p:cNvCxnSpPr>
            <p:nvPr/>
          </p:nvCxnSpPr>
          <p:spPr>
            <a:xfrm flipV="1">
              <a:off x="1326011" y="2800633"/>
              <a:ext cx="0" cy="498707"/>
            </a:xfrm>
            <a:prstGeom prst="line">
              <a:avLst/>
            </a:prstGeom>
            <a:ln w="63500">
              <a:solidFill>
                <a:srgbClr val="001F6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00F654-8125-AD4D-BBB5-099D0FF422FC}"/>
                </a:ext>
              </a:extLst>
            </p:cNvPr>
            <p:cNvCxnSpPr>
              <a:cxnSpLocks/>
            </p:cNvCxnSpPr>
            <p:nvPr/>
          </p:nvCxnSpPr>
          <p:spPr>
            <a:xfrm>
              <a:off x="2007351" y="2632295"/>
              <a:ext cx="590883"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A980545-5EC3-3144-934B-DA1EF4A2857D}"/>
              </a:ext>
            </a:extLst>
          </p:cNvPr>
          <p:cNvGrpSpPr/>
          <p:nvPr/>
        </p:nvGrpSpPr>
        <p:grpSpPr>
          <a:xfrm>
            <a:off x="4375883" y="666007"/>
            <a:ext cx="5174925" cy="1590177"/>
            <a:chOff x="4375883" y="666007"/>
            <a:chExt cx="5174925" cy="1590177"/>
          </a:xfrm>
        </p:grpSpPr>
        <p:sp>
          <p:nvSpPr>
            <p:cNvPr id="16" name="Rectangle 15"/>
            <p:cNvSpPr/>
            <p:nvPr/>
          </p:nvSpPr>
          <p:spPr>
            <a:xfrm>
              <a:off x="5834886" y="1342837"/>
              <a:ext cx="3642570" cy="369332"/>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 name="Elbow Connector 23"/>
            <p:cNvCxnSpPr>
              <a:cxnSpLocks/>
            </p:cNvCxnSpPr>
            <p:nvPr/>
          </p:nvCxnSpPr>
          <p:spPr>
            <a:xfrm flipV="1">
              <a:off x="4587201" y="1511821"/>
              <a:ext cx="1250062" cy="744363"/>
            </a:xfrm>
            <a:prstGeom prst="bentConnector3">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75883" y="875124"/>
              <a:ext cx="1503745" cy="523220"/>
            </a:xfrm>
            <a:prstGeom prst="rect">
              <a:avLst/>
            </a:prstGeom>
            <a:noFill/>
          </p:spPr>
          <p:txBody>
            <a:bodyPr wrap="none" rtlCol="0">
              <a:spAutoFit/>
            </a:bodyPr>
            <a:lstStyle/>
            <a:p>
              <a:r>
                <a:rPr lang="en-GB" sz="1400" b="1" dirty="0"/>
                <a:t>High temperature</a:t>
              </a:r>
            </a:p>
            <a:p>
              <a:r>
                <a:rPr lang="en-GB" sz="1400" b="1" dirty="0"/>
                <a:t>pyrolysis or batch</a:t>
              </a:r>
            </a:p>
          </p:txBody>
        </p:sp>
        <p:sp>
          <p:nvSpPr>
            <p:cNvPr id="26" name="TextBox 25"/>
            <p:cNvSpPr txBox="1"/>
            <p:nvPr/>
          </p:nvSpPr>
          <p:spPr>
            <a:xfrm>
              <a:off x="5852039" y="1327153"/>
              <a:ext cx="3698769" cy="369332"/>
            </a:xfrm>
            <a:prstGeom prst="rect">
              <a:avLst/>
            </a:prstGeom>
            <a:noFill/>
          </p:spPr>
          <p:txBody>
            <a:bodyPr wrap="none" rtlCol="0">
              <a:spAutoFit/>
            </a:bodyPr>
            <a:lstStyle/>
            <a:p>
              <a:r>
                <a:rPr lang="en-GB" b="1" dirty="0"/>
                <a:t>Low PAH applications &amp; food contact</a:t>
              </a:r>
            </a:p>
          </p:txBody>
        </p:sp>
        <p:sp>
          <p:nvSpPr>
            <p:cNvPr id="47" name="TextBox 46"/>
            <p:cNvSpPr txBox="1"/>
            <p:nvPr/>
          </p:nvSpPr>
          <p:spPr>
            <a:xfrm>
              <a:off x="5834885" y="1078544"/>
              <a:ext cx="3625416" cy="307777"/>
            </a:xfrm>
            <a:prstGeom prst="rect">
              <a:avLst/>
            </a:prstGeom>
            <a:noFill/>
          </p:spPr>
          <p:txBody>
            <a:bodyPr wrap="none" rtlCol="0">
              <a:spAutoFit/>
            </a:bodyPr>
            <a:lstStyle/>
            <a:p>
              <a:r>
                <a:rPr lang="en-GB" sz="1400" b="1" dirty="0"/>
                <a:t>Σ8 PAHs 0.5 ppm (virgin carbon black ~1 ppm)</a:t>
              </a:r>
            </a:p>
          </p:txBody>
        </p:sp>
        <p:pic>
          <p:nvPicPr>
            <p:cNvPr id="21" name="Picture 20">
              <a:extLst>
                <a:ext uri="{FF2B5EF4-FFF2-40B4-BE49-F238E27FC236}">
                  <a16:creationId xmlns:a16="http://schemas.microsoft.com/office/drawing/2014/main" id="{E1B997EB-C8BE-4440-861B-A27A1F67CA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9628" y="732165"/>
              <a:ext cx="1127834" cy="315366"/>
            </a:xfrm>
            <a:prstGeom prst="rect">
              <a:avLst/>
            </a:prstGeom>
          </p:spPr>
        </p:pic>
        <p:pic>
          <p:nvPicPr>
            <p:cNvPr id="34" name="Picture 33">
              <a:extLst>
                <a:ext uri="{FF2B5EF4-FFF2-40B4-BE49-F238E27FC236}">
                  <a16:creationId xmlns:a16="http://schemas.microsoft.com/office/drawing/2014/main" id="{F055958E-C676-BA47-82C0-A2F11DB8DA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8213" y="666007"/>
              <a:ext cx="725854" cy="406478"/>
            </a:xfrm>
            <a:prstGeom prst="rect">
              <a:avLst/>
            </a:prstGeom>
          </p:spPr>
        </p:pic>
      </p:grpSp>
      <p:grpSp>
        <p:nvGrpSpPr>
          <p:cNvPr id="14" name="Group 13">
            <a:extLst>
              <a:ext uri="{FF2B5EF4-FFF2-40B4-BE49-F238E27FC236}">
                <a16:creationId xmlns:a16="http://schemas.microsoft.com/office/drawing/2014/main" id="{9A8449C5-7DA7-614D-A583-912034A69A60}"/>
              </a:ext>
            </a:extLst>
          </p:cNvPr>
          <p:cNvGrpSpPr/>
          <p:nvPr/>
        </p:nvGrpSpPr>
        <p:grpSpPr>
          <a:xfrm>
            <a:off x="365332" y="4002689"/>
            <a:ext cx="1688497" cy="2295843"/>
            <a:chOff x="365332" y="4002689"/>
            <a:chExt cx="1688497" cy="2295843"/>
          </a:xfrm>
        </p:grpSpPr>
        <p:cxnSp>
          <p:nvCxnSpPr>
            <p:cNvPr id="100" name="Straight Connector 99"/>
            <p:cNvCxnSpPr>
              <a:cxnSpLocks/>
              <a:endCxn id="103" idx="0"/>
            </p:cNvCxnSpPr>
            <p:nvPr/>
          </p:nvCxnSpPr>
          <p:spPr>
            <a:xfrm>
              <a:off x="1329849" y="4002689"/>
              <a:ext cx="1" cy="548013"/>
            </a:xfrm>
            <a:prstGeom prst="line">
              <a:avLst/>
            </a:prstGeom>
            <a:ln w="63500">
              <a:solidFill>
                <a:srgbClr val="001F60"/>
              </a:solidFill>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53493" y="4526765"/>
              <a:ext cx="1322808" cy="393270"/>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3" name="TextBox 102"/>
            <p:cNvSpPr txBox="1"/>
            <p:nvPr/>
          </p:nvSpPr>
          <p:spPr>
            <a:xfrm>
              <a:off x="637673" y="4550702"/>
              <a:ext cx="1384353" cy="369332"/>
            </a:xfrm>
            <a:prstGeom prst="rect">
              <a:avLst/>
            </a:prstGeom>
            <a:noFill/>
          </p:spPr>
          <p:txBody>
            <a:bodyPr wrap="none" rtlCol="0">
              <a:spAutoFit/>
            </a:bodyPr>
            <a:lstStyle/>
            <a:p>
              <a:r>
                <a:rPr lang="en-GB" b="1" dirty="0"/>
                <a:t>Combustible</a:t>
              </a:r>
            </a:p>
          </p:txBody>
        </p:sp>
        <p:pic>
          <p:nvPicPr>
            <p:cNvPr id="4" name="Picture 3">
              <a:extLst>
                <a:ext uri="{FF2B5EF4-FFF2-40B4-BE49-F238E27FC236}">
                  <a16:creationId xmlns:a16="http://schemas.microsoft.com/office/drawing/2014/main" id="{7CEDF800-9D10-0A42-AE45-AB83CDC38D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4016" y="5321440"/>
              <a:ext cx="583335" cy="662881"/>
            </a:xfrm>
            <a:prstGeom prst="rect">
              <a:avLst/>
            </a:prstGeom>
          </p:spPr>
        </p:pic>
        <p:pic>
          <p:nvPicPr>
            <p:cNvPr id="6" name="Picture 5">
              <a:extLst>
                <a:ext uri="{FF2B5EF4-FFF2-40B4-BE49-F238E27FC236}">
                  <a16:creationId xmlns:a16="http://schemas.microsoft.com/office/drawing/2014/main" id="{2DA1527A-CE83-944C-9A11-12BDBFE758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332" y="5497545"/>
              <a:ext cx="1035562" cy="310669"/>
            </a:xfrm>
            <a:prstGeom prst="rect">
              <a:avLst/>
            </a:prstGeom>
          </p:spPr>
        </p:pic>
        <p:sp>
          <p:nvSpPr>
            <p:cNvPr id="49" name="TextBox 48">
              <a:extLst>
                <a:ext uri="{FF2B5EF4-FFF2-40B4-BE49-F238E27FC236}">
                  <a16:creationId xmlns:a16="http://schemas.microsoft.com/office/drawing/2014/main" id="{6FD86272-CC1B-6842-9E2D-F1E870E50539}"/>
                </a:ext>
              </a:extLst>
            </p:cNvPr>
            <p:cNvSpPr txBox="1"/>
            <p:nvPr/>
          </p:nvSpPr>
          <p:spPr>
            <a:xfrm>
              <a:off x="711611" y="4922481"/>
              <a:ext cx="1146404" cy="523220"/>
            </a:xfrm>
            <a:prstGeom prst="rect">
              <a:avLst/>
            </a:prstGeom>
            <a:noFill/>
          </p:spPr>
          <p:txBody>
            <a:bodyPr wrap="none" rtlCol="0">
              <a:spAutoFit/>
            </a:bodyPr>
            <a:lstStyle/>
            <a:p>
              <a:r>
                <a:rPr lang="en-GB" sz="1400" b="1" dirty="0"/>
                <a:t>Cement kilns</a:t>
              </a:r>
            </a:p>
            <a:p>
              <a:r>
                <a:rPr lang="en-GB" sz="1400" b="1" dirty="0"/>
                <a:t>or heating</a:t>
              </a:r>
            </a:p>
          </p:txBody>
        </p:sp>
        <p:pic>
          <p:nvPicPr>
            <p:cNvPr id="9" name="Picture 8">
              <a:extLst>
                <a:ext uri="{FF2B5EF4-FFF2-40B4-BE49-F238E27FC236}">
                  <a16:creationId xmlns:a16="http://schemas.microsoft.com/office/drawing/2014/main" id="{58840EE0-7EAD-7445-B11A-2D3ED0D33DA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3629" y="6046532"/>
              <a:ext cx="1600200" cy="252000"/>
            </a:xfrm>
            <a:prstGeom prst="rect">
              <a:avLst/>
            </a:prstGeom>
          </p:spPr>
        </p:pic>
      </p:grpSp>
      <p:grpSp>
        <p:nvGrpSpPr>
          <p:cNvPr id="33" name="Group 32">
            <a:extLst>
              <a:ext uri="{FF2B5EF4-FFF2-40B4-BE49-F238E27FC236}">
                <a16:creationId xmlns:a16="http://schemas.microsoft.com/office/drawing/2014/main" id="{4835047E-96FC-DD4B-B6AD-75F8E5A9E8C5}"/>
              </a:ext>
            </a:extLst>
          </p:cNvPr>
          <p:cNvGrpSpPr/>
          <p:nvPr/>
        </p:nvGrpSpPr>
        <p:grpSpPr>
          <a:xfrm>
            <a:off x="4572368" y="2894270"/>
            <a:ext cx="7341681" cy="928357"/>
            <a:chOff x="4572368" y="2894270"/>
            <a:chExt cx="7341681" cy="928357"/>
          </a:xfrm>
        </p:grpSpPr>
        <p:cxnSp>
          <p:nvCxnSpPr>
            <p:cNvPr id="27" name="Elbow Connector 26"/>
            <p:cNvCxnSpPr>
              <a:cxnSpLocks/>
            </p:cNvCxnSpPr>
            <p:nvPr/>
          </p:nvCxnSpPr>
          <p:spPr>
            <a:xfrm>
              <a:off x="4572368" y="2994014"/>
              <a:ext cx="1262517" cy="501764"/>
            </a:xfrm>
            <a:prstGeom prst="bentConnector3">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48401" y="3514850"/>
              <a:ext cx="898259" cy="307777"/>
            </a:xfrm>
            <a:prstGeom prst="rect">
              <a:avLst/>
            </a:prstGeom>
            <a:noFill/>
          </p:spPr>
          <p:txBody>
            <a:bodyPr wrap="none" rtlCol="0">
              <a:spAutoFit/>
            </a:bodyPr>
            <a:lstStyle/>
            <a:p>
              <a:r>
                <a:rPr lang="en-GB" sz="1400" b="1" dirty="0"/>
                <a:t>Low silica</a:t>
              </a:r>
            </a:p>
          </p:txBody>
        </p:sp>
        <p:sp>
          <p:nvSpPr>
            <p:cNvPr id="30" name="Rectangle 29"/>
            <p:cNvSpPr/>
            <p:nvPr/>
          </p:nvSpPr>
          <p:spPr>
            <a:xfrm>
              <a:off x="5838549" y="3309358"/>
              <a:ext cx="3639357" cy="369332"/>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p:cNvSpPr txBox="1"/>
            <p:nvPr/>
          </p:nvSpPr>
          <p:spPr>
            <a:xfrm>
              <a:off x="5834885" y="3313616"/>
              <a:ext cx="3703706" cy="369332"/>
            </a:xfrm>
            <a:prstGeom prst="rect">
              <a:avLst/>
            </a:prstGeom>
            <a:noFill/>
          </p:spPr>
          <p:txBody>
            <a:bodyPr wrap="none" rtlCol="0">
              <a:spAutoFit/>
            </a:bodyPr>
            <a:lstStyle/>
            <a:p>
              <a:r>
                <a:rPr lang="en-GB" b="1" dirty="0"/>
                <a:t>Colouring applications (masterbatch)</a:t>
              </a:r>
            </a:p>
          </p:txBody>
        </p:sp>
        <p:sp>
          <p:nvSpPr>
            <p:cNvPr id="56" name="TextBox 55"/>
            <p:cNvSpPr txBox="1"/>
            <p:nvPr/>
          </p:nvSpPr>
          <p:spPr>
            <a:xfrm>
              <a:off x="9470193" y="3103157"/>
              <a:ext cx="914353" cy="307777"/>
            </a:xfrm>
            <a:prstGeom prst="rect">
              <a:avLst/>
            </a:prstGeom>
            <a:noFill/>
          </p:spPr>
          <p:txBody>
            <a:bodyPr wrap="none" rtlCol="0">
              <a:spAutoFit/>
            </a:bodyPr>
            <a:lstStyle/>
            <a:p>
              <a:r>
                <a:rPr lang="en-GB" sz="1400" b="1" dirty="0"/>
                <a:t>Oxidation</a:t>
              </a:r>
            </a:p>
          </p:txBody>
        </p:sp>
        <p:sp>
          <p:nvSpPr>
            <p:cNvPr id="57" name="TextBox 56"/>
            <p:cNvSpPr txBox="1"/>
            <p:nvPr/>
          </p:nvSpPr>
          <p:spPr>
            <a:xfrm>
              <a:off x="10381770" y="3337940"/>
              <a:ext cx="1532279" cy="369332"/>
            </a:xfrm>
            <a:prstGeom prst="rect">
              <a:avLst/>
            </a:prstGeom>
            <a:noFill/>
          </p:spPr>
          <p:txBody>
            <a:bodyPr wrap="none" rtlCol="0">
              <a:spAutoFit/>
            </a:bodyPr>
            <a:lstStyle/>
            <a:p>
              <a:r>
                <a:rPr lang="en-GB" b="1" dirty="0"/>
                <a:t>Coatings appl.</a:t>
              </a:r>
            </a:p>
          </p:txBody>
        </p:sp>
        <p:sp>
          <p:nvSpPr>
            <p:cNvPr id="58" name="Rectangle 57"/>
            <p:cNvSpPr/>
            <p:nvPr/>
          </p:nvSpPr>
          <p:spPr>
            <a:xfrm>
              <a:off x="10364166" y="3320920"/>
              <a:ext cx="1549883" cy="357770"/>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Picture 11">
              <a:extLst>
                <a:ext uri="{FF2B5EF4-FFF2-40B4-BE49-F238E27FC236}">
                  <a16:creationId xmlns:a16="http://schemas.microsoft.com/office/drawing/2014/main" id="{493FC99A-8382-3F45-B041-5F3B23819D1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736261" y="2894270"/>
              <a:ext cx="644324" cy="398068"/>
            </a:xfrm>
            <a:prstGeom prst="rect">
              <a:avLst/>
            </a:prstGeom>
          </p:spPr>
        </p:pic>
        <p:pic>
          <p:nvPicPr>
            <p:cNvPr id="13" name="Picture 12">
              <a:extLst>
                <a:ext uri="{FF2B5EF4-FFF2-40B4-BE49-F238E27FC236}">
                  <a16:creationId xmlns:a16="http://schemas.microsoft.com/office/drawing/2014/main" id="{6F938B24-A3BD-934B-9B6F-B3CCF462472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
            <a:stretch/>
          </p:blipFill>
          <p:spPr>
            <a:xfrm>
              <a:off x="7748262" y="3027410"/>
              <a:ext cx="793144" cy="252932"/>
            </a:xfrm>
            <a:prstGeom prst="rect">
              <a:avLst/>
            </a:prstGeom>
          </p:spPr>
        </p:pic>
        <p:pic>
          <p:nvPicPr>
            <p:cNvPr id="3" name="Picture 2">
              <a:extLst>
                <a:ext uri="{FF2B5EF4-FFF2-40B4-BE49-F238E27FC236}">
                  <a16:creationId xmlns:a16="http://schemas.microsoft.com/office/drawing/2014/main" id="{9F982390-A557-8A4D-9BB0-E363977D46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36671" y="3050807"/>
              <a:ext cx="965668" cy="193134"/>
            </a:xfrm>
            <a:prstGeom prst="rect">
              <a:avLst/>
            </a:prstGeom>
          </p:spPr>
        </p:pic>
        <p:cxnSp>
          <p:nvCxnSpPr>
            <p:cNvPr id="75" name="Straight Arrow Connector 74">
              <a:extLst>
                <a:ext uri="{FF2B5EF4-FFF2-40B4-BE49-F238E27FC236}">
                  <a16:creationId xmlns:a16="http://schemas.microsoft.com/office/drawing/2014/main" id="{1D3989B5-C127-184C-AE0D-40380D1A7389}"/>
                </a:ext>
              </a:extLst>
            </p:cNvPr>
            <p:cNvCxnSpPr>
              <a:cxnSpLocks/>
            </p:cNvCxnSpPr>
            <p:nvPr/>
          </p:nvCxnSpPr>
          <p:spPr>
            <a:xfrm>
              <a:off x="9477906" y="3489959"/>
              <a:ext cx="906640"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AF06271B-F2EF-2742-B895-1597347067B3}"/>
              </a:ext>
            </a:extLst>
          </p:cNvPr>
          <p:cNvGrpSpPr/>
          <p:nvPr/>
        </p:nvGrpSpPr>
        <p:grpSpPr>
          <a:xfrm>
            <a:off x="4555809" y="2530121"/>
            <a:ext cx="5669515" cy="464379"/>
            <a:chOff x="4555809" y="2530121"/>
            <a:chExt cx="5669515" cy="464379"/>
          </a:xfrm>
        </p:grpSpPr>
        <p:cxnSp>
          <p:nvCxnSpPr>
            <p:cNvPr id="71" name="Straight Arrow Connector 70">
              <a:extLst>
                <a:ext uri="{FF2B5EF4-FFF2-40B4-BE49-F238E27FC236}">
                  <a16:creationId xmlns:a16="http://schemas.microsoft.com/office/drawing/2014/main" id="{5ABBA44A-E0BD-6543-AE90-6E39DC55C33B}"/>
                </a:ext>
              </a:extLst>
            </p:cNvPr>
            <p:cNvCxnSpPr>
              <a:cxnSpLocks/>
            </p:cNvCxnSpPr>
            <p:nvPr/>
          </p:nvCxnSpPr>
          <p:spPr>
            <a:xfrm>
              <a:off x="4555809" y="2802921"/>
              <a:ext cx="2273254"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171CA62-CE54-264A-BF39-01DCD720C1AF}"/>
                </a:ext>
              </a:extLst>
            </p:cNvPr>
            <p:cNvSpPr/>
            <p:nvPr/>
          </p:nvSpPr>
          <p:spPr>
            <a:xfrm>
              <a:off x="6811910" y="2617702"/>
              <a:ext cx="3413414" cy="369332"/>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TextBox 72">
              <a:extLst>
                <a:ext uri="{FF2B5EF4-FFF2-40B4-BE49-F238E27FC236}">
                  <a16:creationId xmlns:a16="http://schemas.microsoft.com/office/drawing/2014/main" id="{B1535605-45A0-0C43-B8AC-320947E0AFD3}"/>
                </a:ext>
              </a:extLst>
            </p:cNvPr>
            <p:cNvSpPr txBox="1"/>
            <p:nvPr/>
          </p:nvSpPr>
          <p:spPr>
            <a:xfrm>
              <a:off x="6829063" y="2625168"/>
              <a:ext cx="2468561" cy="369332"/>
            </a:xfrm>
            <a:prstGeom prst="rect">
              <a:avLst/>
            </a:prstGeom>
            <a:noFill/>
          </p:spPr>
          <p:txBody>
            <a:bodyPr wrap="none" rtlCol="0">
              <a:spAutoFit/>
            </a:bodyPr>
            <a:lstStyle/>
            <a:p>
              <a:r>
                <a:rPr lang="en-GB" b="1" dirty="0"/>
                <a:t>Reinforcing applications</a:t>
              </a:r>
            </a:p>
          </p:txBody>
        </p:sp>
        <p:sp>
          <p:nvSpPr>
            <p:cNvPr id="76" name="TextBox 75">
              <a:extLst>
                <a:ext uri="{FF2B5EF4-FFF2-40B4-BE49-F238E27FC236}">
                  <a16:creationId xmlns:a16="http://schemas.microsoft.com/office/drawing/2014/main" id="{12BADB3E-6927-9A4C-B24B-3699AD8BAA82}"/>
                </a:ext>
              </a:extLst>
            </p:cNvPr>
            <p:cNvSpPr txBox="1"/>
            <p:nvPr/>
          </p:nvSpPr>
          <p:spPr>
            <a:xfrm>
              <a:off x="5040720" y="2530121"/>
              <a:ext cx="1701321" cy="307777"/>
            </a:xfrm>
            <a:prstGeom prst="rect">
              <a:avLst/>
            </a:prstGeom>
            <a:noFill/>
          </p:spPr>
          <p:txBody>
            <a:bodyPr wrap="square" rtlCol="0">
              <a:spAutoFit/>
            </a:bodyPr>
            <a:lstStyle/>
            <a:p>
              <a:pPr algn="ctr"/>
              <a:r>
                <a:rPr lang="en-GB" sz="1400" b="1" dirty="0"/>
                <a:t>Feedstock / process</a:t>
              </a:r>
            </a:p>
          </p:txBody>
        </p:sp>
      </p:grpSp>
      <p:grpSp>
        <p:nvGrpSpPr>
          <p:cNvPr id="40" name="Group 39">
            <a:extLst>
              <a:ext uri="{FF2B5EF4-FFF2-40B4-BE49-F238E27FC236}">
                <a16:creationId xmlns:a16="http://schemas.microsoft.com/office/drawing/2014/main" id="{3AFC99EE-79F3-9B48-9CBE-A25246B1170E}"/>
              </a:ext>
            </a:extLst>
          </p:cNvPr>
          <p:cNvGrpSpPr/>
          <p:nvPr/>
        </p:nvGrpSpPr>
        <p:grpSpPr>
          <a:xfrm>
            <a:off x="1961440" y="1541207"/>
            <a:ext cx="2682385" cy="1976027"/>
            <a:chOff x="1961440" y="1541207"/>
            <a:chExt cx="2682385" cy="1976027"/>
          </a:xfrm>
        </p:grpSpPr>
        <p:pic>
          <p:nvPicPr>
            <p:cNvPr id="19" name="Picture 18">
              <a:extLst>
                <a:ext uri="{FF2B5EF4-FFF2-40B4-BE49-F238E27FC236}">
                  <a16:creationId xmlns:a16="http://schemas.microsoft.com/office/drawing/2014/main" id="{6CE60C19-A9CC-3A4D-A4FC-C09BFCFAF96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66554" y="1855936"/>
              <a:ext cx="1305814" cy="336763"/>
            </a:xfrm>
            <a:prstGeom prst="rect">
              <a:avLst/>
            </a:prstGeom>
          </p:spPr>
        </p:pic>
        <p:pic>
          <p:nvPicPr>
            <p:cNvPr id="22" name="Picture 21">
              <a:extLst>
                <a:ext uri="{FF2B5EF4-FFF2-40B4-BE49-F238E27FC236}">
                  <a16:creationId xmlns:a16="http://schemas.microsoft.com/office/drawing/2014/main" id="{E21590BB-797D-7A4B-8F25-6742C06D411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51149" y="1541207"/>
              <a:ext cx="1313266" cy="257503"/>
            </a:xfrm>
            <a:prstGeom prst="rect">
              <a:avLst/>
            </a:prstGeom>
          </p:spPr>
        </p:pic>
        <p:grpSp>
          <p:nvGrpSpPr>
            <p:cNvPr id="20" name="Group 19">
              <a:extLst>
                <a:ext uri="{FF2B5EF4-FFF2-40B4-BE49-F238E27FC236}">
                  <a16:creationId xmlns:a16="http://schemas.microsoft.com/office/drawing/2014/main" id="{679D9C00-A3DF-7049-AD2F-7BBFD091C4E5}"/>
                </a:ext>
              </a:extLst>
            </p:cNvPr>
            <p:cNvGrpSpPr/>
            <p:nvPr/>
          </p:nvGrpSpPr>
          <p:grpSpPr>
            <a:xfrm>
              <a:off x="1961440" y="1571906"/>
              <a:ext cx="2682385" cy="1945328"/>
              <a:chOff x="1961440" y="1571906"/>
              <a:chExt cx="2682385" cy="1945328"/>
            </a:xfrm>
          </p:grpSpPr>
          <p:cxnSp>
            <p:nvCxnSpPr>
              <p:cNvPr id="11" name="Elbow Connector 10"/>
              <p:cNvCxnSpPr>
                <a:cxnSpLocks/>
                <a:endCxn id="15" idx="1"/>
              </p:cNvCxnSpPr>
              <p:nvPr/>
            </p:nvCxnSpPr>
            <p:spPr>
              <a:xfrm flipV="1">
                <a:off x="1961440" y="2632295"/>
                <a:ext cx="1270858" cy="874992"/>
              </a:xfrm>
              <a:prstGeom prst="bentConnector3">
                <a:avLst>
                  <a:gd name="adj1" fmla="val 50000"/>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32298" y="2244322"/>
                <a:ext cx="1336476" cy="775946"/>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2118179" y="1571906"/>
                <a:ext cx="1190262" cy="954107"/>
              </a:xfrm>
              <a:prstGeom prst="rect">
                <a:avLst/>
              </a:prstGeom>
              <a:noFill/>
            </p:spPr>
            <p:txBody>
              <a:bodyPr wrap="none" rtlCol="0">
                <a:spAutoFit/>
              </a:bodyPr>
              <a:lstStyle/>
              <a:p>
                <a:r>
                  <a:rPr lang="en-GB" sz="1400" b="1" dirty="0"/>
                  <a:t>Milling,</a:t>
                </a:r>
              </a:p>
              <a:p>
                <a:r>
                  <a:rPr lang="en-GB" sz="1400" b="1" dirty="0"/>
                  <a:t>classification,</a:t>
                </a:r>
              </a:p>
              <a:p>
                <a:r>
                  <a:rPr lang="en-GB" sz="1400" b="1" dirty="0"/>
                  <a:t>blending,</a:t>
                </a:r>
              </a:p>
              <a:p>
                <a:r>
                  <a:rPr lang="en-GB" sz="1400" b="1" dirty="0"/>
                  <a:t>pelletising</a:t>
                </a:r>
              </a:p>
            </p:txBody>
          </p:sp>
          <p:sp>
            <p:nvSpPr>
              <p:cNvPr id="18" name="TextBox 17"/>
              <p:cNvSpPr txBox="1"/>
              <p:nvPr/>
            </p:nvSpPr>
            <p:spPr>
              <a:xfrm>
                <a:off x="3398243" y="2283318"/>
                <a:ext cx="977640" cy="646331"/>
              </a:xfrm>
              <a:prstGeom prst="rect">
                <a:avLst/>
              </a:prstGeom>
              <a:noFill/>
            </p:spPr>
            <p:txBody>
              <a:bodyPr wrap="none" rtlCol="0">
                <a:spAutoFit/>
              </a:bodyPr>
              <a:lstStyle/>
              <a:p>
                <a:pPr algn="ctr"/>
                <a:r>
                  <a:rPr lang="en-GB" b="1" dirty="0"/>
                  <a:t>Filler or</a:t>
                </a:r>
              </a:p>
              <a:p>
                <a:pPr algn="ctr"/>
                <a:r>
                  <a:rPr lang="en-GB" b="1" dirty="0"/>
                  <a:t>pigment</a:t>
                </a:r>
              </a:p>
            </p:txBody>
          </p:sp>
          <p:sp>
            <p:nvSpPr>
              <p:cNvPr id="77" name="TextBox 76">
                <a:extLst>
                  <a:ext uri="{FF2B5EF4-FFF2-40B4-BE49-F238E27FC236}">
                    <a16:creationId xmlns:a16="http://schemas.microsoft.com/office/drawing/2014/main" id="{BCB91913-9D3F-2448-A3D0-E8EDF2CD8708}"/>
                  </a:ext>
                </a:extLst>
              </p:cNvPr>
              <p:cNvSpPr txBox="1"/>
              <p:nvPr/>
            </p:nvSpPr>
            <p:spPr>
              <a:xfrm>
                <a:off x="3256650" y="2994014"/>
                <a:ext cx="1387175" cy="523220"/>
              </a:xfrm>
              <a:prstGeom prst="rect">
                <a:avLst/>
              </a:prstGeom>
              <a:noFill/>
            </p:spPr>
            <p:txBody>
              <a:bodyPr wrap="none" rtlCol="0">
                <a:spAutoFit/>
              </a:bodyPr>
              <a:lstStyle/>
              <a:p>
                <a:r>
                  <a:rPr lang="en-GB" sz="1400" b="1" dirty="0"/>
                  <a:t>Global market</a:t>
                </a:r>
                <a:r>
                  <a:rPr lang="en-GB" sz="1400" b="1" baseline="30000" dirty="0"/>
                  <a:t>1)</a:t>
                </a:r>
                <a:r>
                  <a:rPr lang="en-GB" sz="1400" b="1" dirty="0"/>
                  <a:t>:</a:t>
                </a:r>
              </a:p>
              <a:p>
                <a:pPr algn="ctr"/>
                <a:r>
                  <a:rPr lang="en-GB" sz="1400" b="1" dirty="0"/>
                  <a:t>&gt; 2 mtpa</a:t>
                </a:r>
              </a:p>
            </p:txBody>
          </p:sp>
        </p:grpSp>
      </p:grpSp>
      <p:grpSp>
        <p:nvGrpSpPr>
          <p:cNvPr id="41" name="Group 40">
            <a:extLst>
              <a:ext uri="{FF2B5EF4-FFF2-40B4-BE49-F238E27FC236}">
                <a16:creationId xmlns:a16="http://schemas.microsoft.com/office/drawing/2014/main" id="{8BFCD781-9CA7-0747-9FC6-313502D52B7A}"/>
              </a:ext>
            </a:extLst>
          </p:cNvPr>
          <p:cNvGrpSpPr/>
          <p:nvPr/>
        </p:nvGrpSpPr>
        <p:grpSpPr>
          <a:xfrm>
            <a:off x="1976301" y="3682493"/>
            <a:ext cx="2741806" cy="1604458"/>
            <a:chOff x="1976301" y="3682493"/>
            <a:chExt cx="2741806" cy="1604458"/>
          </a:xfrm>
        </p:grpSpPr>
        <p:sp>
          <p:nvSpPr>
            <p:cNvPr id="64" name="TextBox 63"/>
            <p:cNvSpPr txBox="1"/>
            <p:nvPr/>
          </p:nvSpPr>
          <p:spPr>
            <a:xfrm>
              <a:off x="3396112" y="3852022"/>
              <a:ext cx="1090042" cy="646331"/>
            </a:xfrm>
            <a:prstGeom prst="rect">
              <a:avLst/>
            </a:prstGeom>
            <a:noFill/>
          </p:spPr>
          <p:txBody>
            <a:bodyPr wrap="none" rtlCol="0">
              <a:spAutoFit/>
            </a:bodyPr>
            <a:lstStyle/>
            <a:p>
              <a:pPr algn="ctr"/>
              <a:r>
                <a:rPr lang="en-GB" b="1" dirty="0"/>
                <a:t>Activated</a:t>
              </a:r>
            </a:p>
            <a:p>
              <a:pPr algn="ctr"/>
              <a:r>
                <a:rPr lang="en-GB" b="1" dirty="0"/>
                <a:t>carbon</a:t>
              </a:r>
            </a:p>
          </p:txBody>
        </p:sp>
        <p:grpSp>
          <p:nvGrpSpPr>
            <p:cNvPr id="38" name="Group 37">
              <a:extLst>
                <a:ext uri="{FF2B5EF4-FFF2-40B4-BE49-F238E27FC236}">
                  <a16:creationId xmlns:a16="http://schemas.microsoft.com/office/drawing/2014/main" id="{64BC0035-F588-814A-AECA-681188DDC566}"/>
                </a:ext>
              </a:extLst>
            </p:cNvPr>
            <p:cNvGrpSpPr/>
            <p:nvPr/>
          </p:nvGrpSpPr>
          <p:grpSpPr>
            <a:xfrm>
              <a:off x="1976301" y="3682493"/>
              <a:ext cx="2741806" cy="1604458"/>
              <a:chOff x="1976301" y="3682493"/>
              <a:chExt cx="2741806" cy="1604458"/>
            </a:xfrm>
          </p:grpSpPr>
          <p:cxnSp>
            <p:nvCxnSpPr>
              <p:cNvPr id="36" name="Elbow Connector 35"/>
              <p:cNvCxnSpPr/>
              <p:nvPr/>
            </p:nvCxnSpPr>
            <p:spPr>
              <a:xfrm>
                <a:off x="1976301" y="3682493"/>
                <a:ext cx="1285999" cy="510111"/>
              </a:xfrm>
              <a:prstGeom prst="bentConnector3">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240214" y="3813026"/>
                <a:ext cx="1336476" cy="775946"/>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TextBox 68"/>
              <p:cNvSpPr txBox="1"/>
              <p:nvPr/>
            </p:nvSpPr>
            <p:spPr>
              <a:xfrm>
                <a:off x="2385966" y="4274288"/>
                <a:ext cx="945002" cy="307777"/>
              </a:xfrm>
              <a:prstGeom prst="rect">
                <a:avLst/>
              </a:prstGeom>
              <a:noFill/>
            </p:spPr>
            <p:txBody>
              <a:bodyPr wrap="none" rtlCol="0">
                <a:spAutoFit/>
              </a:bodyPr>
              <a:lstStyle/>
              <a:p>
                <a:r>
                  <a:rPr lang="en-GB" sz="1400" b="1" dirty="0"/>
                  <a:t>Activation</a:t>
                </a:r>
              </a:p>
            </p:txBody>
          </p:sp>
          <p:pic>
            <p:nvPicPr>
              <p:cNvPr id="10" name="Picture 9">
                <a:extLst>
                  <a:ext uri="{FF2B5EF4-FFF2-40B4-BE49-F238E27FC236}">
                    <a16:creationId xmlns:a16="http://schemas.microsoft.com/office/drawing/2014/main" id="{20448635-253C-3146-8CE4-116A2D4A4CF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75342" y="4852079"/>
                <a:ext cx="688089" cy="434872"/>
              </a:xfrm>
              <a:prstGeom prst="rect">
                <a:avLst/>
              </a:prstGeom>
            </p:spPr>
          </p:pic>
          <p:sp>
            <p:nvSpPr>
              <p:cNvPr id="78" name="TextBox 77">
                <a:extLst>
                  <a:ext uri="{FF2B5EF4-FFF2-40B4-BE49-F238E27FC236}">
                    <a16:creationId xmlns:a16="http://schemas.microsoft.com/office/drawing/2014/main" id="{9CAE1141-9A71-C642-B7AC-45CD3EC2CE10}"/>
                  </a:ext>
                </a:extLst>
              </p:cNvPr>
              <p:cNvSpPr txBox="1"/>
              <p:nvPr/>
            </p:nvSpPr>
            <p:spPr>
              <a:xfrm>
                <a:off x="3120667" y="4577193"/>
                <a:ext cx="1597440" cy="307777"/>
              </a:xfrm>
              <a:prstGeom prst="rect">
                <a:avLst/>
              </a:prstGeom>
              <a:noFill/>
            </p:spPr>
            <p:txBody>
              <a:bodyPr wrap="square" rtlCol="0">
                <a:spAutoFit/>
              </a:bodyPr>
              <a:lstStyle/>
              <a:p>
                <a:r>
                  <a:rPr lang="en-GB" sz="1400" b="1" dirty="0"/>
                  <a:t>Market</a:t>
                </a:r>
                <a:r>
                  <a:rPr lang="en-GB" sz="1400" b="1" baseline="30000" dirty="0"/>
                  <a:t>2)</a:t>
                </a:r>
                <a:r>
                  <a:rPr lang="en-GB" sz="1400" b="1" dirty="0"/>
                  <a:t>: 300 ktpa</a:t>
                </a:r>
              </a:p>
            </p:txBody>
          </p:sp>
        </p:grpSp>
      </p:grpSp>
      <p:sp>
        <p:nvSpPr>
          <p:cNvPr id="86" name="Footer Placeholder 12">
            <a:extLst>
              <a:ext uri="{FF2B5EF4-FFF2-40B4-BE49-F238E27FC236}">
                <a16:creationId xmlns:a16="http://schemas.microsoft.com/office/drawing/2014/main" id="{9D4EBAF6-E503-6A41-BE52-A75F56648729}"/>
              </a:ext>
            </a:extLst>
          </p:cNvPr>
          <p:cNvSpPr txBox="1">
            <a:spLocks/>
          </p:cNvSpPr>
          <p:nvPr/>
        </p:nvSpPr>
        <p:spPr>
          <a:xfrm>
            <a:off x="5646660" y="6045947"/>
            <a:ext cx="6127651" cy="365125"/>
          </a:xfrm>
          <a:prstGeom prst="rect">
            <a:avLst/>
          </a:prstGeom>
          <a:ln>
            <a:solidFill>
              <a:schemeClr val="tx1"/>
            </a:solid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3" indent="-11113" algn="l">
              <a:buAutoNum type="arabicParenR"/>
            </a:pPr>
            <a:r>
              <a:rPr lang="en-GB" dirty="0">
                <a:solidFill>
                  <a:schemeClr val="tx1"/>
                </a:solidFill>
              </a:rPr>
              <a:t> Wolfersdorff Consulting top-down estimate based on Notch Consulting 2016 CB market data</a:t>
            </a:r>
          </a:p>
          <a:p>
            <a:pPr marL="11113" indent="-11113" algn="l">
              <a:buAutoNum type="arabicParenR"/>
            </a:pPr>
            <a:r>
              <a:rPr lang="en-GB" dirty="0">
                <a:solidFill>
                  <a:schemeClr val="tx1"/>
                </a:solidFill>
              </a:rPr>
              <a:t> Wolfersdorff Consulting top-down estimate based on Markets&amp;Markets 2016 AC market data</a:t>
            </a:r>
          </a:p>
        </p:txBody>
      </p:sp>
      <p:grpSp>
        <p:nvGrpSpPr>
          <p:cNvPr id="28" name="Group 27">
            <a:extLst>
              <a:ext uri="{FF2B5EF4-FFF2-40B4-BE49-F238E27FC236}">
                <a16:creationId xmlns:a16="http://schemas.microsoft.com/office/drawing/2014/main" id="{EA7F107D-8F6D-D44A-B01C-159BB13C961A}"/>
              </a:ext>
            </a:extLst>
          </p:cNvPr>
          <p:cNvGrpSpPr/>
          <p:nvPr/>
        </p:nvGrpSpPr>
        <p:grpSpPr>
          <a:xfrm>
            <a:off x="4564415" y="2191093"/>
            <a:ext cx="5643756" cy="377179"/>
            <a:chOff x="4564415" y="2191093"/>
            <a:chExt cx="5643756" cy="377179"/>
          </a:xfrm>
        </p:grpSpPr>
        <p:cxnSp>
          <p:nvCxnSpPr>
            <p:cNvPr id="87" name="Straight Arrow Connector 86">
              <a:extLst>
                <a:ext uri="{FF2B5EF4-FFF2-40B4-BE49-F238E27FC236}">
                  <a16:creationId xmlns:a16="http://schemas.microsoft.com/office/drawing/2014/main" id="{358096F7-CF3C-2B46-A801-77EF636CDD35}"/>
                </a:ext>
              </a:extLst>
            </p:cNvPr>
            <p:cNvCxnSpPr>
              <a:cxnSpLocks/>
            </p:cNvCxnSpPr>
            <p:nvPr/>
          </p:nvCxnSpPr>
          <p:spPr>
            <a:xfrm>
              <a:off x="4564415" y="2376312"/>
              <a:ext cx="2255105"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D1BDE560-E2C9-794E-9A47-60751EE8A6B3}"/>
                </a:ext>
              </a:extLst>
            </p:cNvPr>
            <p:cNvSpPr/>
            <p:nvPr/>
          </p:nvSpPr>
          <p:spPr>
            <a:xfrm>
              <a:off x="6802367" y="2191093"/>
              <a:ext cx="3405804" cy="369332"/>
            </a:xfrm>
            <a:prstGeom prst="rect">
              <a:avLst/>
            </a:prstGeom>
            <a:no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 name="TextBox 88">
              <a:extLst>
                <a:ext uri="{FF2B5EF4-FFF2-40B4-BE49-F238E27FC236}">
                  <a16:creationId xmlns:a16="http://schemas.microsoft.com/office/drawing/2014/main" id="{08CEB30D-2773-1E41-B7F8-CEEDC2F2B31E}"/>
                </a:ext>
              </a:extLst>
            </p:cNvPr>
            <p:cNvSpPr txBox="1"/>
            <p:nvPr/>
          </p:nvSpPr>
          <p:spPr>
            <a:xfrm>
              <a:off x="6774681" y="2198940"/>
              <a:ext cx="3200620" cy="369332"/>
            </a:xfrm>
            <a:prstGeom prst="rect">
              <a:avLst/>
            </a:prstGeom>
            <a:noFill/>
          </p:spPr>
          <p:txBody>
            <a:bodyPr wrap="none" rtlCol="0">
              <a:spAutoFit/>
            </a:bodyPr>
            <a:lstStyle/>
            <a:p>
              <a:r>
                <a:rPr lang="en-GB" b="1" dirty="0"/>
                <a:t>Non-reinforcing </a:t>
              </a:r>
              <a:r>
                <a:rPr lang="en-GB" sz="1400" b="1" dirty="0"/>
                <a:t>(N772, N660, N550)</a:t>
              </a:r>
              <a:endParaRPr lang="en-GB" b="1" dirty="0"/>
            </a:p>
          </p:txBody>
        </p:sp>
      </p:grpSp>
    </p:spTree>
    <p:extLst>
      <p:ext uri="{BB962C8B-B14F-4D97-AF65-F5344CB8AC3E}">
        <p14:creationId xmlns:p14="http://schemas.microsoft.com/office/powerpoint/2010/main" val="2601118570"/>
      </p:ext>
    </p:extLst>
  </p:cSld>
  <p:clrMapOvr>
    <a:masterClrMapping/>
  </p:clrMapOvr>
  <mc:AlternateContent xmlns:mc="http://schemas.openxmlformats.org/markup-compatibility/2006" xmlns:p14="http://schemas.microsoft.com/office/powerpoint/2010/main">
    <mc:Choice Requires="p14">
      <p:transition spd="slow" p14:dur="2000" advTm="123411"/>
    </mc:Choice>
    <mc:Fallback xmlns="">
      <p:transition spd="slow" advTm="123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818944" y="6519788"/>
            <a:ext cx="2743200" cy="365125"/>
          </a:xfrm>
        </p:spPr>
        <p:txBody>
          <a:bodyPr/>
          <a:lstStyle/>
          <a:p>
            <a:fld id="{FB7AD3EB-6A16-D448-9CE9-9F462628883F}" type="slidenum">
              <a:rPr lang="de-DE" smtClean="0">
                <a:solidFill>
                  <a:srgbClr val="002060"/>
                </a:solidFill>
              </a:rPr>
              <a:t>9</a:t>
            </a:fld>
            <a:endParaRPr lang="de-DE" dirty="0">
              <a:solidFill>
                <a:srgbClr val="002060"/>
              </a:solidFill>
            </a:endParaRPr>
          </a:p>
        </p:txBody>
      </p:sp>
      <p:sp>
        <p:nvSpPr>
          <p:cNvPr id="62" name="TextBox 61">
            <a:extLst>
              <a:ext uri="{FF2B5EF4-FFF2-40B4-BE49-F238E27FC236}">
                <a16:creationId xmlns:a16="http://schemas.microsoft.com/office/drawing/2014/main" id="{51547B47-2C3B-8040-A591-403B90220E79}"/>
              </a:ext>
            </a:extLst>
          </p:cNvPr>
          <p:cNvSpPr txBox="1"/>
          <p:nvPr/>
        </p:nvSpPr>
        <p:spPr>
          <a:xfrm>
            <a:off x="389978" y="67035"/>
            <a:ext cx="6969537" cy="707886"/>
          </a:xfrm>
          <a:prstGeom prst="rect">
            <a:avLst/>
          </a:prstGeom>
          <a:noFill/>
        </p:spPr>
        <p:txBody>
          <a:bodyPr wrap="none" rtlCol="0">
            <a:spAutoFit/>
          </a:bodyPr>
          <a:lstStyle/>
          <a:p>
            <a:r>
              <a:rPr lang="en-GB" sz="4000" b="1" dirty="0">
                <a:solidFill>
                  <a:srgbClr val="001F60"/>
                </a:solidFill>
              </a:rPr>
              <a:t>3 growth hacks for tire pyrolysis</a:t>
            </a:r>
          </a:p>
        </p:txBody>
      </p:sp>
      <p:pic>
        <p:nvPicPr>
          <p:cNvPr id="6" name="Picture 5">
            <a:extLst>
              <a:ext uri="{FF2B5EF4-FFF2-40B4-BE49-F238E27FC236}">
                <a16:creationId xmlns:a16="http://schemas.microsoft.com/office/drawing/2014/main" id="{E0CC6412-883C-8043-8463-049D457F16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711" y="1043173"/>
            <a:ext cx="6410204" cy="3358701"/>
          </a:xfrm>
          <a:prstGeom prst="rect">
            <a:avLst/>
          </a:prstGeom>
        </p:spPr>
      </p:pic>
      <p:sp>
        <p:nvSpPr>
          <p:cNvPr id="81" name="Footer Placeholder 12">
            <a:extLst>
              <a:ext uri="{FF2B5EF4-FFF2-40B4-BE49-F238E27FC236}">
                <a16:creationId xmlns:a16="http://schemas.microsoft.com/office/drawing/2014/main" id="{BC221028-A293-9345-BFB4-BE99BEE93F99}"/>
              </a:ext>
            </a:extLst>
          </p:cNvPr>
          <p:cNvSpPr>
            <a:spLocks noGrp="1"/>
          </p:cNvSpPr>
          <p:nvPr>
            <p:ph type="ftr" sz="quarter" idx="11"/>
          </p:nvPr>
        </p:nvSpPr>
        <p:spPr>
          <a:xfrm>
            <a:off x="4030034" y="6492875"/>
            <a:ext cx="4114800" cy="365125"/>
          </a:xfrm>
        </p:spPr>
        <p:txBody>
          <a:bodyPr/>
          <a:lstStyle/>
          <a:p>
            <a:r>
              <a:rPr lang="de-DE" dirty="0">
                <a:solidFill>
                  <a:srgbClr val="002060"/>
                </a:solidFill>
              </a:rPr>
              <a:t>© 2018 WOLFERSDORFF CONSULTING www.wolfersdorff.com</a:t>
            </a:r>
          </a:p>
        </p:txBody>
      </p:sp>
      <p:grpSp>
        <p:nvGrpSpPr>
          <p:cNvPr id="19" name="Group 18">
            <a:extLst>
              <a:ext uri="{FF2B5EF4-FFF2-40B4-BE49-F238E27FC236}">
                <a16:creationId xmlns:a16="http://schemas.microsoft.com/office/drawing/2014/main" id="{50E73C8B-0087-D042-A135-A84366EAD5CC}"/>
              </a:ext>
            </a:extLst>
          </p:cNvPr>
          <p:cNvGrpSpPr/>
          <p:nvPr/>
        </p:nvGrpSpPr>
        <p:grpSpPr>
          <a:xfrm>
            <a:off x="5683170" y="2837516"/>
            <a:ext cx="5958792" cy="1446550"/>
            <a:chOff x="5683170" y="2837516"/>
            <a:chExt cx="5958792" cy="1446550"/>
          </a:xfrm>
        </p:grpSpPr>
        <p:cxnSp>
          <p:nvCxnSpPr>
            <p:cNvPr id="16" name="Straight Arrow Connector 15">
              <a:extLst>
                <a:ext uri="{FF2B5EF4-FFF2-40B4-BE49-F238E27FC236}">
                  <a16:creationId xmlns:a16="http://schemas.microsoft.com/office/drawing/2014/main" id="{DEC1A574-15A3-3E4D-93F6-2C01C7D3E62D}"/>
                </a:ext>
              </a:extLst>
            </p:cNvPr>
            <p:cNvCxnSpPr/>
            <p:nvPr/>
          </p:nvCxnSpPr>
          <p:spPr>
            <a:xfrm>
              <a:off x="5683170" y="3437681"/>
              <a:ext cx="1655180" cy="0"/>
            </a:xfrm>
            <a:prstGeom prst="straightConnector1">
              <a:avLst/>
            </a:prstGeom>
            <a:ln w="63500">
              <a:solidFill>
                <a:srgbClr val="001F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4D38DB4-AA55-A244-939E-5EDB83FFD978}"/>
                </a:ext>
              </a:extLst>
            </p:cNvPr>
            <p:cNvSpPr txBox="1"/>
            <p:nvPr/>
          </p:nvSpPr>
          <p:spPr>
            <a:xfrm>
              <a:off x="7338350" y="2837516"/>
              <a:ext cx="4303612" cy="1446550"/>
            </a:xfrm>
            <a:prstGeom prst="rect">
              <a:avLst/>
            </a:prstGeom>
            <a:noFill/>
            <a:ln w="38100">
              <a:solidFill>
                <a:srgbClr val="001F60"/>
              </a:solidFill>
            </a:ln>
          </p:spPr>
          <p:txBody>
            <a:bodyPr wrap="square" rtlCol="0">
              <a:spAutoFit/>
            </a:bodyPr>
            <a:lstStyle/>
            <a:p>
              <a:r>
                <a:rPr lang="en-GB" b="1" dirty="0"/>
                <a:t>① </a:t>
              </a:r>
              <a:r>
                <a:rPr lang="en-GB" b="1" u="sng" dirty="0"/>
                <a:t>Scale:</a:t>
              </a:r>
            </a:p>
            <a:p>
              <a:pPr marL="285750" indent="-285750">
                <a:buFont typeface="Arial" panose="020B0604020202020204" pitchFamily="34" charset="0"/>
                <a:buChar char="•"/>
              </a:pPr>
              <a:r>
                <a:rPr lang="en-GB" dirty="0"/>
                <a:t>Vertical integration </a:t>
              </a:r>
              <a:r>
                <a:rPr lang="en-GB" sz="1600" dirty="0"/>
                <a:t>(collection, tire, CB, refineries etc.)</a:t>
              </a:r>
            </a:p>
            <a:p>
              <a:pPr marL="285750" indent="-285750">
                <a:buFont typeface="Arial" panose="020B0604020202020204" pitchFamily="34" charset="0"/>
                <a:buChar char="•"/>
              </a:pPr>
              <a:r>
                <a:rPr lang="en-GB" dirty="0"/>
                <a:t>Networks, pooling</a:t>
              </a:r>
            </a:p>
            <a:p>
              <a:pPr marL="285750" indent="-285750">
                <a:buFont typeface="Arial" panose="020B0604020202020204" pitchFamily="34" charset="0"/>
                <a:buChar char="•"/>
              </a:pPr>
              <a:r>
                <a:rPr lang="en-GB" dirty="0"/>
                <a:t>Internationalisation, regionalisation</a:t>
              </a:r>
            </a:p>
          </p:txBody>
        </p:sp>
      </p:grpSp>
      <p:grpSp>
        <p:nvGrpSpPr>
          <p:cNvPr id="20" name="Group 19">
            <a:extLst>
              <a:ext uri="{FF2B5EF4-FFF2-40B4-BE49-F238E27FC236}">
                <a16:creationId xmlns:a16="http://schemas.microsoft.com/office/drawing/2014/main" id="{89FFDB89-A2DD-594A-BACF-8700DD7A9A09}"/>
              </a:ext>
            </a:extLst>
          </p:cNvPr>
          <p:cNvGrpSpPr/>
          <p:nvPr/>
        </p:nvGrpSpPr>
        <p:grpSpPr>
          <a:xfrm>
            <a:off x="540885" y="4337992"/>
            <a:ext cx="3362226" cy="1532463"/>
            <a:chOff x="540885" y="4337992"/>
            <a:chExt cx="3362226" cy="1532463"/>
          </a:xfrm>
        </p:grpSpPr>
        <p:sp>
          <p:nvSpPr>
            <p:cNvPr id="14" name="Left Brace 13">
              <a:extLst>
                <a:ext uri="{FF2B5EF4-FFF2-40B4-BE49-F238E27FC236}">
                  <a16:creationId xmlns:a16="http://schemas.microsoft.com/office/drawing/2014/main" id="{013624AC-B0A2-C242-8690-CAB16825FB15}"/>
                </a:ext>
              </a:extLst>
            </p:cNvPr>
            <p:cNvSpPr/>
            <p:nvPr/>
          </p:nvSpPr>
          <p:spPr>
            <a:xfrm rot="16200000">
              <a:off x="2071528" y="3249632"/>
              <a:ext cx="300942" cy="2477662"/>
            </a:xfrm>
            <a:prstGeom prst="leftBrace">
              <a:avLst/>
            </a:prstGeom>
            <a:ln w="63500">
              <a:solidFill>
                <a:srgbClr val="001F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3" name="TextBox 82">
              <a:extLst>
                <a:ext uri="{FF2B5EF4-FFF2-40B4-BE49-F238E27FC236}">
                  <a16:creationId xmlns:a16="http://schemas.microsoft.com/office/drawing/2014/main" id="{989AF164-AF40-AC4C-AD6A-9CFB799DAB72}"/>
                </a:ext>
              </a:extLst>
            </p:cNvPr>
            <p:cNvSpPr txBox="1"/>
            <p:nvPr/>
          </p:nvSpPr>
          <p:spPr>
            <a:xfrm>
              <a:off x="540885" y="4670126"/>
              <a:ext cx="3362226" cy="1200329"/>
            </a:xfrm>
            <a:prstGeom prst="rect">
              <a:avLst/>
            </a:prstGeom>
            <a:noFill/>
            <a:ln w="38100">
              <a:solidFill>
                <a:srgbClr val="001F60"/>
              </a:solidFill>
            </a:ln>
          </p:spPr>
          <p:txBody>
            <a:bodyPr wrap="square" rtlCol="0">
              <a:spAutoFit/>
            </a:bodyPr>
            <a:lstStyle/>
            <a:p>
              <a:r>
                <a:rPr lang="en-GB" b="1" dirty="0"/>
                <a:t>② </a:t>
              </a:r>
              <a:r>
                <a:rPr lang="en-GB" b="1" u="sng" dirty="0"/>
                <a:t>Transparency:</a:t>
              </a:r>
            </a:p>
            <a:p>
              <a:pPr marL="285750" indent="-285750">
                <a:buFont typeface="Arial" panose="020B0604020202020204" pitchFamily="34" charset="0"/>
                <a:buChar char="•"/>
              </a:pPr>
              <a:r>
                <a:rPr lang="en-GB" dirty="0"/>
                <a:t>Feedstock type &amp; consistency</a:t>
              </a:r>
            </a:p>
            <a:p>
              <a:pPr marL="285750" indent="-285750">
                <a:buFont typeface="Arial" panose="020B0604020202020204" pitchFamily="34" charset="0"/>
                <a:buChar char="•"/>
              </a:pPr>
              <a:r>
                <a:rPr lang="en-GB" dirty="0"/>
                <a:t>Technologies used</a:t>
              </a:r>
            </a:p>
            <a:p>
              <a:pPr marL="285750" indent="-285750">
                <a:buFont typeface="Arial" panose="020B0604020202020204" pitchFamily="34" charset="0"/>
                <a:buChar char="•"/>
              </a:pPr>
              <a:r>
                <a:rPr lang="en-GB" dirty="0"/>
                <a:t>Company, products</a:t>
              </a:r>
            </a:p>
          </p:txBody>
        </p:sp>
      </p:grpSp>
      <p:sp>
        <p:nvSpPr>
          <p:cNvPr id="84" name="TextBox 83">
            <a:extLst>
              <a:ext uri="{FF2B5EF4-FFF2-40B4-BE49-F238E27FC236}">
                <a16:creationId xmlns:a16="http://schemas.microsoft.com/office/drawing/2014/main" id="{AD18CB5A-FF1C-084B-8B11-22BAB62504D1}"/>
              </a:ext>
            </a:extLst>
          </p:cNvPr>
          <p:cNvSpPr txBox="1"/>
          <p:nvPr/>
        </p:nvSpPr>
        <p:spPr>
          <a:xfrm>
            <a:off x="7359515" y="4638934"/>
            <a:ext cx="4303612" cy="1200329"/>
          </a:xfrm>
          <a:prstGeom prst="rect">
            <a:avLst/>
          </a:prstGeom>
          <a:noFill/>
          <a:ln w="38100">
            <a:solidFill>
              <a:srgbClr val="001F60"/>
            </a:solidFill>
          </a:ln>
        </p:spPr>
        <p:txBody>
          <a:bodyPr wrap="square" rtlCol="0">
            <a:spAutoFit/>
          </a:bodyPr>
          <a:lstStyle/>
          <a:p>
            <a:r>
              <a:rPr lang="en-GB" b="1" dirty="0"/>
              <a:t>③ </a:t>
            </a:r>
            <a:r>
              <a:rPr lang="en-GB" b="1" u="sng" dirty="0"/>
              <a:t>Standardisation:</a:t>
            </a:r>
          </a:p>
          <a:p>
            <a:pPr marL="285750" indent="-285750">
              <a:buFont typeface="Arial" panose="020B0604020202020204" pitchFamily="34" charset="0"/>
              <a:buChar char="•"/>
            </a:pPr>
            <a:r>
              <a:rPr lang="en-GB" dirty="0"/>
              <a:t>Test methods (ASTM D36)</a:t>
            </a:r>
            <a:endParaRPr lang="en-GB" sz="1600" dirty="0"/>
          </a:p>
          <a:p>
            <a:pPr marL="285750" indent="-285750">
              <a:buFont typeface="Arial" panose="020B0604020202020204" pitchFamily="34" charset="0"/>
              <a:buChar char="•"/>
            </a:pPr>
            <a:r>
              <a:rPr lang="en-GB" dirty="0"/>
              <a:t>Product categories (c.f. TiO</a:t>
            </a:r>
            <a:r>
              <a:rPr lang="en-GB" baseline="-25000" dirty="0"/>
              <a:t>2</a:t>
            </a:r>
            <a:r>
              <a:rPr lang="en-GB" dirty="0"/>
              <a:t> “R1”, “R2”)</a:t>
            </a:r>
          </a:p>
          <a:p>
            <a:pPr marL="285750" indent="-285750">
              <a:buFont typeface="Arial" panose="020B0604020202020204" pitchFamily="34" charset="0"/>
              <a:buChar char="•"/>
            </a:pPr>
            <a:r>
              <a:rPr lang="en-GB" dirty="0"/>
              <a:t>Product specifications</a:t>
            </a:r>
          </a:p>
        </p:txBody>
      </p:sp>
    </p:spTree>
    <p:extLst>
      <p:ext uri="{BB962C8B-B14F-4D97-AF65-F5344CB8AC3E}">
        <p14:creationId xmlns:p14="http://schemas.microsoft.com/office/powerpoint/2010/main" val="27619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31874</TotalTime>
  <Words>1074</Words>
  <Application>Microsoft Macintosh PowerPoint</Application>
  <PresentationFormat>Widescreen</PresentationFormat>
  <Paragraphs>235</Paragraphs>
  <Slides>11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Arial Black</vt:lpstr>
      <vt:lpstr>Calibri</vt:lpstr>
      <vt:lpstr>Calibri Light</vt:lpstr>
      <vt:lpstr>Calisto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Wolfersdorff Consulting</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tire companies should look for when investing in tyre pyrolysis</dc:title>
  <dc:subject>Tire pyrolysis</dc:subject>
  <dc:creator>Martin von Wolfersdorff</dc:creator>
  <cp:keywords/>
  <dc:description/>
  <cp:lastModifiedBy>Microsoft Office User</cp:lastModifiedBy>
  <cp:revision>1321</cp:revision>
  <cp:lastPrinted>2017-01-16T21:18:00Z</cp:lastPrinted>
  <dcterms:created xsi:type="dcterms:W3CDTF">2016-12-17T17:28:47Z</dcterms:created>
  <dcterms:modified xsi:type="dcterms:W3CDTF">2018-05-20T10:10:10Z</dcterms:modified>
  <cp:category/>
</cp:coreProperties>
</file>