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484" r:id="rId3"/>
    <p:sldId id="467" r:id="rId4"/>
    <p:sldId id="457" r:id="rId5"/>
    <p:sldId id="431" r:id="rId6"/>
    <p:sldId id="465" r:id="rId7"/>
    <p:sldId id="469" r:id="rId8"/>
    <p:sldId id="432" r:id="rId9"/>
    <p:sldId id="433" r:id="rId10"/>
    <p:sldId id="471" r:id="rId11"/>
    <p:sldId id="472" r:id="rId12"/>
    <p:sldId id="474" r:id="rId13"/>
    <p:sldId id="475" r:id="rId14"/>
    <p:sldId id="476" r:id="rId15"/>
    <p:sldId id="477" r:id="rId16"/>
    <p:sldId id="480" r:id="rId17"/>
    <p:sldId id="485" r:id="rId18"/>
    <p:sldId id="462" r:id="rId19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89711" autoAdjust="0"/>
  </p:normalViewPr>
  <p:slideViewPr>
    <p:cSldViewPr snapToGrid="0">
      <p:cViewPr varScale="1">
        <p:scale>
          <a:sx n="112" d="100"/>
          <a:sy n="112" d="100"/>
        </p:scale>
        <p:origin x="300" y="13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2009-2017</a:t>
            </a:r>
          </a:p>
        </c:rich>
      </c:tx>
      <c:layout>
        <c:manualLayout>
          <c:xMode val="edge"/>
          <c:yMode val="edge"/>
          <c:x val="0.36182422354228316"/>
          <c:y val="2.39134906710262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4717555176447839"/>
          <c:y val="0.21726556030473601"/>
          <c:w val="0.46957507385899105"/>
          <c:h val="0.6950400758155872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569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7.9425890729176093E-2"/>
                  <c:y val="0.152720633153554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A019903-948C-48CF-B222-99A0CDFE8308}" type="VALUE">
                      <a:rPr lang="en-US" sz="2000" b="1">
                        <a:solidFill>
                          <a:srgbClr val="00B050"/>
                        </a:solidFill>
                      </a:rPr>
                      <a:pPr>
                        <a:defRPr sz="2000" b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[VALOR]</a:t>
                    </a:fld>
                    <a:r>
                      <a:rPr lang="en-US" sz="2000" b="1">
                        <a:solidFill>
                          <a:srgbClr val="00B050"/>
                        </a:solidFill>
                      </a:rPr>
                      <a:t> 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1491251093613299"/>
                  <c:y val="3.39307055929952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61C50BF-66F6-4D1A-A7DA-3987A73E4AFC}" type="VALUE">
                      <a:rPr lang="en-US" sz="2000" b="1">
                        <a:solidFill>
                          <a:srgbClr val="FF0000"/>
                        </a:solidFill>
                      </a:rPr>
                      <a:pPr>
                        <a:defRPr sz="2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[VALOR]</a:t>
                    </a:fld>
                    <a:r>
                      <a:rPr lang="en-US" sz="2000" b="1">
                        <a:solidFill>
                          <a:srgbClr val="FF0000"/>
                        </a:solidFill>
                      </a:rPr>
                      <a:t> 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2018077129608942"/>
                  <c:y val="-6.47686981005296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7261FF8-CF1A-4B7F-AB2D-F6FAD2A329C6}" type="VALUE">
                      <a:rPr lang="en-US" sz="2000" b="1">
                        <a:solidFill>
                          <a:srgbClr val="FFC000"/>
                        </a:solidFill>
                      </a:rPr>
                      <a:pPr>
                        <a:defRPr sz="2000" b="1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[VALOR]</a:t>
                    </a:fld>
                    <a:r>
                      <a:rPr lang="en-US" sz="2000" b="1" dirty="0">
                        <a:solidFill>
                          <a:srgbClr val="FFC000"/>
                        </a:solidFill>
                      </a:rPr>
                      <a:t> 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C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4.8811657163544249E-2"/>
                  <c:y val="-0.111557610259048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00569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49451C4-8A9C-4F2F-A00B-8948BF3E8F49}" type="VALUE">
                      <a:rPr lang="en-US" sz="2000" b="1">
                        <a:solidFill>
                          <a:srgbClr val="005696"/>
                        </a:solidFill>
                      </a:rPr>
                      <a:pPr>
                        <a:defRPr sz="2000" b="1">
                          <a:solidFill>
                            <a:srgbClr val="00569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[VALOR]</a:t>
                    </a:fld>
                    <a:r>
                      <a:rPr lang="en-US" sz="2000" b="1">
                        <a:solidFill>
                          <a:srgbClr val="005696"/>
                        </a:solidFill>
                      </a:rPr>
                      <a:t> 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569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Hoja1!$C$24:$C$27</c:f>
              <c:strCache>
                <c:ptCount val="4"/>
                <c:pt idx="0">
                  <c:v>Synthetic turf infill</c:v>
                </c:pt>
                <c:pt idx="1">
                  <c:v>Children playgrounds</c:v>
                </c:pt>
                <c:pt idx="2">
                  <c:v>Asphalt mixtures</c:v>
                </c:pt>
                <c:pt idx="3">
                  <c:v>Moulded parts</c:v>
                </c:pt>
              </c:strCache>
            </c:strRef>
          </c:cat>
          <c:val>
            <c:numRef>
              <c:f>Hoja1!$D$24:$D$27</c:f>
              <c:numCache>
                <c:formatCode>#,##0</c:formatCode>
                <c:ptCount val="4"/>
                <c:pt idx="0">
                  <c:v>218412</c:v>
                </c:pt>
                <c:pt idx="1">
                  <c:v>57280</c:v>
                </c:pt>
                <c:pt idx="2">
                  <c:v>15386</c:v>
                </c:pt>
                <c:pt idx="3">
                  <c:v>33333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21201792708314"/>
          <c:y val="0.2192278915886807"/>
          <c:w val="0.38619528148315985"/>
          <c:h val="0.53625373167497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9887-BF5C-42C1-923A-5ED10247E76C}" type="datetimeFigureOut">
              <a:rPr lang="es-ES" smtClean="0"/>
              <a:t>14/05/2018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4C961-C3C2-4D40-93CE-AEC6B46F08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336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683D-8959-4A73-BD43-C44358D0E513}" type="datetimeFigureOut">
              <a:rPr lang="es-ES" smtClean="0"/>
              <a:t>14/05/2018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4E490-02E6-41E2-AC01-362DE17326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275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4E490-02E6-41E2-AC01-362DE173264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891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4E490-02E6-41E2-AC01-362DE173264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711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4E490-02E6-41E2-AC01-362DE173264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772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4E490-02E6-41E2-AC01-362DE173264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93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4E490-02E6-41E2-AC01-362DE173264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9627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4E490-02E6-41E2-AC01-362DE173264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633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657600" y="5105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Modificar el estilo de subtítulo del patrón</a:t>
            </a:r>
            <a:endParaRPr lang="es-ES" dirty="0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334434" y="6333068"/>
            <a:ext cx="1742017" cy="359833"/>
          </a:xfrm>
          <a:prstGeom prst="rect">
            <a:avLst/>
          </a:prstGeom>
        </p:spPr>
        <p:txBody>
          <a:bodyPr/>
          <a:lstStyle>
            <a:lvl1pPr defTabSz="609570" eaLnBrk="1" fontAlgn="auto" hangingPunct="1">
              <a:spcBef>
                <a:spcPts val="0"/>
              </a:spcBef>
              <a:spcAft>
                <a:spcPts val="0"/>
              </a:spcAft>
              <a:defRPr sz="2133" b="1">
                <a:solidFill>
                  <a:prstClr val="white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44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rgbClr val="9CBA47"/>
                </a:solidFill>
              </a:defRPr>
            </a:lvl1pPr>
            <a:lvl2pPr marL="548626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53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87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13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75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38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0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137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259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0917" y="685800"/>
            <a:ext cx="4320000" cy="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03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a de títul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6" y="0"/>
            <a:ext cx="12188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657600" y="5105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Modificar el estilo de subtítulo del patrón</a:t>
            </a:r>
            <a:endParaRPr lang="es-ES" dirty="0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334434" y="6333068"/>
            <a:ext cx="1742017" cy="359833"/>
          </a:xfrm>
          <a:prstGeom prst="rect">
            <a:avLst/>
          </a:prstGeom>
        </p:spPr>
        <p:txBody>
          <a:bodyPr/>
          <a:lstStyle>
            <a:lvl1pPr defTabSz="609570" eaLnBrk="1" fontAlgn="auto" hangingPunct="1">
              <a:spcBef>
                <a:spcPts val="0"/>
              </a:spcBef>
              <a:spcAft>
                <a:spcPts val="0"/>
              </a:spcAft>
              <a:defRPr sz="2133" b="1">
                <a:solidFill>
                  <a:prstClr val="white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35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apositiva de títul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6" y="0"/>
            <a:ext cx="1218838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657600" y="5105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Modificar el estilo de subtítulo del patrón</a:t>
            </a:r>
            <a:endParaRPr lang="es-ES" dirty="0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334434" y="6333068"/>
            <a:ext cx="1742017" cy="359833"/>
          </a:xfrm>
          <a:prstGeom prst="rect">
            <a:avLst/>
          </a:prstGeom>
        </p:spPr>
        <p:txBody>
          <a:bodyPr/>
          <a:lstStyle>
            <a:lvl1pPr defTabSz="609570" eaLnBrk="1" fontAlgn="auto" hangingPunct="1">
              <a:spcBef>
                <a:spcPts val="0"/>
              </a:spcBef>
              <a:spcAft>
                <a:spcPts val="0"/>
              </a:spcAft>
              <a:defRPr sz="2133" b="1">
                <a:solidFill>
                  <a:prstClr val="white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2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n blanc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0917" y="685800"/>
            <a:ext cx="4320000" cy="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34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objeto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27325" y="229523"/>
            <a:ext cx="7718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>
                <a:latin typeface="+mn-lt"/>
              </a:rPr>
              <a:t>Haga</a:t>
            </a:r>
            <a:r>
              <a:rPr lang="es-ES_tradnl" sz="2800" b="1" baseline="0" dirty="0" smtClean="0">
                <a:latin typeface="+mn-lt"/>
              </a:rPr>
              <a:t> clic aquí para modificar el </a:t>
            </a:r>
            <a:r>
              <a:rPr lang="es-ES_tradnl" sz="2800" b="1" dirty="0" smtClean="0">
                <a:latin typeface="+mn-lt"/>
              </a:rPr>
              <a:t>Título</a:t>
            </a:r>
            <a:endParaRPr lang="es-ES" sz="2800" b="1" dirty="0">
              <a:latin typeface="+mn-lt"/>
            </a:endParaRPr>
          </a:p>
        </p:txBody>
      </p:sp>
      <p:pic>
        <p:nvPicPr>
          <p:cNvPr id="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6317" y="685800"/>
            <a:ext cx="4320000" cy="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124746"/>
            <a:ext cx="10972800" cy="5001423"/>
          </a:xfrm>
        </p:spPr>
        <p:txBody>
          <a:bodyPr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9715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4639"/>
            <a:ext cx="10972800" cy="652935"/>
          </a:xfrm>
        </p:spPr>
        <p:txBody>
          <a:bodyPr anchor="b">
            <a:noAutofit/>
          </a:bodyPr>
          <a:lstStyle>
            <a:lvl1pPr>
              <a:defRPr sz="2667" b="1" i="0" cap="all"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</a:t>
            </a:r>
            <a:endParaRPr lang="es-ES" dirty="0"/>
          </a:p>
        </p:txBody>
      </p:sp>
      <p:pic>
        <p:nvPicPr>
          <p:cNvPr id="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6317" y="685800"/>
            <a:ext cx="4320000" cy="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124746"/>
            <a:ext cx="10972800" cy="5001423"/>
          </a:xfrm>
        </p:spPr>
        <p:txBody>
          <a:bodyPr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898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GNUS 201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0917" y="685800"/>
            <a:ext cx="4320000" cy="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02642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n blanc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0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ólo el títul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0917" y="685800"/>
            <a:ext cx="4320000" cy="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30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98451"/>
            <a:ext cx="3634317" cy="40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dirty="0" smtClean="0"/>
              <a:t>Clic para editar título</a:t>
            </a:r>
            <a:endParaRPr lang="es-ES" altLang="es-ES" dirty="0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dirty="0" smtClean="0"/>
              <a:t>Haga clic para modificar el estilo de texto del patrón</a:t>
            </a:r>
          </a:p>
          <a:p>
            <a:pPr lvl="1"/>
            <a:r>
              <a:rPr lang="es-ES_tradnl" altLang="es-ES" dirty="0" smtClean="0"/>
              <a:t>Segundo nivel</a:t>
            </a:r>
          </a:p>
          <a:p>
            <a:pPr lvl="2"/>
            <a:r>
              <a:rPr lang="es-ES_tradnl" altLang="es-ES" dirty="0" smtClean="0"/>
              <a:t>Tercer nivel</a:t>
            </a:r>
          </a:p>
          <a:p>
            <a:pPr lvl="3"/>
            <a:r>
              <a:rPr lang="es-ES_tradnl" altLang="es-ES" dirty="0" smtClean="0"/>
              <a:t>Cuarto nivel</a:t>
            </a:r>
          </a:p>
          <a:p>
            <a:pPr lvl="4"/>
            <a:r>
              <a:rPr lang="es-ES_tradnl" altLang="es-ES" dirty="0" smtClean="0"/>
              <a:t>Quinto nivel</a:t>
            </a:r>
            <a:endParaRPr lang="es-ES" altLang="es-ES" dirty="0" smtClean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09600" y="6453717"/>
            <a:ext cx="2844800" cy="2688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609570" eaLnBrk="1" hangingPunct="1">
              <a:defRPr sz="1200" b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BB54E97-F713-4E74-AF5F-0C6BEF42A77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3" name="Redondear rectángulo de esquina del mismo lado 2"/>
          <p:cNvSpPr/>
          <p:nvPr/>
        </p:nvSpPr>
        <p:spPr>
          <a:xfrm rot="16200000">
            <a:off x="10330393" y="-1593849"/>
            <a:ext cx="268817" cy="3456516"/>
          </a:xfrm>
          <a:prstGeom prst="round2SameRect">
            <a:avLst>
              <a:gd name="adj1" fmla="val 16667"/>
              <a:gd name="adj2" fmla="val 9219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anchor="ctr"/>
          <a:lstStyle/>
          <a:p>
            <a:pPr lvl="1" defTabSz="609570" eaLnBrk="1" hangingPunct="1">
              <a:defRPr/>
            </a:pPr>
            <a:r>
              <a:rPr lang="es-ES" altLang="es-ES" sz="1333" b="1" baseline="0" dirty="0" err="1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E</a:t>
            </a:r>
            <a:r>
              <a:rPr lang="es-ES" altLang="es-ES" sz="1333" b="1" dirty="0" err="1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oW</a:t>
            </a:r>
            <a:r>
              <a:rPr lang="es-ES" altLang="es-ES" sz="1333" b="1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 – </a:t>
            </a:r>
            <a:r>
              <a:rPr lang="es-ES" altLang="es-ES" sz="1333" b="1" dirty="0" err="1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The</a:t>
            </a:r>
            <a:r>
              <a:rPr lang="es-ES" altLang="es-ES" sz="1333" b="1" baseline="0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 Tire </a:t>
            </a:r>
            <a:r>
              <a:rPr lang="es-ES" altLang="es-ES" sz="1333" b="1" baseline="0" dirty="0" err="1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Cologne</a:t>
            </a:r>
            <a:r>
              <a:rPr lang="es-ES" altLang="es-ES" sz="1333" b="1" baseline="0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, </a:t>
            </a:r>
            <a:r>
              <a:rPr lang="es-ES" altLang="es-ES" sz="1333" b="1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29</a:t>
            </a:r>
            <a:r>
              <a:rPr lang="es-ES" altLang="es-ES" sz="1333" b="1" baseline="30000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th</a:t>
            </a:r>
            <a:r>
              <a:rPr lang="es-ES" altLang="es-ES" sz="1333" b="1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 </a:t>
            </a:r>
            <a:r>
              <a:rPr lang="es-ES" altLang="es-ES" sz="1333" b="1" dirty="0" err="1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May</a:t>
            </a:r>
            <a:r>
              <a:rPr lang="es-ES" altLang="es-ES" sz="1333" b="1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 2018</a:t>
            </a:r>
            <a:endParaRPr lang="es-ES" altLang="es-ES" sz="1333" b="1" dirty="0">
              <a:solidFill>
                <a:prstClr val="black"/>
              </a:solidFill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9277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1" r:id="rId2"/>
    <p:sldLayoutId id="2147483673" r:id="rId3"/>
    <p:sldLayoutId id="2147483663" r:id="rId4"/>
    <p:sldLayoutId id="2147483674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07469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607469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algn="l" defTabSz="607469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algn="l" defTabSz="607469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4pPr>
      <a:lvl5pPr algn="l" defTabSz="607469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5pPr>
      <a:lvl6pPr marL="609570" algn="ctr" defTabSz="609570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 Narrow" charset="0"/>
          <a:ea typeface="ヒラギノ角ゴ Pro W3" charset="0"/>
        </a:defRPr>
      </a:lvl6pPr>
      <a:lvl7pPr marL="1219140" algn="ctr" defTabSz="609570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 Narrow" charset="0"/>
          <a:ea typeface="ヒラギノ角ゴ Pro W3" charset="0"/>
        </a:defRPr>
      </a:lvl7pPr>
      <a:lvl8pPr marL="1828709" algn="ctr" defTabSz="609570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 Narrow" charset="0"/>
          <a:ea typeface="ヒラギノ角ゴ Pro W3" charset="0"/>
        </a:defRPr>
      </a:lvl8pPr>
      <a:lvl9pPr marL="2438278" algn="ctr" defTabSz="609570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 Narrow" charset="0"/>
          <a:ea typeface="ヒラギノ角ゴ Pro W3" charset="0"/>
        </a:defRPr>
      </a:lvl9pPr>
    </p:titleStyle>
    <p:bodyStyle>
      <a:lvl1pPr marL="455073" indent="-455073" algn="l" defTabSz="6074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988459" indent="-378875" algn="l" defTabSz="6074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521846" indent="-302676" algn="l" defTabSz="6074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2131431" indent="-302676" algn="l" defTabSz="6074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741015" indent="-302676" algn="l" defTabSz="60746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emf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1.jpe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9.jpeg"/><Relationship Id="rId5" Type="http://schemas.openxmlformats.org/officeDocument/2006/relationships/image" Target="../media/image11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jpe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6562116" y="424390"/>
            <a:ext cx="5393172" cy="5560151"/>
          </a:xfrm>
        </p:spPr>
        <p:txBody>
          <a:bodyPr/>
          <a:lstStyle/>
          <a:p>
            <a:pPr>
              <a:lnSpc>
                <a:spcPts val="5000"/>
              </a:lnSpc>
              <a:spcBef>
                <a:spcPts val="0"/>
              </a:spcBef>
              <a:spcAft>
                <a:spcPts val="3600"/>
              </a:spcAft>
            </a:pPr>
            <a:r>
              <a:rPr lang="es-ES_tradnl" sz="3200" dirty="0" smtClean="0">
                <a:latin typeface="Arial Narrow" panose="020B0606020202030204" pitchFamily="34" charset="0"/>
              </a:rPr>
              <a:t>END OF WASTE CRITERIA FOR RECYCLED RUBBER FROM END-OF-LIFE TYRES. 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s-ES_tradnl" sz="2600" dirty="0" smtClean="0">
                <a:latin typeface="Arial Narrow" panose="020B0606020202030204" pitchFamily="34" charset="0"/>
              </a:rPr>
              <a:t>A NECESSARY STEP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s-ES_tradnl" sz="2600" dirty="0" smtClean="0">
                <a:latin typeface="Arial Narrow" panose="020B0606020202030204" pitchFamily="34" charset="0"/>
              </a:rPr>
              <a:t>TO IMPULSE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s-ES_tradnl" sz="2600" dirty="0" smtClean="0">
                <a:latin typeface="Arial Narrow" panose="020B0606020202030204" pitchFamily="34" charset="0"/>
              </a:rPr>
              <a:t>CIRCULAR ECONOMY</a:t>
            </a:r>
          </a:p>
          <a:p>
            <a:pPr>
              <a:spcBef>
                <a:spcPts val="4200"/>
              </a:spcBef>
            </a:pPr>
            <a:r>
              <a:rPr lang="es-ES_tradnl" sz="2600" i="1" dirty="0" smtClean="0">
                <a:latin typeface="Arial Narrow" panose="020B0606020202030204" pitchFamily="34" charset="0"/>
              </a:rPr>
              <a:t>Roberto Pérez Aparicio</a:t>
            </a:r>
          </a:p>
          <a:p>
            <a:pPr>
              <a:spcBef>
                <a:spcPts val="600"/>
              </a:spcBef>
            </a:pPr>
            <a:r>
              <a:rPr lang="es-ES_tradnl" sz="2600" i="1" dirty="0" smtClean="0">
                <a:latin typeface="Arial Narrow" panose="020B0606020202030204" pitchFamily="34" charset="0"/>
              </a:rPr>
              <a:t>Leticia Saiz Rodríguez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328" b="578"/>
          <a:stretch/>
        </p:blipFill>
        <p:spPr>
          <a:xfrm>
            <a:off x="130658" y="134309"/>
            <a:ext cx="2333209" cy="6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09600" y="-2199"/>
            <a:ext cx="10972800" cy="65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defTabSz="607469" eaLnBrk="0" hangingPunct="0"/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CONDITIONS ART. 6 DIRECTIVE 2008/98/EC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2667" dirty="0">
              <a:solidFill>
                <a:schemeClr val="tx1"/>
              </a:solidFill>
              <a:latin typeface="Arial Narrow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6000" y="1116000"/>
            <a:ext cx="10328012" cy="54428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a) </a:t>
            </a:r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the substance or object is commonly used for specific purposes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56000" y="1044000"/>
            <a:ext cx="10689771" cy="659658"/>
          </a:xfrm>
          <a:prstGeom prst="roundRect">
            <a:avLst>
              <a:gd name="adj" fmla="val 16147"/>
            </a:avLst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/>
          <a:stretch/>
        </p:blipFill>
        <p:spPr>
          <a:xfrm>
            <a:off x="870300" y="2859283"/>
            <a:ext cx="4556744" cy="292183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70300" y="2386861"/>
            <a:ext cx="3382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 turf and shock pad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9"/>
          <a:stretch/>
        </p:blipFill>
        <p:spPr bwMode="auto">
          <a:xfrm>
            <a:off x="7122788" y="2868809"/>
            <a:ext cx="4141224" cy="295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9447489" y="2392472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 surfaces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3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09600" y="-2199"/>
            <a:ext cx="10972800" cy="65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defTabSz="607469" eaLnBrk="0" hangingPunct="0"/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CONDITIONS ART. 6 DIRECTIVE 2008/98/EC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2667" dirty="0">
              <a:solidFill>
                <a:schemeClr val="tx1"/>
              </a:solidFill>
              <a:latin typeface="Arial Narrow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6000" y="1116000"/>
            <a:ext cx="10328012" cy="54428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a) </a:t>
            </a:r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the substance or object is commonly used for specific purposes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56000" y="1044000"/>
            <a:ext cx="10689771" cy="659658"/>
          </a:xfrm>
          <a:prstGeom prst="roundRect">
            <a:avLst>
              <a:gd name="adj" fmla="val 16147"/>
            </a:avLst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00" y="2651105"/>
            <a:ext cx="4876716" cy="318746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70300" y="217991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floors and playgrounds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971" y="2790825"/>
            <a:ext cx="3950529" cy="296289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157890" y="2323887"/>
            <a:ext cx="2081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Asphalt mixtures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98" y="2096922"/>
            <a:ext cx="2760292" cy="39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09600" y="-2199"/>
            <a:ext cx="10972800" cy="65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defTabSz="607469" eaLnBrk="0" hangingPunct="0"/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CONDITIONS ART. 6 DIRECTIVE 2008/98/EC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2667" dirty="0">
              <a:solidFill>
                <a:schemeClr val="tx1"/>
              </a:solidFill>
              <a:latin typeface="Arial Narrow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6000" y="1116000"/>
            <a:ext cx="10328012" cy="54428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a) </a:t>
            </a:r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the substance or object is commonly used for specific purposes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56000" y="1044000"/>
            <a:ext cx="10689771" cy="659658"/>
          </a:xfrm>
          <a:prstGeom prst="roundRect">
            <a:avLst>
              <a:gd name="adj" fmla="val 16147"/>
            </a:avLst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7" name="Imagen 6" descr="http://www.sistemamlg.es/sistemaMLG/imagenes/producto_1_1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8041" y="4512862"/>
            <a:ext cx="3089708" cy="1811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C:\Users\dmv01\Downloads\ishot317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2272" r="2110" b="379"/>
          <a:stretch/>
        </p:blipFill>
        <p:spPr bwMode="auto">
          <a:xfrm>
            <a:off x="808030" y="2211881"/>
            <a:ext cx="2660969" cy="18239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488379" y="2602970"/>
            <a:ext cx="2539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Vibration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 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(railway tracks)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8" descr="Resultado de imagen de barreras new jersey SIG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95" y="4651552"/>
            <a:ext cx="3977102" cy="19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6671" y="1936912"/>
            <a:ext cx="1986515" cy="26125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7107395" y="2643033"/>
            <a:ext cx="2360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 barriers and motorcyclist protection systems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09600" y="-2199"/>
            <a:ext cx="10972800" cy="65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defTabSz="607469" eaLnBrk="0" hangingPunct="0"/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CONDITIONS ART. 6 DIRECTIVE 2008/98/EC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2667" dirty="0">
              <a:solidFill>
                <a:schemeClr val="tx1"/>
              </a:solidFill>
              <a:latin typeface="Arial Narrow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6000" y="1116000"/>
            <a:ext cx="10328012" cy="54428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a) </a:t>
            </a:r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the substance or object is commonly used for specific purposes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56000" y="1044000"/>
            <a:ext cx="10689771" cy="659658"/>
          </a:xfrm>
          <a:prstGeom prst="roundRect">
            <a:avLst>
              <a:gd name="adj" fmla="val 16147"/>
            </a:avLst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" r="2965"/>
          <a:stretch/>
        </p:blipFill>
        <p:spPr bwMode="auto">
          <a:xfrm>
            <a:off x="8799512" y="2565060"/>
            <a:ext cx="2759075" cy="1630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5" y="2538077"/>
            <a:ext cx="2311400" cy="16903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098667" y="2071429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Ornamentation and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moulded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4" y="2203666"/>
            <a:ext cx="31051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Q:\JOSE MARIA\Documents\SIGNUS 2005\I+D+i\DESARROLLO SUELAS PARA CALZADO\muestras flip flop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41" r="-68" b="4490"/>
          <a:stretch/>
        </p:blipFill>
        <p:spPr bwMode="auto">
          <a:xfrm>
            <a:off x="8438515" y="4700916"/>
            <a:ext cx="3134360" cy="1695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6878849" y="4710441"/>
            <a:ext cx="1564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Shoes soles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n 21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8" t="1095" r="2060"/>
          <a:stretch/>
        </p:blipFill>
        <p:spPr bwMode="auto">
          <a:xfrm>
            <a:off x="763905" y="4851653"/>
            <a:ext cx="4960620" cy="1486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3646081" y="2602122"/>
            <a:ext cx="1887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and acoustic insulation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667825" y="4384357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Casters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88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09600" y="-2199"/>
            <a:ext cx="10972800" cy="65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defTabSz="607469" eaLnBrk="0" hangingPunct="0"/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CONDITIONS ART. 6 DIRECTIVE 2008/98/EC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2667" dirty="0">
              <a:solidFill>
                <a:schemeClr val="tx1"/>
              </a:solidFill>
              <a:latin typeface="Arial Narrow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6000" y="1116000"/>
            <a:ext cx="10328012" cy="54428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) a market or demand exists for such a substance or </a:t>
            </a:r>
            <a:r>
              <a:rPr lang="en-U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object   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56000" y="1044000"/>
            <a:ext cx="10689771" cy="659658"/>
          </a:xfrm>
          <a:prstGeom prst="roundRect">
            <a:avLst>
              <a:gd name="adj" fmla="val 16147"/>
            </a:avLst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56000" y="1977111"/>
            <a:ext cx="8997601" cy="4128414"/>
            <a:chOff x="756000" y="1977111"/>
            <a:chExt cx="8997601" cy="4128414"/>
          </a:xfrm>
        </p:grpSpPr>
        <p:graphicFrame>
          <p:nvGraphicFramePr>
            <p:cNvPr id="15" name="Gráfico 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06561675"/>
                </p:ext>
              </p:extLst>
            </p:nvPr>
          </p:nvGraphicFramePr>
          <p:xfrm>
            <a:off x="3124201" y="1977111"/>
            <a:ext cx="6629400" cy="41284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Rectángulo 6"/>
            <p:cNvSpPr/>
            <p:nvPr/>
          </p:nvSpPr>
          <p:spPr>
            <a:xfrm>
              <a:off x="756000" y="2096922"/>
              <a:ext cx="272362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rial Narrow" panose="020B0606020202030204" pitchFamily="34" charset="0"/>
                </a:rPr>
                <a:t>Spanish market niches </a:t>
              </a:r>
              <a:r>
                <a:rPr lang="en-US" sz="2400" dirty="0" smtClean="0">
                  <a:latin typeface="Arial Narrow" panose="020B0606020202030204" pitchFamily="34" charset="0"/>
                </a:rPr>
                <a:t>rubber from ELT 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838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09600" y="-2199"/>
            <a:ext cx="10972800" cy="65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defTabSz="607469" eaLnBrk="0" hangingPunct="0"/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CONDITIONS ART. 6 DIRECTIVE 2008/98/EC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2667" dirty="0">
              <a:solidFill>
                <a:schemeClr val="tx1"/>
              </a:solidFill>
              <a:latin typeface="Arial Narrow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6000" y="1115999"/>
            <a:ext cx="10328012" cy="89354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</a:t>
            </a:r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) the substance or object fulfils the technical requirements for the specific purposes and meets the existing legislation and standards applicable to </a:t>
            </a:r>
            <a:r>
              <a:rPr lang="en-U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products</a:t>
            </a:r>
            <a:endParaRPr lang="en-U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56000" y="1044000"/>
            <a:ext cx="10689771" cy="965546"/>
          </a:xfrm>
          <a:prstGeom prst="roundRect">
            <a:avLst>
              <a:gd name="adj" fmla="val 16147"/>
            </a:avLst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756000" y="2231360"/>
            <a:ext cx="11019144" cy="3690070"/>
            <a:chOff x="756000" y="2231360"/>
            <a:chExt cx="11019144" cy="369007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4"/>
            <a:stretch/>
          </p:blipFill>
          <p:spPr>
            <a:xfrm>
              <a:off x="4811397" y="2231360"/>
              <a:ext cx="6735115" cy="2064415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28" b="27501"/>
            <a:stretch/>
          </p:blipFill>
          <p:spPr>
            <a:xfrm>
              <a:off x="4811397" y="4448175"/>
              <a:ext cx="6963747" cy="1473255"/>
            </a:xfrm>
            <a:prstGeom prst="rect">
              <a:avLst/>
            </a:prstGeom>
          </p:spPr>
        </p:pic>
        <p:sp>
          <p:nvSpPr>
            <p:cNvPr id="10" name="Rectángulo redondeado 9"/>
            <p:cNvSpPr/>
            <p:nvPr/>
          </p:nvSpPr>
          <p:spPr>
            <a:xfrm>
              <a:off x="756000" y="2780794"/>
              <a:ext cx="3168300" cy="965546"/>
            </a:xfrm>
            <a:prstGeom prst="roundRect">
              <a:avLst>
                <a:gd name="adj" fmla="val 16147"/>
              </a:avLst>
            </a:prstGeom>
            <a:solidFill>
              <a:schemeClr val="accent3"/>
            </a:solidFill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GB" sz="2800" b="1" dirty="0" smtClean="0">
                  <a:solidFill>
                    <a:schemeClr val="bg1"/>
                  </a:solidFill>
                </a:rPr>
                <a:t>For ELT materials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756000" y="4448175"/>
              <a:ext cx="3168300" cy="965546"/>
            </a:xfrm>
            <a:prstGeom prst="roundRect">
              <a:avLst>
                <a:gd name="adj" fmla="val 16147"/>
              </a:avLst>
            </a:prstGeom>
            <a:solidFill>
              <a:schemeClr val="accent3"/>
            </a:solidFill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GB" sz="2800" b="1" dirty="0" smtClean="0">
                  <a:solidFill>
                    <a:schemeClr val="bg1"/>
                  </a:solidFill>
                </a:rPr>
                <a:t>For products with ELT materials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53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09600" y="-2199"/>
            <a:ext cx="10972800" cy="65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defTabSz="607469" eaLnBrk="0" hangingPunct="0"/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CONDITIONS ART. 6 DIRECTIVE 2008/98/EC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667" dirty="0" err="1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es-ES_tradnl" sz="2667" dirty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sz="2667" dirty="0">
              <a:solidFill>
                <a:schemeClr val="tx1"/>
              </a:solidFill>
              <a:latin typeface="Arial Narrow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6000" y="1115999"/>
            <a:ext cx="10328012" cy="89354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</a:t>
            </a:r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) the use of the substance or object will not lead to overall adverse environmental or human health </a:t>
            </a:r>
            <a:r>
              <a:rPr lang="en-U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impacts</a:t>
            </a:r>
            <a:endParaRPr lang="en-U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56000" y="1044000"/>
            <a:ext cx="10689771" cy="965546"/>
          </a:xfrm>
          <a:prstGeom prst="roundRect">
            <a:avLst>
              <a:gd name="adj" fmla="val 16147"/>
            </a:avLst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756000" y="2362750"/>
            <a:ext cx="10800081" cy="2346508"/>
            <a:chOff x="756000" y="2362750"/>
            <a:chExt cx="10800081" cy="234650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5169" y="3118344"/>
              <a:ext cx="2220912" cy="563962"/>
            </a:xfrm>
            <a:prstGeom prst="rect">
              <a:avLst/>
            </a:prstGeom>
          </p:spPr>
        </p:pic>
        <p:sp>
          <p:nvSpPr>
            <p:cNvPr id="10" name="Rectángulo redondeado 9"/>
            <p:cNvSpPr/>
            <p:nvPr/>
          </p:nvSpPr>
          <p:spPr>
            <a:xfrm>
              <a:off x="756000" y="2362750"/>
              <a:ext cx="5328000" cy="432000"/>
            </a:xfrm>
            <a:prstGeom prst="roundRect">
              <a:avLst>
                <a:gd name="adj" fmla="val 16147"/>
              </a:avLst>
            </a:prstGeom>
            <a:solidFill>
              <a:schemeClr val="accent3"/>
            </a:solidFill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sz="2400" b="1" dirty="0">
                  <a:latin typeface="Arial Narrow" panose="020B0606020202030204" pitchFamily="34" charset="0"/>
                </a:rPr>
                <a:t>Health and environmental risks</a:t>
              </a: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782320" y="2924154"/>
              <a:ext cx="7741920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buNone/>
              </a:pPr>
              <a:r>
                <a:rPr lang="en-US" sz="2000" dirty="0" smtClean="0">
                  <a:latin typeface="Arial Narrow" panose="020B0606020202030204" pitchFamily="34" charset="0"/>
                </a:rPr>
                <a:t>PAH</a:t>
              </a:r>
              <a:r>
                <a:rPr lang="en-US" sz="2000" dirty="0">
                  <a:latin typeface="Arial Narrow" panose="020B0606020202030204" pitchFamily="34" charset="0"/>
                </a:rPr>
                <a:t>, metals, phthalates, VOC, </a:t>
              </a:r>
              <a:r>
                <a:rPr lang="en-US" sz="2000" dirty="0" smtClean="0">
                  <a:latin typeface="Arial Narrow" panose="020B0606020202030204" pitchFamily="34" charset="0"/>
                </a:rPr>
                <a:t>SVOC</a:t>
              </a:r>
              <a:endParaRPr lang="en-US" sz="2000" dirty="0">
                <a:latin typeface="Arial Narrow" panose="020B0606020202030204" pitchFamily="34" charset="0"/>
              </a:endParaRPr>
            </a:p>
            <a:p>
              <a:pPr>
                <a:spcAft>
                  <a:spcPts val="1200"/>
                </a:spcAft>
                <a:buNone/>
              </a:pPr>
              <a:r>
                <a:rPr lang="en-US" sz="2000" dirty="0">
                  <a:latin typeface="Arial Narrow" panose="020B0606020202030204" pitchFamily="34" charset="0"/>
                </a:rPr>
                <a:t>Risk assessment on artificial sport pitches</a:t>
              </a:r>
            </a:p>
            <a:p>
              <a:pPr>
                <a:spcAft>
                  <a:spcPts val="1200"/>
                </a:spcAft>
                <a:buNone/>
              </a:pPr>
              <a:r>
                <a:rPr lang="en-US" sz="2000" dirty="0">
                  <a:latin typeface="Arial Narrow" panose="020B0606020202030204" pitchFamily="34" charset="0"/>
                </a:rPr>
                <a:t>Health </a:t>
              </a:r>
              <a:r>
                <a:rPr lang="en-US" sz="2000" dirty="0" smtClean="0">
                  <a:latin typeface="Arial Narrow" panose="020B0606020202030204" pitchFamily="34" charset="0"/>
                </a:rPr>
                <a:t>risk </a:t>
              </a:r>
              <a:r>
                <a:rPr lang="en-US" sz="2000" dirty="0">
                  <a:latin typeface="Arial Narrow" panose="020B0606020202030204" pitchFamily="34" charset="0"/>
                </a:rPr>
                <a:t>negligible (ECHA, RIVM, US Environmental Protection Agency,…) </a:t>
              </a:r>
            </a:p>
            <a:p>
              <a:pPr>
                <a:spcAft>
                  <a:spcPts val="1200"/>
                </a:spcAft>
                <a:buNone/>
              </a:pPr>
              <a:r>
                <a:rPr lang="en-US" sz="2000" dirty="0">
                  <a:latin typeface="Arial Narrow" panose="020B0606020202030204" pitchFamily="34" charset="0"/>
                </a:rPr>
                <a:t>New studies in progress (PAH leaching, toxicology, exposure,…)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41680" y="4517794"/>
            <a:ext cx="10826183" cy="1460013"/>
            <a:chOff x="741680" y="4517794"/>
            <a:chExt cx="10826183" cy="1460013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9588" y="4517794"/>
              <a:ext cx="2168275" cy="1234863"/>
            </a:xfrm>
            <a:prstGeom prst="rect">
              <a:avLst/>
            </a:prstGeom>
          </p:spPr>
        </p:pic>
        <p:sp>
          <p:nvSpPr>
            <p:cNvPr id="11" name="Rectángulo redondeado 10"/>
            <p:cNvSpPr/>
            <p:nvPr/>
          </p:nvSpPr>
          <p:spPr>
            <a:xfrm>
              <a:off x="741680" y="5011996"/>
              <a:ext cx="5328000" cy="432000"/>
            </a:xfrm>
            <a:prstGeom prst="roundRect">
              <a:avLst>
                <a:gd name="adj" fmla="val 16147"/>
              </a:avLst>
            </a:prstGeom>
            <a:solidFill>
              <a:schemeClr val="accent3"/>
            </a:solidFill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en-US" sz="2400" b="1" dirty="0" smtClean="0">
                  <a:latin typeface="Arial Narrow" panose="020B0606020202030204" pitchFamily="34" charset="0"/>
                </a:rPr>
                <a:t>Life cycle assessment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776320" y="5577697"/>
              <a:ext cx="77419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buNone/>
              </a:pPr>
              <a:r>
                <a:rPr lang="en-US" sz="2000" dirty="0" smtClean="0">
                  <a:latin typeface="Arial Narrow" panose="020B0606020202030204" pitchFamily="34" charset="0"/>
                </a:rPr>
                <a:t>Reduction of CO</a:t>
              </a:r>
              <a:r>
                <a:rPr lang="en-US" sz="2000" baseline="-25000" dirty="0" smtClean="0">
                  <a:latin typeface="Arial Narrow" panose="020B0606020202030204" pitchFamily="34" charset="0"/>
                </a:rPr>
                <a:t>2</a:t>
              </a:r>
              <a:r>
                <a:rPr lang="en-US" sz="2000" dirty="0" smtClean="0">
                  <a:latin typeface="Arial Narrow" panose="020B0606020202030204" pitchFamily="34" charset="0"/>
                </a:rPr>
                <a:t> emissions</a:t>
              </a:r>
              <a:endParaRPr lang="en-US" sz="20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/>
          <a:srcRect l="15961" t="9615" r="35729" b="7138"/>
          <a:stretch/>
        </p:blipFill>
        <p:spPr>
          <a:xfrm>
            <a:off x="4378852" y="1797624"/>
            <a:ext cx="3444745" cy="3339041"/>
          </a:xfrm>
          <a:prstGeom prst="ellipse">
            <a:avLst/>
          </a:prstGeom>
          <a:ln w="44450">
            <a:noFill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4"/>
            <a:ext cx="10972800" cy="652935"/>
          </a:xfrm>
        </p:spPr>
        <p:txBody>
          <a:bodyPr/>
          <a:lstStyle/>
          <a:p>
            <a:r>
              <a:rPr lang="en-US" sz="2800" dirty="0" smtClean="0"/>
              <a:t>Circular economy</a:t>
            </a:r>
            <a:endParaRPr lang="en-US" sz="2800" dirty="0"/>
          </a:p>
        </p:txBody>
      </p:sp>
      <p:grpSp>
        <p:nvGrpSpPr>
          <p:cNvPr id="3" name="Grupo 2"/>
          <p:cNvGrpSpPr/>
          <p:nvPr/>
        </p:nvGrpSpPr>
        <p:grpSpPr>
          <a:xfrm>
            <a:off x="727011" y="919787"/>
            <a:ext cx="3939462" cy="1180262"/>
            <a:chOff x="727011" y="919787"/>
            <a:chExt cx="3939462" cy="1180262"/>
          </a:xfrm>
        </p:grpSpPr>
        <p:sp>
          <p:nvSpPr>
            <p:cNvPr id="30" name="7 CuadroTexto"/>
            <p:cNvSpPr txBox="1">
              <a:spLocks noChangeArrowheads="1"/>
            </p:cNvSpPr>
            <p:nvPr/>
          </p:nvSpPr>
          <p:spPr bwMode="auto">
            <a:xfrm>
              <a:off x="727011" y="1067191"/>
              <a:ext cx="133350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Raw Materials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  <p:pic>
          <p:nvPicPr>
            <p:cNvPr id="31" name="Picture 4" descr="Imagen relacionad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63" t="11603" r="26263" b="11603"/>
            <a:stretch/>
          </p:blipFill>
          <p:spPr bwMode="auto">
            <a:xfrm>
              <a:off x="3014941" y="929312"/>
              <a:ext cx="425372" cy="53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Resultado de imagen de silic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3" t="21979" r="25456" b="36097"/>
            <a:stretch/>
          </p:blipFill>
          <p:spPr bwMode="auto">
            <a:xfrm>
              <a:off x="2976831" y="1562826"/>
              <a:ext cx="471364" cy="53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8131" y="919787"/>
              <a:ext cx="849741" cy="1179536"/>
            </a:xfrm>
            <a:prstGeom prst="rect">
              <a:avLst/>
            </a:prstGeom>
          </p:spPr>
        </p:pic>
        <p:sp>
          <p:nvSpPr>
            <p:cNvPr id="34" name="26 Flecha derecha"/>
            <p:cNvSpPr/>
            <p:nvPr/>
          </p:nvSpPr>
          <p:spPr>
            <a:xfrm>
              <a:off x="3811012" y="1589600"/>
              <a:ext cx="855461" cy="458725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69302" y="116537"/>
            <a:ext cx="5374686" cy="5269515"/>
            <a:chOff x="3869302" y="116537"/>
            <a:chExt cx="5374686" cy="5269515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7"/>
            <a:srcRect r="38906" b="4328"/>
            <a:stretch/>
          </p:blipFill>
          <p:spPr>
            <a:xfrm>
              <a:off x="6084440" y="116537"/>
              <a:ext cx="1237946" cy="1014736"/>
            </a:xfrm>
            <a:prstGeom prst="rect">
              <a:avLst/>
            </a:prstGeom>
          </p:spPr>
        </p:pic>
        <p:pic>
          <p:nvPicPr>
            <p:cNvPr id="36" name="Picture 8" descr="Resultado de imagen de neumático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" t="6034" r="4537" b="4268"/>
            <a:stretch/>
          </p:blipFill>
          <p:spPr bwMode="auto">
            <a:xfrm>
              <a:off x="7040565" y="833507"/>
              <a:ext cx="879067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lecha circular 6"/>
            <p:cNvSpPr/>
            <p:nvPr/>
          </p:nvSpPr>
          <p:spPr>
            <a:xfrm rot="17922984">
              <a:off x="3563348" y="1472431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8449044"/>
                <a:gd name="adj5" fmla="val 57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" name="7 CuadroTexto"/>
            <p:cNvSpPr txBox="1">
              <a:spLocks noChangeArrowheads="1"/>
            </p:cNvSpPr>
            <p:nvPr/>
          </p:nvSpPr>
          <p:spPr bwMode="auto">
            <a:xfrm>
              <a:off x="7910487" y="547304"/>
              <a:ext cx="133350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Design &amp; Production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4764499" y="1148810"/>
            <a:ext cx="6355468" cy="5020895"/>
            <a:chOff x="4764499" y="1148810"/>
            <a:chExt cx="6355468" cy="5020895"/>
          </a:xfrm>
        </p:grpSpPr>
        <p:pic>
          <p:nvPicPr>
            <p:cNvPr id="27" name="Picture 2" descr="Polvo de neumático en diferentes concentraciones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144" y="5390466"/>
              <a:ext cx="1531713" cy="779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0" cstate="email"/>
            <a:stretch>
              <a:fillRect/>
            </a:stretch>
          </p:blipFill>
          <p:spPr bwMode="auto">
            <a:xfrm>
              <a:off x="6592172" y="5177444"/>
              <a:ext cx="1306800" cy="891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12 Imagen" descr="OGD-07_1024_4905baja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" r="3692"/>
            <a:stretch/>
          </p:blipFill>
          <p:spPr bwMode="auto">
            <a:xfrm>
              <a:off x="7937614" y="4910121"/>
              <a:ext cx="1518971" cy="1136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Flecha circular 46"/>
            <p:cNvSpPr/>
            <p:nvPr/>
          </p:nvSpPr>
          <p:spPr>
            <a:xfrm rot="4176925">
              <a:off x="4458545" y="1454764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8669227"/>
                <a:gd name="adj5" fmla="val 57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" name="7 CuadroTexto"/>
            <p:cNvSpPr txBox="1">
              <a:spLocks noChangeArrowheads="1"/>
            </p:cNvSpPr>
            <p:nvPr/>
          </p:nvSpPr>
          <p:spPr bwMode="auto">
            <a:xfrm>
              <a:off x="9476454" y="4902405"/>
              <a:ext cx="16435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Recovery &amp; Recycling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29" name="Flecha circular 28"/>
          <p:cNvSpPr/>
          <p:nvPr/>
        </p:nvSpPr>
        <p:spPr>
          <a:xfrm>
            <a:off x="3993618" y="1516104"/>
            <a:ext cx="4165053" cy="4529776"/>
          </a:xfrm>
          <a:prstGeom prst="circularArrow">
            <a:avLst>
              <a:gd name="adj1" fmla="val 4379"/>
              <a:gd name="adj2" fmla="val 514522"/>
              <a:gd name="adj3" fmla="val 20430434"/>
              <a:gd name="adj4" fmla="val 12042687"/>
              <a:gd name="adj5" fmla="val 5719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101909" y="2035276"/>
            <a:ext cx="7153693" cy="3607668"/>
            <a:chOff x="1131044" y="2081861"/>
            <a:chExt cx="7153693" cy="3607668"/>
          </a:xfrm>
        </p:grpSpPr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22619" y="3357069"/>
              <a:ext cx="1414402" cy="924465"/>
            </a:xfrm>
            <a:prstGeom prst="rect">
              <a:avLst/>
            </a:prstGeom>
          </p:spPr>
        </p:pic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443" y="4356190"/>
              <a:ext cx="1276301" cy="957226"/>
            </a:xfrm>
            <a:prstGeom prst="rect">
              <a:avLst/>
            </a:prstGeom>
          </p:spPr>
        </p:pic>
        <p:pic>
          <p:nvPicPr>
            <p:cNvPr id="52" name="Imagen 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044" y="3252507"/>
              <a:ext cx="1358825" cy="1017807"/>
            </a:xfrm>
            <a:prstGeom prst="rect">
              <a:avLst/>
            </a:prstGeom>
          </p:spPr>
        </p:pic>
        <p:pic>
          <p:nvPicPr>
            <p:cNvPr id="53" name="Picture 2" descr="Resultado de imagen de suela de polvo de neumatico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619" y="4340047"/>
              <a:ext cx="1418116" cy="945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7 CuadroTexto"/>
            <p:cNvSpPr txBox="1">
              <a:spLocks noChangeArrowheads="1"/>
            </p:cNvSpPr>
            <p:nvPr/>
          </p:nvSpPr>
          <p:spPr bwMode="auto">
            <a:xfrm>
              <a:off x="1455243" y="2842871"/>
              <a:ext cx="2208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New Applications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48" name="Flecha circular 47"/>
            <p:cNvSpPr/>
            <p:nvPr/>
          </p:nvSpPr>
          <p:spPr>
            <a:xfrm rot="9883031">
              <a:off x="4065162" y="2081861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8669227"/>
                <a:gd name="adj5" fmla="val 57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058014" y="2391688"/>
            <a:ext cx="2052000" cy="2052000"/>
            <a:chOff x="5038964" y="2382163"/>
            <a:chExt cx="2052000" cy="2052000"/>
          </a:xfrm>
        </p:grpSpPr>
        <p:sp>
          <p:nvSpPr>
            <p:cNvPr id="10" name="Elipse 9"/>
            <p:cNvSpPr>
              <a:spLocks noChangeAspect="1"/>
            </p:cNvSpPr>
            <p:nvPr/>
          </p:nvSpPr>
          <p:spPr>
            <a:xfrm>
              <a:off x="5038964" y="2382163"/>
              <a:ext cx="2052000" cy="2052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070949" y="2756764"/>
              <a:ext cx="2010389" cy="1646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Turning waste into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resources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 Closing </a:t>
              </a:r>
              <a:r>
                <a:rPr lang="en-US" sz="2400" b="1" dirty="0">
                  <a:solidFill>
                    <a:schemeClr val="bg1"/>
                  </a:solidFill>
                </a:rPr>
                <a:t>the loop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121902" y="1433318"/>
            <a:ext cx="7460201" cy="3607668"/>
            <a:chOff x="4121902" y="1433318"/>
            <a:chExt cx="7460201" cy="3607668"/>
          </a:xfrm>
        </p:grpSpPr>
        <p:sp>
          <p:nvSpPr>
            <p:cNvPr id="41" name="Flecha circular 40"/>
            <p:cNvSpPr/>
            <p:nvPr/>
          </p:nvSpPr>
          <p:spPr>
            <a:xfrm rot="490233">
              <a:off x="4121902" y="1433318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9093911"/>
                <a:gd name="adj5" fmla="val 57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43" name="Picture 10" descr="Resultado de imagen de neumático usado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1" r="5479"/>
            <a:stretch/>
          </p:blipFill>
          <p:spPr bwMode="auto">
            <a:xfrm>
              <a:off x="10564776" y="2719734"/>
              <a:ext cx="1017327" cy="14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Resultado de imagen de NEUMÁTICO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8207" y="2918881"/>
              <a:ext cx="1900584" cy="106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7 CuadroTexto"/>
            <p:cNvSpPr txBox="1">
              <a:spLocks noChangeArrowheads="1"/>
            </p:cNvSpPr>
            <p:nvPr/>
          </p:nvSpPr>
          <p:spPr bwMode="auto">
            <a:xfrm>
              <a:off x="8791934" y="2284411"/>
              <a:ext cx="238015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End-of-life </a:t>
              </a: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 Waste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036342" y="2035160"/>
            <a:ext cx="7784183" cy="3607668"/>
            <a:chOff x="4036342" y="2035160"/>
            <a:chExt cx="7784183" cy="3607668"/>
          </a:xfrm>
        </p:grpSpPr>
        <p:sp>
          <p:nvSpPr>
            <p:cNvPr id="39" name="Flecha circular 38"/>
            <p:cNvSpPr/>
            <p:nvPr/>
          </p:nvSpPr>
          <p:spPr>
            <a:xfrm rot="9883031">
              <a:off x="4036342" y="2035160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8669227"/>
                <a:gd name="adj5" fmla="val 571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8270601" y="2182103"/>
              <a:ext cx="3549924" cy="1962149"/>
            </a:xfrm>
            <a:prstGeom prst="roundRect">
              <a:avLst>
                <a:gd name="adj" fmla="val 9031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GB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6" name="Rectángulo redondeado 55"/>
          <p:cNvSpPr/>
          <p:nvPr/>
        </p:nvSpPr>
        <p:spPr>
          <a:xfrm>
            <a:off x="5461142" y="5281303"/>
            <a:ext cx="2348659" cy="705633"/>
          </a:xfrm>
          <a:prstGeom prst="roundRect">
            <a:avLst>
              <a:gd name="adj" fmla="val 16147"/>
            </a:avLst>
          </a:prstGeom>
          <a:solidFill>
            <a:schemeClr val="accent3"/>
          </a:solidFill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SECONDARY RAW MATERIALS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6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133350"/>
            <a:ext cx="12192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4800" y="1200150"/>
            <a:ext cx="33718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/>
            <a:endParaRPr lang="es-ES_tradnl" sz="2000" b="1" dirty="0">
              <a:solidFill>
                <a:schemeClr val="bg1"/>
              </a:solidFill>
              <a:cs typeface="Arial" pitchFamily="34" charset="0"/>
            </a:endParaRPr>
          </a:p>
          <a:p>
            <a:pPr lvl="0"/>
            <a:r>
              <a:rPr lang="es-ES_tradnl" sz="2000" b="1" dirty="0" smtClean="0">
                <a:solidFill>
                  <a:schemeClr val="bg1"/>
                </a:solidFill>
              </a:rPr>
              <a:t>Roberto Pérez Aparicio</a:t>
            </a:r>
          </a:p>
          <a:p>
            <a:pPr lvl="0"/>
            <a:r>
              <a:rPr lang="es-ES_tradnl" b="1" dirty="0" smtClean="0">
                <a:solidFill>
                  <a:schemeClr val="bg1"/>
                </a:solidFill>
              </a:rPr>
              <a:t>rperez@signus.es</a:t>
            </a:r>
          </a:p>
          <a:p>
            <a:pPr lvl="0"/>
            <a:endParaRPr lang="es-ES_tradnl" sz="2000" b="1" dirty="0">
              <a:solidFill>
                <a:schemeClr val="bg1"/>
              </a:solidFill>
            </a:endParaRPr>
          </a:p>
          <a:p>
            <a:pPr lvl="0"/>
            <a:r>
              <a:rPr lang="es-ES_tradnl" sz="2000" b="1" dirty="0" smtClean="0">
                <a:solidFill>
                  <a:schemeClr val="bg1"/>
                </a:solidFill>
              </a:rPr>
              <a:t>Leticia </a:t>
            </a:r>
            <a:r>
              <a:rPr lang="es-ES_tradnl" sz="2000" b="1" dirty="0">
                <a:solidFill>
                  <a:schemeClr val="bg1"/>
                </a:solidFill>
              </a:rPr>
              <a:t>Saiz Rodríguez</a:t>
            </a:r>
          </a:p>
          <a:p>
            <a:pPr lvl="0"/>
            <a:r>
              <a:rPr lang="es-ES_tradnl" b="1" dirty="0" smtClean="0">
                <a:solidFill>
                  <a:schemeClr val="bg1"/>
                </a:solidFill>
              </a:rPr>
              <a:t>lsaiz@signus.es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19650" y="0"/>
            <a:ext cx="2552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Thank you for your attention!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/>
          <a:srcRect l="15961" t="9615" r="35729" b="7138"/>
          <a:stretch/>
        </p:blipFill>
        <p:spPr>
          <a:xfrm>
            <a:off x="4378852" y="1797624"/>
            <a:ext cx="3444745" cy="3339041"/>
          </a:xfrm>
          <a:prstGeom prst="ellipse">
            <a:avLst/>
          </a:prstGeom>
          <a:ln w="44450">
            <a:noFill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4"/>
            <a:ext cx="10972800" cy="652935"/>
          </a:xfrm>
        </p:spPr>
        <p:txBody>
          <a:bodyPr/>
          <a:lstStyle/>
          <a:p>
            <a:r>
              <a:rPr lang="en-US" sz="2800" dirty="0" smtClean="0"/>
              <a:t>Circular</a:t>
            </a:r>
            <a:r>
              <a:rPr lang="en-US" dirty="0" smtClean="0"/>
              <a:t> </a:t>
            </a:r>
            <a:r>
              <a:rPr lang="en-US" sz="2800" dirty="0" smtClean="0"/>
              <a:t>economy</a:t>
            </a:r>
            <a:endParaRPr lang="en-US" sz="2800" dirty="0"/>
          </a:p>
        </p:txBody>
      </p:sp>
      <p:grpSp>
        <p:nvGrpSpPr>
          <p:cNvPr id="3" name="Grupo 2"/>
          <p:cNvGrpSpPr/>
          <p:nvPr/>
        </p:nvGrpSpPr>
        <p:grpSpPr>
          <a:xfrm>
            <a:off x="727011" y="919787"/>
            <a:ext cx="3939462" cy="1180262"/>
            <a:chOff x="727011" y="919787"/>
            <a:chExt cx="3939462" cy="1180262"/>
          </a:xfrm>
        </p:grpSpPr>
        <p:sp>
          <p:nvSpPr>
            <p:cNvPr id="30" name="7 CuadroTexto"/>
            <p:cNvSpPr txBox="1">
              <a:spLocks noChangeArrowheads="1"/>
            </p:cNvSpPr>
            <p:nvPr/>
          </p:nvSpPr>
          <p:spPr bwMode="auto">
            <a:xfrm>
              <a:off x="727011" y="1067191"/>
              <a:ext cx="133350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Raw Materials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  <p:pic>
          <p:nvPicPr>
            <p:cNvPr id="31" name="Picture 4" descr="Imagen relacionad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63" t="11603" r="26263" b="11603"/>
            <a:stretch/>
          </p:blipFill>
          <p:spPr bwMode="auto">
            <a:xfrm>
              <a:off x="3014941" y="929312"/>
              <a:ext cx="425372" cy="53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Resultado de imagen de silic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3" t="21979" r="25456" b="36097"/>
            <a:stretch/>
          </p:blipFill>
          <p:spPr bwMode="auto">
            <a:xfrm>
              <a:off x="2976831" y="1562826"/>
              <a:ext cx="471364" cy="53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8131" y="919787"/>
              <a:ext cx="849741" cy="1179536"/>
            </a:xfrm>
            <a:prstGeom prst="rect">
              <a:avLst/>
            </a:prstGeom>
          </p:spPr>
        </p:pic>
        <p:sp>
          <p:nvSpPr>
            <p:cNvPr id="34" name="26 Flecha derecha"/>
            <p:cNvSpPr/>
            <p:nvPr/>
          </p:nvSpPr>
          <p:spPr>
            <a:xfrm>
              <a:off x="3811012" y="1589600"/>
              <a:ext cx="855461" cy="458725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869302" y="116537"/>
            <a:ext cx="5374686" cy="5269515"/>
            <a:chOff x="3869302" y="116537"/>
            <a:chExt cx="5374686" cy="5269515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7"/>
            <a:srcRect r="38906" b="4328"/>
            <a:stretch/>
          </p:blipFill>
          <p:spPr>
            <a:xfrm>
              <a:off x="6084440" y="116537"/>
              <a:ext cx="1237946" cy="1014736"/>
            </a:xfrm>
            <a:prstGeom prst="rect">
              <a:avLst/>
            </a:prstGeom>
          </p:spPr>
        </p:pic>
        <p:pic>
          <p:nvPicPr>
            <p:cNvPr id="36" name="Picture 8" descr="Resultado de imagen de neumático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" t="6034" r="4537" b="4268"/>
            <a:stretch/>
          </p:blipFill>
          <p:spPr bwMode="auto">
            <a:xfrm>
              <a:off x="7040565" y="833507"/>
              <a:ext cx="879067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lecha circular 6"/>
            <p:cNvSpPr/>
            <p:nvPr/>
          </p:nvSpPr>
          <p:spPr>
            <a:xfrm rot="17922984">
              <a:off x="3563348" y="1472431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8449044"/>
                <a:gd name="adj5" fmla="val 57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" name="7 CuadroTexto"/>
            <p:cNvSpPr txBox="1">
              <a:spLocks noChangeArrowheads="1"/>
            </p:cNvSpPr>
            <p:nvPr/>
          </p:nvSpPr>
          <p:spPr bwMode="auto">
            <a:xfrm>
              <a:off x="7910487" y="547304"/>
              <a:ext cx="133350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Design &amp; Production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121902" y="1433318"/>
            <a:ext cx="7460201" cy="3607668"/>
            <a:chOff x="4121902" y="1433318"/>
            <a:chExt cx="7460201" cy="3607668"/>
          </a:xfrm>
        </p:grpSpPr>
        <p:sp>
          <p:nvSpPr>
            <p:cNvPr id="41" name="Flecha circular 40"/>
            <p:cNvSpPr/>
            <p:nvPr/>
          </p:nvSpPr>
          <p:spPr>
            <a:xfrm rot="490233">
              <a:off x="4121902" y="1433318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9093911"/>
                <a:gd name="adj5" fmla="val 57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43" name="Picture 10" descr="Resultado de imagen de neumático usado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1" r="5479"/>
            <a:stretch/>
          </p:blipFill>
          <p:spPr bwMode="auto">
            <a:xfrm>
              <a:off x="10564776" y="2719734"/>
              <a:ext cx="1017327" cy="14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Resultado de imagen de NEUMÁTIC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8207" y="2918881"/>
              <a:ext cx="1900584" cy="106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7 CuadroTexto"/>
            <p:cNvSpPr txBox="1">
              <a:spLocks noChangeArrowheads="1"/>
            </p:cNvSpPr>
            <p:nvPr/>
          </p:nvSpPr>
          <p:spPr bwMode="auto">
            <a:xfrm>
              <a:off x="8791934" y="2284411"/>
              <a:ext cx="238015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End-of-life </a:t>
              </a: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 Waste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4764499" y="1148810"/>
            <a:ext cx="6355468" cy="5020895"/>
            <a:chOff x="4764499" y="1148810"/>
            <a:chExt cx="6355468" cy="5020895"/>
          </a:xfrm>
        </p:grpSpPr>
        <p:pic>
          <p:nvPicPr>
            <p:cNvPr id="27" name="Picture 2" descr="Polvo de neumático en diferentes concentraciones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144" y="5390466"/>
              <a:ext cx="1531713" cy="779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2" cstate="email"/>
            <a:stretch>
              <a:fillRect/>
            </a:stretch>
          </p:blipFill>
          <p:spPr bwMode="auto">
            <a:xfrm>
              <a:off x="6592172" y="5177444"/>
              <a:ext cx="1306800" cy="891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12 Imagen" descr="OGD-07_1024_4905baja.jpg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" r="3692"/>
            <a:stretch/>
          </p:blipFill>
          <p:spPr bwMode="auto">
            <a:xfrm>
              <a:off x="7937614" y="4910121"/>
              <a:ext cx="1518971" cy="1136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Flecha circular 46"/>
            <p:cNvSpPr/>
            <p:nvPr/>
          </p:nvSpPr>
          <p:spPr>
            <a:xfrm rot="4176925">
              <a:off x="4458545" y="1454764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8669227"/>
                <a:gd name="adj5" fmla="val 57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" name="7 CuadroTexto"/>
            <p:cNvSpPr txBox="1">
              <a:spLocks noChangeArrowheads="1"/>
            </p:cNvSpPr>
            <p:nvPr/>
          </p:nvSpPr>
          <p:spPr bwMode="auto">
            <a:xfrm>
              <a:off x="9476454" y="4902405"/>
              <a:ext cx="16435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Recovery &amp; Recycling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29" name="Flecha circular 28"/>
          <p:cNvSpPr/>
          <p:nvPr/>
        </p:nvSpPr>
        <p:spPr>
          <a:xfrm>
            <a:off x="3993618" y="1516104"/>
            <a:ext cx="4165053" cy="4529776"/>
          </a:xfrm>
          <a:prstGeom prst="circularArrow">
            <a:avLst>
              <a:gd name="adj1" fmla="val 4379"/>
              <a:gd name="adj2" fmla="val 514522"/>
              <a:gd name="adj3" fmla="val 20430434"/>
              <a:gd name="adj4" fmla="val 12042687"/>
              <a:gd name="adj5" fmla="val 5719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101909" y="2035276"/>
            <a:ext cx="7153693" cy="3607668"/>
            <a:chOff x="1131044" y="2081861"/>
            <a:chExt cx="7153693" cy="3607668"/>
          </a:xfrm>
        </p:grpSpPr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22619" y="3357069"/>
              <a:ext cx="1414402" cy="924465"/>
            </a:xfrm>
            <a:prstGeom prst="rect">
              <a:avLst/>
            </a:prstGeom>
          </p:spPr>
        </p:pic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443" y="4356190"/>
              <a:ext cx="1276301" cy="957226"/>
            </a:xfrm>
            <a:prstGeom prst="rect">
              <a:avLst/>
            </a:prstGeom>
          </p:spPr>
        </p:pic>
        <p:pic>
          <p:nvPicPr>
            <p:cNvPr id="52" name="Imagen 5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044" y="3252507"/>
              <a:ext cx="1358825" cy="1017807"/>
            </a:xfrm>
            <a:prstGeom prst="rect">
              <a:avLst/>
            </a:prstGeom>
          </p:spPr>
        </p:pic>
        <p:pic>
          <p:nvPicPr>
            <p:cNvPr id="53" name="Picture 2" descr="Resultado de imagen de suela de polvo de neumatico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619" y="4340047"/>
              <a:ext cx="1418116" cy="945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7 CuadroTexto"/>
            <p:cNvSpPr txBox="1">
              <a:spLocks noChangeArrowheads="1"/>
            </p:cNvSpPr>
            <p:nvPr/>
          </p:nvSpPr>
          <p:spPr bwMode="auto">
            <a:xfrm>
              <a:off x="1455243" y="2842871"/>
              <a:ext cx="2208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s-ES" sz="2000" b="1" dirty="0" smtClean="0">
                  <a:solidFill>
                    <a:schemeClr val="accent3"/>
                  </a:solidFill>
                  <a:latin typeface="+mn-lt"/>
                </a:rPr>
                <a:t>New Applications</a:t>
              </a:r>
              <a:endParaRPr lang="en-US" altLang="es-ES" sz="2000" b="1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48" name="Flecha circular 47"/>
            <p:cNvSpPr/>
            <p:nvPr/>
          </p:nvSpPr>
          <p:spPr>
            <a:xfrm rot="9883031">
              <a:off x="4065162" y="2081861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8669227"/>
                <a:gd name="adj5" fmla="val 57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058014" y="2391688"/>
            <a:ext cx="2052000" cy="2052000"/>
            <a:chOff x="5038964" y="2382163"/>
            <a:chExt cx="2052000" cy="2052000"/>
          </a:xfrm>
        </p:grpSpPr>
        <p:sp>
          <p:nvSpPr>
            <p:cNvPr id="10" name="Elipse 9"/>
            <p:cNvSpPr>
              <a:spLocks noChangeAspect="1"/>
            </p:cNvSpPr>
            <p:nvPr/>
          </p:nvSpPr>
          <p:spPr>
            <a:xfrm>
              <a:off x="5038964" y="2382163"/>
              <a:ext cx="2052000" cy="2052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070949" y="2756764"/>
              <a:ext cx="2010389" cy="1646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Turning waste into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resources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 Closing </a:t>
              </a:r>
              <a:r>
                <a:rPr lang="en-US" sz="2400" b="1" dirty="0">
                  <a:solidFill>
                    <a:schemeClr val="bg1"/>
                  </a:solidFill>
                </a:rPr>
                <a:t>the loop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036342" y="2035160"/>
            <a:ext cx="7784183" cy="3607668"/>
            <a:chOff x="4036342" y="2035160"/>
            <a:chExt cx="7784183" cy="3607668"/>
          </a:xfrm>
        </p:grpSpPr>
        <p:sp>
          <p:nvSpPr>
            <p:cNvPr id="38" name="Rectángulo redondeado 37"/>
            <p:cNvSpPr/>
            <p:nvPr/>
          </p:nvSpPr>
          <p:spPr>
            <a:xfrm>
              <a:off x="8270601" y="2182103"/>
              <a:ext cx="3549924" cy="1962149"/>
            </a:xfrm>
            <a:prstGeom prst="roundRect">
              <a:avLst>
                <a:gd name="adj" fmla="val 9031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GB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Flecha circular 38"/>
            <p:cNvSpPr/>
            <p:nvPr/>
          </p:nvSpPr>
          <p:spPr>
            <a:xfrm rot="9883031">
              <a:off x="4036342" y="2035160"/>
              <a:ext cx="4219575" cy="3607668"/>
            </a:xfrm>
            <a:prstGeom prst="circularArrow">
              <a:avLst>
                <a:gd name="adj1" fmla="val 4379"/>
                <a:gd name="adj2" fmla="val 514522"/>
                <a:gd name="adj3" fmla="val 20430434"/>
                <a:gd name="adj4" fmla="val 18669227"/>
                <a:gd name="adj5" fmla="val 571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2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4"/>
            <a:ext cx="10972800" cy="652935"/>
          </a:xfrm>
        </p:spPr>
        <p:txBody>
          <a:bodyPr/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ELT materials - current situation</a:t>
            </a:r>
            <a:endParaRPr lang="en-US" sz="2800" dirty="0"/>
          </a:p>
        </p:txBody>
      </p:sp>
      <p:grpSp>
        <p:nvGrpSpPr>
          <p:cNvPr id="14" name="Grupo 13"/>
          <p:cNvGrpSpPr/>
          <p:nvPr/>
        </p:nvGrpSpPr>
        <p:grpSpPr>
          <a:xfrm>
            <a:off x="976883" y="4543270"/>
            <a:ext cx="10091166" cy="1234863"/>
            <a:chOff x="1634108" y="4562320"/>
            <a:chExt cx="10091166" cy="1234863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08" y="4562320"/>
              <a:ext cx="2168275" cy="1234863"/>
            </a:xfrm>
            <a:prstGeom prst="rect">
              <a:avLst/>
            </a:prstGeom>
          </p:spPr>
        </p:pic>
        <p:sp>
          <p:nvSpPr>
            <p:cNvPr id="9" name="Marcador de contenido 2"/>
            <p:cNvSpPr txBox="1">
              <a:spLocks/>
            </p:cNvSpPr>
            <p:nvPr/>
          </p:nvSpPr>
          <p:spPr bwMode="auto">
            <a:xfrm>
              <a:off x="4537221" y="4955951"/>
              <a:ext cx="7188053" cy="58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5073" indent="-455073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988459" indent="-378875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2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521846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131431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741015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0"/>
                </a:spcAft>
                <a:buClr>
                  <a:schemeClr val="accent3">
                    <a:lumMod val="60000"/>
                    <a:lumOff val="40000"/>
                  </a:schemeClr>
                </a:buClr>
                <a:buFont typeface="Arial" panose="020B0604020202020204" pitchFamily="34" charset="0"/>
                <a:buBlip>
                  <a:blip r:embed="rId4"/>
                </a:buBlip>
              </a:pPr>
              <a:r>
                <a:rPr lang="en-US" sz="3200" dirty="0" smtClean="0">
                  <a:latin typeface="Arial Narrow" panose="020B0606020202030204" pitchFamily="34" charset="0"/>
                </a:rPr>
                <a:t>ENVIRONMENTAL, HUMAN HEALTH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1230753" y="2549307"/>
            <a:ext cx="9837296" cy="1660537"/>
            <a:chOff x="1887978" y="2568357"/>
            <a:chExt cx="9837296" cy="1660537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978" y="2568357"/>
              <a:ext cx="1660537" cy="1660537"/>
            </a:xfrm>
            <a:prstGeom prst="rect">
              <a:avLst/>
            </a:prstGeom>
          </p:spPr>
        </p:pic>
        <p:sp>
          <p:nvSpPr>
            <p:cNvPr id="10" name="Marcador de contenido 2"/>
            <p:cNvSpPr txBox="1">
              <a:spLocks/>
            </p:cNvSpPr>
            <p:nvPr/>
          </p:nvSpPr>
          <p:spPr bwMode="auto">
            <a:xfrm>
              <a:off x="4537221" y="3165251"/>
              <a:ext cx="7188053" cy="58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5073" indent="-455073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988459" indent="-378875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2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521846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131431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741015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1800"/>
                </a:spcAft>
                <a:buClr>
                  <a:schemeClr val="accent3">
                    <a:lumMod val="60000"/>
                    <a:lumOff val="40000"/>
                  </a:schemeClr>
                </a:buClr>
                <a:buFont typeface="Arial" panose="020B0604020202020204" pitchFamily="34" charset="0"/>
                <a:buBlip>
                  <a:blip r:embed="rId4"/>
                </a:buBlip>
              </a:pPr>
              <a:r>
                <a:rPr lang="en-US" sz="3200" dirty="0" smtClean="0">
                  <a:latin typeface="Arial Narrow" panose="020B0606020202030204" pitchFamily="34" charset="0"/>
                </a:rPr>
                <a:t>TECHNICAL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304573" y="898588"/>
            <a:ext cx="9763476" cy="1512899"/>
            <a:chOff x="1961798" y="917638"/>
            <a:chExt cx="9763476" cy="1512899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798" y="917638"/>
              <a:ext cx="1512899" cy="1512899"/>
            </a:xfrm>
            <a:prstGeom prst="rect">
              <a:avLst/>
            </a:prstGeom>
          </p:spPr>
        </p:pic>
        <p:sp>
          <p:nvSpPr>
            <p:cNvPr id="12" name="Marcador de contenido 2"/>
            <p:cNvSpPr txBox="1">
              <a:spLocks/>
            </p:cNvSpPr>
            <p:nvPr/>
          </p:nvSpPr>
          <p:spPr bwMode="auto">
            <a:xfrm>
              <a:off x="4537221" y="1450751"/>
              <a:ext cx="7188053" cy="631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5073" indent="-455073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988459" indent="-378875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2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521846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131431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741015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  <a:spcAft>
                  <a:spcPts val="1800"/>
                </a:spcAft>
                <a:buClr>
                  <a:schemeClr val="accent3">
                    <a:lumMod val="60000"/>
                    <a:lumOff val="40000"/>
                  </a:schemeClr>
                </a:buClr>
                <a:buFont typeface="Arial" panose="020B0604020202020204" pitchFamily="34" charset="0"/>
                <a:buBlip>
                  <a:blip r:embed="rId4"/>
                </a:buBlip>
              </a:pPr>
              <a:r>
                <a:rPr lang="en-US" sz="3200" dirty="0" smtClean="0">
                  <a:latin typeface="Arial Narrow" panose="020B0606020202030204" pitchFamily="34" charset="0"/>
                </a:rPr>
                <a:t>LEGAL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3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4"/>
            <a:ext cx="10972800" cy="652935"/>
          </a:xfrm>
        </p:spPr>
        <p:txBody>
          <a:bodyPr/>
          <a:lstStyle/>
          <a:p>
            <a:r>
              <a:rPr lang="en-US" sz="2800" dirty="0" smtClean="0"/>
              <a:t>End-of-waste criteria</a:t>
            </a:r>
            <a:endParaRPr lang="en-U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05204" y="1075059"/>
            <a:ext cx="3781591" cy="109664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S</a:t>
            </a:r>
            <a:r>
              <a:rPr lang="en-US" sz="2800" dirty="0" smtClean="0"/>
              <a:t>pecify </a:t>
            </a:r>
            <a:r>
              <a:rPr lang="en-US" sz="2800" dirty="0"/>
              <a:t>when certain waste ceases to be </a:t>
            </a:r>
            <a:r>
              <a:rPr lang="en-US" sz="2800" dirty="0" smtClean="0"/>
              <a:t>waste</a:t>
            </a:r>
            <a:endParaRPr lang="es-E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2"/>
          <a:stretch/>
        </p:blipFill>
        <p:spPr>
          <a:xfrm>
            <a:off x="609599" y="1062947"/>
            <a:ext cx="3228975" cy="1875142"/>
          </a:xfrm>
          <a:prstGeom prst="rect">
            <a:avLst/>
          </a:prstGeom>
        </p:spPr>
      </p:pic>
      <p:pic>
        <p:nvPicPr>
          <p:cNvPr id="8" name="Picture 10" descr="Resultado de imagen de neumático usad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r="5479"/>
          <a:stretch/>
        </p:blipFill>
        <p:spPr bwMode="auto">
          <a:xfrm>
            <a:off x="8522279" y="970284"/>
            <a:ext cx="1590511" cy="2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229478" y="2358574"/>
            <a:ext cx="11619764" cy="3870679"/>
            <a:chOff x="229478" y="2358574"/>
            <a:chExt cx="11619764" cy="3870679"/>
          </a:xfrm>
        </p:grpSpPr>
        <p:pic>
          <p:nvPicPr>
            <p:cNvPr id="21" name="Picture 2" descr="Resultado de imagen de acero reciclado del neumatic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2" t="17003" r="18983" b="26183"/>
            <a:stretch/>
          </p:blipFill>
          <p:spPr bwMode="auto">
            <a:xfrm>
              <a:off x="8134350" y="4887641"/>
              <a:ext cx="2562225" cy="1341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Marcador de contenido 2"/>
            <p:cNvSpPr txBox="1">
              <a:spLocks/>
            </p:cNvSpPr>
            <p:nvPr/>
          </p:nvSpPr>
          <p:spPr bwMode="auto">
            <a:xfrm>
              <a:off x="1726768" y="3544064"/>
              <a:ext cx="8738461" cy="568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5073" indent="-455073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988459" indent="-378875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2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521846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131431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741015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800" dirty="0" smtClean="0"/>
                <a:t>obtains a status of a product or a secondary raw material</a:t>
              </a:r>
              <a:endParaRPr lang="es-ES" sz="2800" dirty="0"/>
            </a:p>
          </p:txBody>
        </p:sp>
        <p:sp>
          <p:nvSpPr>
            <p:cNvPr id="9" name="Flecha abajo 8"/>
            <p:cNvSpPr/>
            <p:nvPr/>
          </p:nvSpPr>
          <p:spPr>
            <a:xfrm>
              <a:off x="5781674" y="2358574"/>
              <a:ext cx="641081" cy="900563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3218" y="4384786"/>
              <a:ext cx="2999839" cy="1686566"/>
            </a:xfrm>
            <a:prstGeom prst="rect">
              <a:avLst/>
            </a:prstGeom>
          </p:spPr>
        </p:pic>
        <p:pic>
          <p:nvPicPr>
            <p:cNvPr id="18" name="Picture 2" descr="Polvo de neumático en diferentes concentraciones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78" y="4029016"/>
              <a:ext cx="4029612" cy="205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7"/>
            <a:srcRect l="4101" r="12720" b="2860"/>
            <a:stretch/>
          </p:blipFill>
          <p:spPr>
            <a:xfrm>
              <a:off x="9858376" y="3946846"/>
              <a:ext cx="1990866" cy="1310953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10281626" y="4250845"/>
              <a:ext cx="1239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800" b="1" dirty="0" err="1" smtClean="0">
                  <a:solidFill>
                    <a:schemeClr val="bg1"/>
                  </a:solidFill>
                </a:rPr>
                <a:t>Textile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8741825" y="5351200"/>
              <a:ext cx="120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800" b="1" dirty="0" smtClean="0">
                  <a:solidFill>
                    <a:schemeClr val="bg1"/>
                  </a:solidFill>
                </a:rPr>
                <a:t>Steel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1634869" y="4731953"/>
              <a:ext cx="120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800" b="1" dirty="0" err="1" smtClean="0">
                  <a:solidFill>
                    <a:schemeClr val="bg1"/>
                  </a:solidFill>
                </a:rPr>
                <a:t>Rubber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184" y="1322280"/>
            <a:ext cx="1301688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4"/>
            <a:ext cx="10972800" cy="652935"/>
          </a:xfrm>
        </p:spPr>
        <p:txBody>
          <a:bodyPr/>
          <a:lstStyle/>
          <a:p>
            <a:r>
              <a:rPr lang="es-ES" sz="2800" dirty="0">
                <a:latin typeface="Arial Narrow" panose="020B0606020202030204" pitchFamily="34" charset="0"/>
              </a:rPr>
              <a:t>WHY IS IMPORTANT TO APPLY THE </a:t>
            </a:r>
            <a:r>
              <a:rPr lang="es-ES" sz="2800" dirty="0" smtClean="0">
                <a:latin typeface="Arial Narrow" panose="020B0606020202030204" pitchFamily="34" charset="0"/>
              </a:rPr>
              <a:t>EOW </a:t>
            </a:r>
            <a:r>
              <a:rPr lang="es-ES" sz="2800" dirty="0">
                <a:latin typeface="Arial Narrow" panose="020B0606020202030204" pitchFamily="34" charset="0"/>
              </a:rPr>
              <a:t>CRITERIA?</a:t>
            </a:r>
            <a:endParaRPr lang="es-ES" sz="2800" dirty="0"/>
          </a:p>
        </p:txBody>
      </p:sp>
      <p:grpSp>
        <p:nvGrpSpPr>
          <p:cNvPr id="17" name="Grupo 16"/>
          <p:cNvGrpSpPr/>
          <p:nvPr/>
        </p:nvGrpSpPr>
        <p:grpSpPr>
          <a:xfrm>
            <a:off x="652688" y="934572"/>
            <a:ext cx="7342781" cy="1908994"/>
            <a:chOff x="652688" y="893932"/>
            <a:chExt cx="7342781" cy="1908994"/>
          </a:xfrm>
        </p:grpSpPr>
        <p:grpSp>
          <p:nvGrpSpPr>
            <p:cNvPr id="12" name="Grupo 11"/>
            <p:cNvGrpSpPr/>
            <p:nvPr/>
          </p:nvGrpSpPr>
          <p:grpSpPr>
            <a:xfrm>
              <a:off x="6259215" y="1066907"/>
              <a:ext cx="1736254" cy="1736019"/>
              <a:chOff x="8833894" y="4366906"/>
              <a:chExt cx="1736254" cy="1736019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3"/>
              <a:srcRect l="15961" t="9615" r="35729" b="7138"/>
              <a:stretch/>
            </p:blipFill>
            <p:spPr>
              <a:xfrm>
                <a:off x="8975673" y="4522712"/>
                <a:ext cx="1506235" cy="1460015"/>
              </a:xfrm>
              <a:prstGeom prst="ellipse">
                <a:avLst/>
              </a:prstGeom>
              <a:ln w="44450">
                <a:noFill/>
              </a:ln>
              <a:effectLst/>
            </p:spPr>
          </p:pic>
          <p:sp>
            <p:nvSpPr>
              <p:cNvPr id="14" name="Flecha circular 13"/>
              <p:cNvSpPr>
                <a:spLocks noChangeAspect="1"/>
              </p:cNvSpPr>
              <p:nvPr/>
            </p:nvSpPr>
            <p:spPr>
              <a:xfrm rot="10800000">
                <a:off x="8833894" y="4366906"/>
                <a:ext cx="1736254" cy="1736019"/>
              </a:xfrm>
              <a:prstGeom prst="circularArrow">
                <a:avLst>
                  <a:gd name="adj1" fmla="val 5966"/>
                  <a:gd name="adj2" fmla="val 606319"/>
                  <a:gd name="adj3" fmla="val 20085174"/>
                  <a:gd name="adj4" fmla="val 685403"/>
                  <a:gd name="adj5" fmla="val 7889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Marcador de contenido 2"/>
            <p:cNvSpPr txBox="1">
              <a:spLocks/>
            </p:cNvSpPr>
            <p:nvPr/>
          </p:nvSpPr>
          <p:spPr bwMode="auto">
            <a:xfrm>
              <a:off x="652688" y="893932"/>
              <a:ext cx="5619750" cy="67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5073" indent="-455073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988459" indent="-378875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2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521846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131431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741015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>
                    <a:lumMod val="60000"/>
                    <a:lumOff val="40000"/>
                  </a:schemeClr>
                </a:buClr>
                <a:buFont typeface="Arial" panose="020B0604020202020204" pitchFamily="34" charset="0"/>
                <a:buBlip>
                  <a:blip r:embed="rId4"/>
                </a:buBlip>
              </a:pPr>
              <a:r>
                <a:rPr lang="en-US" sz="2200" dirty="0" smtClean="0">
                  <a:latin typeface="Arial Narrow" panose="020B0606020202030204" pitchFamily="34" charset="0"/>
                </a:rPr>
                <a:t>Circular Economy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652239" y="979892"/>
            <a:ext cx="11211949" cy="2028140"/>
            <a:chOff x="652239" y="910677"/>
            <a:chExt cx="11211949" cy="2028140"/>
          </a:xfrm>
        </p:grpSpPr>
        <p:sp>
          <p:nvSpPr>
            <p:cNvPr id="22" name="Marcador de contenido 2"/>
            <p:cNvSpPr txBox="1">
              <a:spLocks/>
            </p:cNvSpPr>
            <p:nvPr/>
          </p:nvSpPr>
          <p:spPr bwMode="auto">
            <a:xfrm>
              <a:off x="652239" y="1466346"/>
              <a:ext cx="5619750" cy="656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5073" indent="-455073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988459" indent="-378875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2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521846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131431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741015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>
                    <a:lumMod val="60000"/>
                    <a:lumOff val="40000"/>
                  </a:schemeClr>
                </a:buClr>
                <a:buFont typeface="Arial" panose="020B0604020202020204" pitchFamily="34" charset="0"/>
                <a:buBlip>
                  <a:blip r:embed="rId4"/>
                </a:buBlip>
              </a:pPr>
              <a:r>
                <a:rPr lang="en-US" sz="2200" dirty="0" smtClean="0">
                  <a:latin typeface="Arial Narrow" panose="020B0606020202030204" pitchFamily="34" charset="0"/>
                </a:rPr>
                <a:t>Waste Hierarchy</a:t>
              </a:r>
              <a:r>
                <a:rPr lang="en-US" sz="2200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: R</a:t>
              </a:r>
              <a:r>
                <a:rPr lang="en-US" sz="2200" dirty="0" smtClean="0">
                  <a:latin typeface="Arial Narrow" panose="020B0606020202030204" pitchFamily="34" charset="0"/>
                </a:rPr>
                <a:t>ecycling enhancement</a:t>
              </a: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1412" y="910677"/>
              <a:ext cx="3192776" cy="2028140"/>
            </a:xfrm>
            <a:prstGeom prst="rect">
              <a:avLst/>
            </a:prstGeom>
          </p:spPr>
        </p:pic>
      </p:grpSp>
      <p:sp>
        <p:nvSpPr>
          <p:cNvPr id="27" name="Marcador de contenido 2"/>
          <p:cNvSpPr txBox="1">
            <a:spLocks/>
          </p:cNvSpPr>
          <p:nvPr/>
        </p:nvSpPr>
        <p:spPr bwMode="auto">
          <a:xfrm>
            <a:off x="652239" y="2150757"/>
            <a:ext cx="5619750" cy="65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073" indent="-455073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88459" indent="-378875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521846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131431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741015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60000"/>
                  <a:lumOff val="40000"/>
                </a:schemeClr>
              </a:buClr>
              <a:buBlip>
                <a:blip r:embed="rId4"/>
              </a:buBlip>
            </a:pPr>
            <a:r>
              <a:rPr lang="en-US" sz="2200" dirty="0" smtClean="0">
                <a:latin typeface="Arial Narrow" panose="020B0606020202030204" pitchFamily="34" charset="0"/>
              </a:rPr>
              <a:t>Enhanced </a:t>
            </a:r>
            <a:r>
              <a:rPr lang="en-US" sz="2200" dirty="0">
                <a:latin typeface="Arial Narrow" panose="020B0606020202030204" pitchFamily="34" charset="0"/>
              </a:rPr>
              <a:t>use</a:t>
            </a:r>
          </a:p>
        </p:txBody>
      </p:sp>
      <p:sp>
        <p:nvSpPr>
          <p:cNvPr id="33" name="Marcador de contenido 2"/>
          <p:cNvSpPr txBox="1">
            <a:spLocks/>
          </p:cNvSpPr>
          <p:nvPr/>
        </p:nvSpPr>
        <p:spPr bwMode="auto">
          <a:xfrm>
            <a:off x="648266" y="2756468"/>
            <a:ext cx="5619750" cy="65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073" indent="-455073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88459" indent="-378875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521846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131431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741015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60000"/>
                  <a:lumOff val="40000"/>
                </a:schemeClr>
              </a:buClr>
              <a:buBlip>
                <a:blip r:embed="rId4"/>
              </a:buBlip>
            </a:pPr>
            <a:r>
              <a:rPr lang="en-US" sz="2200" dirty="0">
                <a:latin typeface="Arial Narrow" panose="020B0606020202030204" pitchFamily="34" charset="0"/>
              </a:rPr>
              <a:t>Easier administrative procedures</a:t>
            </a:r>
          </a:p>
        </p:txBody>
      </p:sp>
      <p:sp>
        <p:nvSpPr>
          <p:cNvPr id="34" name="Marcador de contenido 2"/>
          <p:cNvSpPr txBox="1">
            <a:spLocks/>
          </p:cNvSpPr>
          <p:nvPr/>
        </p:nvSpPr>
        <p:spPr bwMode="auto">
          <a:xfrm>
            <a:off x="648266" y="3364163"/>
            <a:ext cx="5619750" cy="65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073" indent="-455073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88459" indent="-378875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521846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131431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741015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60000"/>
                  <a:lumOff val="40000"/>
                </a:schemeClr>
              </a:buClr>
              <a:buBlip>
                <a:blip r:embed="rId4"/>
              </a:buBlip>
            </a:pPr>
            <a:r>
              <a:rPr lang="en-US" sz="2200" dirty="0" smtClean="0">
                <a:latin typeface="Arial Narrow" panose="020B0606020202030204" pitchFamily="34" charset="0"/>
              </a:rPr>
              <a:t>No uncertainties </a:t>
            </a:r>
            <a:r>
              <a:rPr lang="en-US" sz="2200" dirty="0">
                <a:latin typeface="Arial Narrow" panose="020B0606020202030204" pitchFamily="34" charset="0"/>
              </a:rPr>
              <a:t>for REACH </a:t>
            </a:r>
            <a:r>
              <a:rPr lang="en-US" sz="2200" dirty="0" smtClean="0">
                <a:latin typeface="Arial Narrow" panose="020B0606020202030204" pitchFamily="34" charset="0"/>
              </a:rPr>
              <a:t>compliance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648266" y="3385698"/>
            <a:ext cx="7708087" cy="2445653"/>
            <a:chOff x="648266" y="3345058"/>
            <a:chExt cx="7708087" cy="2445653"/>
          </a:xfrm>
        </p:grpSpPr>
        <p:sp>
          <p:nvSpPr>
            <p:cNvPr id="35" name="Marcador de contenido 2"/>
            <p:cNvSpPr txBox="1">
              <a:spLocks/>
            </p:cNvSpPr>
            <p:nvPr/>
          </p:nvSpPr>
          <p:spPr bwMode="auto">
            <a:xfrm>
              <a:off x="648266" y="3941378"/>
              <a:ext cx="5619750" cy="656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5073" indent="-455073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988459" indent="-378875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2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521846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131431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741015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>
                    <a:lumMod val="60000"/>
                    <a:lumOff val="40000"/>
                  </a:schemeClr>
                </a:buClr>
                <a:buBlip>
                  <a:blip r:embed="rId4"/>
                </a:buBlip>
              </a:pPr>
              <a:r>
                <a:rPr lang="en-US" sz="2200" dirty="0">
                  <a:latin typeface="Arial Narrow" panose="020B0606020202030204" pitchFamily="34" charset="0"/>
                </a:rPr>
                <a:t>Non-hazardous wastes</a:t>
              </a:r>
            </a:p>
          </p:txBody>
        </p:sp>
        <p:grpSp>
          <p:nvGrpSpPr>
            <p:cNvPr id="37" name="Grupo 36"/>
            <p:cNvGrpSpPr/>
            <p:nvPr/>
          </p:nvGrpSpPr>
          <p:grpSpPr>
            <a:xfrm>
              <a:off x="5913766" y="3345058"/>
              <a:ext cx="2442587" cy="2445653"/>
              <a:chOff x="6987779" y="3657900"/>
              <a:chExt cx="2442587" cy="2445653"/>
            </a:xfrm>
          </p:grpSpPr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3757" y="4216877"/>
                <a:ext cx="1430630" cy="1290223"/>
              </a:xfrm>
              <a:prstGeom prst="rect">
                <a:avLst/>
              </a:prstGeom>
            </p:spPr>
          </p:pic>
          <p:sp>
            <p:nvSpPr>
              <p:cNvPr id="39" name="Multiplicar 38"/>
              <p:cNvSpPr/>
              <p:nvPr/>
            </p:nvSpPr>
            <p:spPr>
              <a:xfrm>
                <a:off x="6987779" y="3657900"/>
                <a:ext cx="2442587" cy="2445653"/>
              </a:xfrm>
              <a:prstGeom prst="mathMultiply">
                <a:avLst>
                  <a:gd name="adj1" fmla="val 414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6" name="Marcador de contenido 2"/>
          <p:cNvSpPr txBox="1">
            <a:spLocks/>
          </p:cNvSpPr>
          <p:nvPr/>
        </p:nvSpPr>
        <p:spPr bwMode="auto">
          <a:xfrm>
            <a:off x="648266" y="4572978"/>
            <a:ext cx="5619750" cy="65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073" indent="-455073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988459" indent="-378875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521846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2131431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741015" indent="-302676" algn="l" defTabSz="60746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60000"/>
                  <a:lumOff val="40000"/>
                </a:schemeClr>
              </a:buClr>
              <a:buBlip>
                <a:blip r:embed="rId4"/>
              </a:buBlip>
            </a:pPr>
            <a:r>
              <a:rPr lang="en-US" sz="2200" dirty="0">
                <a:latin typeface="Arial Narrow" panose="020B0606020202030204" pitchFamily="34" charset="0"/>
              </a:rPr>
              <a:t>Objectives and common criteria</a:t>
            </a:r>
          </a:p>
        </p:txBody>
      </p:sp>
      <p:grpSp>
        <p:nvGrpSpPr>
          <p:cNvPr id="49" name="Grupo 48"/>
          <p:cNvGrpSpPr/>
          <p:nvPr/>
        </p:nvGrpSpPr>
        <p:grpSpPr>
          <a:xfrm>
            <a:off x="648266" y="3575538"/>
            <a:ext cx="10788991" cy="2263330"/>
            <a:chOff x="648266" y="3575538"/>
            <a:chExt cx="10788991" cy="2263330"/>
          </a:xfrm>
        </p:grpSpPr>
        <p:sp>
          <p:nvSpPr>
            <p:cNvPr id="47" name="Marcador de contenido 2"/>
            <p:cNvSpPr txBox="1">
              <a:spLocks/>
            </p:cNvSpPr>
            <p:nvPr/>
          </p:nvSpPr>
          <p:spPr bwMode="auto">
            <a:xfrm>
              <a:off x="648266" y="5182578"/>
              <a:ext cx="5619750" cy="656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5073" indent="-455073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988459" indent="-378875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2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521846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2131431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741015" indent="-302676" algn="l" defTabSz="607469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 Narrow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>
                    <a:lumMod val="60000"/>
                    <a:lumOff val="40000"/>
                  </a:schemeClr>
                </a:buClr>
                <a:buBlip>
                  <a:blip r:embed="rId4"/>
                </a:buBlip>
              </a:pPr>
              <a:r>
                <a:rPr lang="en-US" sz="2200" dirty="0">
                  <a:latin typeface="Arial Narrow" panose="020B0606020202030204" pitchFamily="34" charset="0"/>
                </a:rPr>
                <a:t>Increased product confidence</a:t>
              </a: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1"/>
            <a:stretch/>
          </p:blipFill>
          <p:spPr>
            <a:xfrm>
              <a:off x="9098342" y="3575538"/>
              <a:ext cx="2338915" cy="1951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1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4"/>
            <a:ext cx="10972800" cy="652935"/>
          </a:xfrm>
        </p:spPr>
        <p:txBody>
          <a:bodyPr/>
          <a:lstStyle/>
          <a:p>
            <a:r>
              <a:rPr lang="es-ES_tradnl" sz="2800" dirty="0" err="1" smtClean="0"/>
              <a:t>background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996627"/>
            <a:ext cx="10972800" cy="5001423"/>
          </a:xfrm>
        </p:spPr>
        <p:txBody>
          <a:bodyPr/>
          <a:lstStyle/>
          <a:p>
            <a:pPr marL="0" indent="0" algn="just">
              <a:spcAft>
                <a:spcPts val="1200"/>
              </a:spcAft>
              <a:buNone/>
            </a:pPr>
            <a:r>
              <a:rPr lang="en-US" sz="2400" b="1" dirty="0">
                <a:latin typeface="Arial Narrow" panose="020B0606020202030204" pitchFamily="34" charset="0"/>
              </a:rPr>
              <a:t>Directive 2008/98/EC on </a:t>
            </a:r>
            <a:r>
              <a:rPr lang="en-US" sz="2400" b="1" dirty="0" smtClean="0">
                <a:latin typeface="Arial Narrow" panose="020B0606020202030204" pitchFamily="34" charset="0"/>
              </a:rPr>
              <a:t>waste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es-ES_tradnl" sz="2400" i="1" dirty="0" err="1" smtClean="0">
                <a:latin typeface="Arial Narrow" panose="020B0606020202030204" pitchFamily="34" charset="0"/>
              </a:rPr>
              <a:t>Article</a:t>
            </a:r>
            <a:r>
              <a:rPr lang="es-ES_tradnl" sz="2400" i="1" dirty="0" smtClean="0">
                <a:latin typeface="Arial Narrow" panose="020B0606020202030204" pitchFamily="34" charset="0"/>
              </a:rPr>
              <a:t> </a:t>
            </a:r>
            <a:r>
              <a:rPr lang="es-ES_tradnl" sz="2400" i="1" dirty="0">
                <a:latin typeface="Arial Narrow" panose="020B0606020202030204" pitchFamily="34" charset="0"/>
              </a:rPr>
              <a:t>6. </a:t>
            </a:r>
            <a:r>
              <a:rPr lang="es-ES_tradnl" sz="2400" i="1" dirty="0" err="1">
                <a:latin typeface="Arial Narrow" panose="020B0606020202030204" pitchFamily="34" charset="0"/>
              </a:rPr>
              <a:t>End</a:t>
            </a:r>
            <a:r>
              <a:rPr lang="es-ES_tradnl" sz="2400" i="1" dirty="0">
                <a:latin typeface="Arial Narrow" panose="020B0606020202030204" pitchFamily="34" charset="0"/>
              </a:rPr>
              <a:t>-of-</a:t>
            </a:r>
            <a:r>
              <a:rPr lang="es-ES_tradnl" sz="2400" i="1" dirty="0" err="1">
                <a:latin typeface="Arial Narrow" panose="020B0606020202030204" pitchFamily="34" charset="0"/>
              </a:rPr>
              <a:t>waste</a:t>
            </a:r>
            <a:r>
              <a:rPr lang="es-ES_tradnl" sz="2400" i="1" dirty="0">
                <a:latin typeface="Arial Narrow" panose="020B0606020202030204" pitchFamily="34" charset="0"/>
              </a:rPr>
              <a:t> </a:t>
            </a:r>
            <a:r>
              <a:rPr lang="es-ES_tradnl" sz="2400" i="1" dirty="0" smtClean="0">
                <a:latin typeface="Arial Narrow" panose="020B0606020202030204" pitchFamily="34" charset="0"/>
              </a:rPr>
              <a:t>status</a:t>
            </a:r>
            <a:endParaRPr lang="es-ES_tradnl" sz="24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n-US" sz="2000" dirty="0">
                <a:latin typeface="Arial Narrow" panose="020B0606020202030204" pitchFamily="34" charset="0"/>
              </a:rPr>
              <a:t>1. “</a:t>
            </a:r>
            <a:r>
              <a:rPr lang="en-US" sz="2000" i="1" dirty="0">
                <a:latin typeface="Arial Narrow" panose="020B0606020202030204" pitchFamily="34" charset="0"/>
              </a:rPr>
              <a:t>Certain specified waste shall cease to be waste within the meaning of point (1) of Article 3 when it has undergone a recovery, including recycling, operation and complies with specific criteria to be developed in accordance </a:t>
            </a:r>
            <a:r>
              <a:rPr lang="en-US" sz="2000" i="1" dirty="0" smtClean="0">
                <a:latin typeface="Arial Narrow" panose="020B0606020202030204" pitchFamily="34" charset="0"/>
              </a:rPr>
              <a:t>with the legal conditions</a:t>
            </a:r>
            <a:r>
              <a:rPr lang="en-US" sz="2000" i="1" dirty="0">
                <a:latin typeface="Arial Narrow" panose="020B060602020203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en-US" sz="2000" i="1" dirty="0" smtClean="0">
                <a:latin typeface="Arial Narrow" panose="020B0606020202030204" pitchFamily="34" charset="0"/>
              </a:rPr>
              <a:t>		a) the </a:t>
            </a:r>
            <a:r>
              <a:rPr lang="en-US" sz="2000" i="1" dirty="0">
                <a:latin typeface="Arial Narrow" panose="020B0606020202030204" pitchFamily="34" charset="0"/>
              </a:rPr>
              <a:t>substance or object is commonly used for </a:t>
            </a:r>
            <a:r>
              <a:rPr lang="en-US" sz="2000" b="1" i="1" dirty="0">
                <a:latin typeface="Arial Narrow" panose="020B0606020202030204" pitchFamily="34" charset="0"/>
              </a:rPr>
              <a:t>specific </a:t>
            </a:r>
            <a:r>
              <a:rPr lang="en-US" sz="2000" b="1" i="1" dirty="0" smtClean="0">
                <a:latin typeface="Arial Narrow" panose="020B0606020202030204" pitchFamily="34" charset="0"/>
              </a:rPr>
              <a:t>purposes</a:t>
            </a:r>
            <a:r>
              <a:rPr lang="en-US" sz="2000" i="1" dirty="0" smtClean="0">
                <a:latin typeface="Arial Narrow" panose="020B0606020202030204" pitchFamily="34" charset="0"/>
              </a:rPr>
              <a:t>;</a:t>
            </a:r>
            <a:endParaRPr lang="es-ES" sz="2000" i="1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ES" sz="2000" i="1" dirty="0" smtClean="0">
                <a:latin typeface="Arial Narrow" panose="020B0606020202030204" pitchFamily="34" charset="0"/>
              </a:rPr>
              <a:t>		b) </a:t>
            </a:r>
            <a:r>
              <a:rPr lang="en-US" sz="2000" i="1" dirty="0"/>
              <a:t>there is an </a:t>
            </a:r>
            <a:r>
              <a:rPr lang="en-US" sz="2000" b="1" i="1" dirty="0"/>
              <a:t>existing market or demand </a:t>
            </a:r>
            <a:r>
              <a:rPr lang="en-US" sz="2000" i="1" dirty="0"/>
              <a:t>for the substance or object</a:t>
            </a:r>
            <a:r>
              <a:rPr lang="en-US" sz="2000" i="1" dirty="0" smtClean="0">
                <a:latin typeface="Arial Narrow" panose="020B0606020202030204" pitchFamily="34" charset="0"/>
              </a:rPr>
              <a:t>;</a:t>
            </a:r>
            <a:endParaRPr lang="es-ES" sz="2000" i="1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ES" sz="2000" i="1" dirty="0" smtClean="0">
                <a:latin typeface="Arial Narrow" panose="020B0606020202030204" pitchFamily="34" charset="0"/>
              </a:rPr>
              <a:t>		c) </a:t>
            </a:r>
            <a:r>
              <a:rPr lang="en-US" sz="2000" i="1" dirty="0" smtClean="0">
                <a:latin typeface="Arial Narrow" panose="020B0606020202030204" pitchFamily="34" charset="0"/>
              </a:rPr>
              <a:t>the </a:t>
            </a:r>
            <a:r>
              <a:rPr lang="en-US" sz="2000" i="1" dirty="0">
                <a:latin typeface="Arial Narrow" panose="020B0606020202030204" pitchFamily="34" charset="0"/>
              </a:rPr>
              <a:t>substance or object fulfils the </a:t>
            </a:r>
            <a:r>
              <a:rPr lang="en-US" sz="2000" b="1" i="1" dirty="0">
                <a:latin typeface="Arial Narrow" panose="020B0606020202030204" pitchFamily="34" charset="0"/>
              </a:rPr>
              <a:t>technical requirements</a:t>
            </a:r>
            <a:r>
              <a:rPr lang="en-US" sz="2000" i="1" dirty="0">
                <a:latin typeface="Arial Narrow" panose="020B0606020202030204" pitchFamily="34" charset="0"/>
              </a:rPr>
              <a:t> for the specific purposes and meets the </a:t>
            </a:r>
            <a:r>
              <a:rPr lang="en-US" sz="2000" i="1" dirty="0" smtClean="0">
                <a:latin typeface="Arial Narrow" panose="020B0606020202030204" pitchFamily="34" charset="0"/>
              </a:rPr>
              <a:t>		existing legislation </a:t>
            </a:r>
            <a:r>
              <a:rPr lang="en-US" sz="2000" i="1" dirty="0">
                <a:latin typeface="Arial Narrow" panose="020B0606020202030204" pitchFamily="34" charset="0"/>
              </a:rPr>
              <a:t>and standards applicable to products</a:t>
            </a:r>
            <a:r>
              <a:rPr lang="en-US" sz="2000" i="1" dirty="0" smtClean="0">
                <a:latin typeface="Arial Narrow" panose="020B0606020202030204" pitchFamily="34" charset="0"/>
              </a:rPr>
              <a:t>;</a:t>
            </a:r>
            <a:endParaRPr lang="en-US" sz="2000" i="1" dirty="0">
              <a:latin typeface="Arial Narrow" panose="020B0606020202030204" pitchFamily="34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es-ES" sz="2000" i="1" dirty="0">
                <a:latin typeface="Arial Narrow" panose="020B0606020202030204" pitchFamily="34" charset="0"/>
              </a:rPr>
              <a:t>	</a:t>
            </a:r>
            <a:r>
              <a:rPr lang="es-ES" sz="2000" i="1" dirty="0" smtClean="0">
                <a:latin typeface="Arial Narrow" panose="020B0606020202030204" pitchFamily="34" charset="0"/>
              </a:rPr>
              <a:t>	d) </a:t>
            </a:r>
            <a:r>
              <a:rPr lang="en-US" sz="2000" i="1" dirty="0" smtClean="0">
                <a:latin typeface="Arial Narrow" panose="020B0606020202030204" pitchFamily="34" charset="0"/>
              </a:rPr>
              <a:t>the </a:t>
            </a:r>
            <a:r>
              <a:rPr lang="en-US" sz="2000" i="1" dirty="0">
                <a:latin typeface="Arial Narrow" panose="020B0606020202030204" pitchFamily="34" charset="0"/>
              </a:rPr>
              <a:t>use of the substance or object will not lead to overall adverse </a:t>
            </a:r>
            <a:r>
              <a:rPr lang="en-US" sz="2000" b="1" i="1" dirty="0">
                <a:latin typeface="Arial Narrow" panose="020B0606020202030204" pitchFamily="34" charset="0"/>
              </a:rPr>
              <a:t>environmental or human health </a:t>
            </a:r>
            <a:r>
              <a:rPr lang="en-US" sz="2000" b="1" i="1" dirty="0" smtClean="0">
                <a:latin typeface="Arial Narrow" panose="020B0606020202030204" pitchFamily="34" charset="0"/>
              </a:rPr>
              <a:t>		impacts</a:t>
            </a:r>
            <a:r>
              <a:rPr lang="en-US" sz="2000" i="1" dirty="0" smtClean="0">
                <a:latin typeface="Arial Narrow" panose="020B0606020202030204" pitchFamily="34" charset="0"/>
              </a:rPr>
              <a:t>.</a:t>
            </a:r>
            <a:r>
              <a:rPr lang="en-US" sz="2000" dirty="0" smtClean="0">
                <a:latin typeface="Arial Narrow" panose="020B0606020202030204" pitchFamily="34" charset="0"/>
              </a:rPr>
              <a:t>”</a:t>
            </a:r>
            <a:endParaRPr lang="es-ES" sz="2000" i="1" dirty="0">
              <a:latin typeface="Arial Narrow" panose="020B060602020203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r>
              <a:rPr lang="es-ES" sz="2000" dirty="0">
                <a:latin typeface="Arial Narrow" panose="020B0606020202030204" pitchFamily="34" charset="0"/>
              </a:rPr>
              <a:t>2. “</a:t>
            </a:r>
            <a:r>
              <a:rPr lang="en-US" sz="2000" i="1" dirty="0">
                <a:latin typeface="Arial Narrow" panose="020B0606020202030204" pitchFamily="34" charset="0"/>
              </a:rPr>
              <a:t>End-of-waste specific criteria should be considered, among others, at least for aggregates, paper, glass, metal, </a:t>
            </a:r>
            <a:r>
              <a:rPr lang="en-US" sz="2000" b="1" i="1" dirty="0" err="1">
                <a:latin typeface="Arial Narrow" panose="020B0606020202030204" pitchFamily="34" charset="0"/>
              </a:rPr>
              <a:t>tyres</a:t>
            </a:r>
            <a:r>
              <a:rPr lang="en-US" sz="2000" i="1" dirty="0">
                <a:latin typeface="Arial Narrow" panose="020B0606020202030204" pitchFamily="34" charset="0"/>
              </a:rPr>
              <a:t> and textiles.</a:t>
            </a:r>
            <a:r>
              <a:rPr lang="es-ES" sz="2000" dirty="0" smtClean="0">
                <a:latin typeface="Arial Narrow" panose="020B0606020202030204" pitchFamily="34" charset="0"/>
              </a:rPr>
              <a:t>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5" y="501205"/>
            <a:ext cx="4191000" cy="12766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5466" b="13663"/>
          <a:stretch/>
        </p:blipFill>
        <p:spPr>
          <a:xfrm>
            <a:off x="10482263" y="588974"/>
            <a:ext cx="1419225" cy="100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sultado de imagen de unión europ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"/>
          <a:stretch/>
        </p:blipFill>
        <p:spPr bwMode="auto">
          <a:xfrm>
            <a:off x="3313285" y="1478608"/>
            <a:ext cx="5584885" cy="38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4"/>
            <a:ext cx="10972800" cy="652935"/>
          </a:xfrm>
        </p:spPr>
        <p:txBody>
          <a:bodyPr/>
          <a:lstStyle/>
          <a:p>
            <a:r>
              <a:rPr lang="es-ES_tradnl" dirty="0" err="1" smtClean="0"/>
              <a:t>State</a:t>
            </a:r>
            <a:r>
              <a:rPr lang="es-ES_tradnl" dirty="0" smtClean="0"/>
              <a:t> of </a:t>
            </a:r>
            <a:r>
              <a:rPr lang="es-ES_tradnl" dirty="0" err="1" smtClean="0"/>
              <a:t>eow</a:t>
            </a:r>
            <a:r>
              <a:rPr lang="es-ES_tradnl" dirty="0" smtClean="0"/>
              <a:t> </a:t>
            </a:r>
            <a:r>
              <a:rPr lang="es-ES_tradnl" dirty="0" err="1" smtClean="0"/>
              <a:t>criteria</a:t>
            </a:r>
            <a:r>
              <a:rPr lang="es-ES_tradnl" dirty="0" smtClean="0"/>
              <a:t> in </a:t>
            </a:r>
            <a:r>
              <a:rPr lang="es-ES_tradnl" dirty="0" err="1" smtClean="0"/>
              <a:t>eu</a:t>
            </a:r>
            <a:r>
              <a:rPr lang="es-ES_tradnl" dirty="0" smtClean="0"/>
              <a:t> </a:t>
            </a:r>
            <a:endParaRPr lang="es-ES" dirty="0"/>
          </a:p>
        </p:txBody>
      </p:sp>
      <p:grpSp>
        <p:nvGrpSpPr>
          <p:cNvPr id="10" name="Grupo 9"/>
          <p:cNvGrpSpPr/>
          <p:nvPr/>
        </p:nvGrpSpPr>
        <p:grpSpPr>
          <a:xfrm>
            <a:off x="778403" y="2413103"/>
            <a:ext cx="2844000" cy="1962149"/>
            <a:chOff x="1906310" y="3609976"/>
            <a:chExt cx="2844000" cy="1962149"/>
          </a:xfrm>
        </p:grpSpPr>
        <p:sp>
          <p:nvSpPr>
            <p:cNvPr id="8" name="Rectángulo redondeado 7"/>
            <p:cNvSpPr/>
            <p:nvPr/>
          </p:nvSpPr>
          <p:spPr>
            <a:xfrm>
              <a:off x="1906310" y="3609976"/>
              <a:ext cx="2844000" cy="1962149"/>
            </a:xfrm>
            <a:prstGeom prst="roundRect">
              <a:avLst>
                <a:gd name="adj" fmla="val 9031"/>
              </a:avLst>
            </a:prstGeom>
            <a:noFill/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GB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962556" y="3719645"/>
              <a:ext cx="2733675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2800" b="1" dirty="0" err="1"/>
                <a:t>EoW</a:t>
              </a:r>
              <a:r>
                <a:rPr lang="en-GB" sz="2800" b="1" dirty="0"/>
                <a:t> approved</a:t>
              </a:r>
            </a:p>
            <a:p>
              <a:pPr algn="ctr"/>
              <a:r>
                <a:rPr lang="en-GB" sz="2400" dirty="0"/>
                <a:t>UK</a:t>
              </a:r>
            </a:p>
            <a:p>
              <a:pPr algn="ctr"/>
              <a:r>
                <a:rPr lang="en-GB" sz="2400" dirty="0"/>
                <a:t>The Netherlands</a:t>
              </a:r>
            </a:p>
            <a:p>
              <a:pPr algn="ctr"/>
              <a:r>
                <a:rPr lang="en-GB" sz="2400" dirty="0" smtClean="0"/>
                <a:t>Portugal</a:t>
              </a:r>
              <a:endParaRPr lang="en-GB" sz="2400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8952413" y="2413102"/>
            <a:ext cx="2844000" cy="1962149"/>
            <a:chOff x="1906311" y="3609976"/>
            <a:chExt cx="2844000" cy="1962149"/>
          </a:xfrm>
        </p:grpSpPr>
        <p:sp>
          <p:nvSpPr>
            <p:cNvPr id="12" name="Rectángulo redondeado 11"/>
            <p:cNvSpPr/>
            <p:nvPr/>
          </p:nvSpPr>
          <p:spPr>
            <a:xfrm>
              <a:off x="1906311" y="3609976"/>
              <a:ext cx="2844000" cy="1962149"/>
            </a:xfrm>
            <a:prstGeom prst="roundRect">
              <a:avLst>
                <a:gd name="adj" fmla="val 9031"/>
              </a:avLst>
            </a:prstGeom>
            <a:noFill/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GB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1933372" y="3719645"/>
              <a:ext cx="2807211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2800" b="1" dirty="0" err="1"/>
                <a:t>EoW</a:t>
              </a:r>
              <a:r>
                <a:rPr lang="en-GB" sz="2800" b="1" dirty="0"/>
                <a:t> </a:t>
              </a:r>
              <a:r>
                <a:rPr lang="en-GB" sz="2800" b="1" dirty="0" smtClean="0"/>
                <a:t>in process</a:t>
              </a:r>
              <a:endParaRPr lang="en-GB" sz="2800" b="1" dirty="0"/>
            </a:p>
            <a:p>
              <a:pPr algn="ctr"/>
              <a:r>
                <a:rPr lang="en-GB" sz="2400" dirty="0" smtClean="0"/>
                <a:t>Italy</a:t>
              </a:r>
            </a:p>
            <a:p>
              <a:pPr algn="ctr"/>
              <a:r>
                <a:rPr lang="en-GB" sz="2400" dirty="0" smtClean="0"/>
                <a:t>France</a:t>
              </a:r>
            </a:p>
            <a:p>
              <a:pPr algn="ctr"/>
              <a:r>
                <a:rPr lang="en-GB" sz="2400" dirty="0" smtClean="0"/>
                <a:t>Spain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09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14"/>
            <a:ext cx="10972800" cy="652935"/>
          </a:xfrm>
        </p:spPr>
        <p:txBody>
          <a:bodyPr/>
          <a:lstStyle/>
          <a:p>
            <a:r>
              <a:rPr lang="es-ES_tradnl" sz="2800" dirty="0" err="1" smtClean="0"/>
              <a:t>End</a:t>
            </a:r>
            <a:r>
              <a:rPr lang="es-ES_tradnl" sz="2800" dirty="0" smtClean="0"/>
              <a:t> of </a:t>
            </a:r>
            <a:r>
              <a:rPr lang="es-ES_tradnl" sz="2800" dirty="0" err="1" smtClean="0"/>
              <a:t>waste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criteria</a:t>
            </a:r>
            <a:r>
              <a:rPr lang="es-ES_tradnl" sz="2800" dirty="0" smtClean="0"/>
              <a:t>: </a:t>
            </a:r>
            <a:r>
              <a:rPr lang="es-ES_tradnl" sz="2800" dirty="0" err="1" smtClean="0"/>
              <a:t>rubber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from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elt</a:t>
            </a:r>
            <a:endParaRPr lang="es-ES" sz="2800" dirty="0"/>
          </a:p>
        </p:txBody>
      </p:sp>
      <p:pic>
        <p:nvPicPr>
          <p:cNvPr id="6" name="Picture 2" descr="Polvo de neumático en diferentes concentracione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4" b="1"/>
          <a:stretch/>
        </p:blipFill>
        <p:spPr bwMode="auto">
          <a:xfrm>
            <a:off x="455930" y="2352675"/>
            <a:ext cx="6244868" cy="2461302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817601" y="1499857"/>
            <a:ext cx="2127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b="1" dirty="0" smtClean="0">
                <a:solidFill>
                  <a:schemeClr val="accent3"/>
                </a:solidFill>
              </a:rPr>
              <a:t>Powder</a:t>
            </a:r>
            <a:endParaRPr lang="en-GB" sz="2400" dirty="0">
              <a:solidFill>
                <a:schemeClr val="accent3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218651" y="1499857"/>
            <a:ext cx="2127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b="1" dirty="0" smtClean="0">
                <a:solidFill>
                  <a:schemeClr val="accent3"/>
                </a:solidFill>
              </a:rPr>
              <a:t>Granulate</a:t>
            </a:r>
            <a:endParaRPr lang="en-GB" sz="2400" dirty="0">
              <a:solidFill>
                <a:schemeClr val="accent3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984383" y="1499857"/>
            <a:ext cx="2127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b="1" dirty="0" smtClean="0">
                <a:solidFill>
                  <a:schemeClr val="accent3"/>
                </a:solidFill>
              </a:rPr>
              <a:t>Coated</a:t>
            </a:r>
            <a:endParaRPr lang="en-GB" sz="2400" dirty="0">
              <a:solidFill>
                <a:schemeClr val="accent3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22407"/>
          <a:stretch/>
        </p:blipFill>
        <p:spPr>
          <a:xfrm>
            <a:off x="6411451" y="2514600"/>
            <a:ext cx="5418599" cy="2280327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8779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09600" y="-2199"/>
            <a:ext cx="10972800" cy="652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defTabSz="607469" eaLnBrk="0" hangingPunct="0"/>
            <a:r>
              <a:rPr lang="en-US" sz="2667" dirty="0" smtClean="0">
                <a:solidFill>
                  <a:schemeClr val="tx1"/>
                </a:solidFill>
                <a:latin typeface="Arial Narrow"/>
                <a:ea typeface="Arial" panose="020B0604020202020204" pitchFamily="34" charset="0"/>
                <a:cs typeface="Arial" panose="020B0604020202020204" pitchFamily="34" charset="0"/>
              </a:rPr>
              <a:t>CONDITIONS ART. 6 DIRECTIVE 2008/98/EC on waste  </a:t>
            </a:r>
            <a:endParaRPr lang="en-US" sz="2667" dirty="0">
              <a:solidFill>
                <a:schemeClr val="tx1"/>
              </a:solidFill>
              <a:latin typeface="Arial Narrow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6000" y="1116000"/>
            <a:ext cx="10328012" cy="54428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a) </a:t>
            </a:r>
            <a:r>
              <a:rPr lang="en-U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the substance or object is commonly used for specific purposes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56000" y="1044000"/>
            <a:ext cx="10689771" cy="659658"/>
          </a:xfrm>
          <a:prstGeom prst="roundRect">
            <a:avLst>
              <a:gd name="adj" fmla="val 16147"/>
            </a:avLst>
          </a:prstGeom>
          <a:noFill/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083479" y="2201697"/>
            <a:ext cx="9476990" cy="3462486"/>
            <a:chOff x="1083479" y="2201697"/>
            <a:chExt cx="9476990" cy="3462486"/>
          </a:xfrm>
        </p:grpSpPr>
        <p:sp>
          <p:nvSpPr>
            <p:cNvPr id="11" name="Rectángulo 10"/>
            <p:cNvSpPr/>
            <p:nvPr/>
          </p:nvSpPr>
          <p:spPr>
            <a:xfrm>
              <a:off x="1083479" y="2201697"/>
              <a:ext cx="3021795" cy="346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dirty="0" smtClean="0">
                  <a:latin typeface="Arial Narrow" panose="020B0606020202030204" pitchFamily="34" charset="0"/>
                </a:rPr>
                <a:t>Sport surfaces</a:t>
              </a:r>
            </a:p>
            <a:p>
              <a:pPr lvl="1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dirty="0">
                  <a:latin typeface="Arial Narrow" panose="020B0606020202030204" pitchFamily="34" charset="0"/>
                </a:rPr>
                <a:t>P</a:t>
              </a:r>
              <a:r>
                <a:rPr lang="en-US" sz="2400" dirty="0" smtClean="0">
                  <a:latin typeface="Arial Narrow" panose="020B0606020202030204" pitchFamily="34" charset="0"/>
                </a:rPr>
                <a:t>laygrounds</a:t>
              </a:r>
            </a:p>
            <a:p>
              <a:pPr lvl="1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dirty="0" smtClean="0">
                  <a:latin typeface="Arial Narrow" panose="020B0606020202030204" pitchFamily="34" charset="0"/>
                </a:rPr>
                <a:t>Asphalt mixtures</a:t>
              </a:r>
            </a:p>
            <a:p>
              <a:pPr lvl="1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dirty="0" smtClean="0">
                  <a:latin typeface="Arial Narrow" panose="020B0606020202030204" pitchFamily="34" charset="0"/>
                </a:rPr>
                <a:t>Street furniture</a:t>
              </a:r>
            </a:p>
            <a:p>
              <a:pPr lvl="1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dirty="0" err="1" smtClean="0">
                  <a:latin typeface="Arial Narrow" panose="020B0606020202030204" pitchFamily="34" charset="0"/>
                </a:rPr>
                <a:t>Moulded</a:t>
              </a:r>
              <a:r>
                <a:rPr lang="en-US" sz="2400" dirty="0" smtClean="0">
                  <a:latin typeface="Arial Narrow" panose="020B0606020202030204" pitchFamily="34" charset="0"/>
                </a:rPr>
                <a:t> parts</a:t>
              </a:r>
            </a:p>
            <a:p>
              <a:pPr lvl="1"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dirty="0" smtClean="0">
                  <a:latin typeface="Arial Narrow" panose="020B0606020202030204" pitchFamily="34" charset="0"/>
                </a:rPr>
                <a:t>Etc.</a:t>
              </a:r>
              <a:endParaRPr lang="en-US" sz="2400" dirty="0">
                <a:latin typeface="Arial Narrow" panose="020B0606020202030204" pitchFamily="34" charset="0"/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0451" y="2201697"/>
              <a:ext cx="5790018" cy="3408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SIGNUS Presentacion_16_9">
  <a:themeElements>
    <a:clrScheme name="Personalizar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te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10742</TotalTime>
  <Words>554</Words>
  <Application>Microsoft Office PowerPoint</Application>
  <PresentationFormat>Panorámica</PresentationFormat>
  <Paragraphs>126</Paragraphs>
  <Slides>18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Wingdings</vt:lpstr>
      <vt:lpstr>ヒラギノ角ゴ Pro W3</vt:lpstr>
      <vt:lpstr>2_SIGNUS Presentacion_16_9</vt:lpstr>
      <vt:lpstr>Presentación de PowerPoint</vt:lpstr>
      <vt:lpstr>Circular economy</vt:lpstr>
      <vt:lpstr>ELT materials - current situation</vt:lpstr>
      <vt:lpstr>End-of-waste criteria</vt:lpstr>
      <vt:lpstr>WHY IS IMPORTANT TO APPLY THE EOW CRITERIA?</vt:lpstr>
      <vt:lpstr>background</vt:lpstr>
      <vt:lpstr>State of eow criteria in eu </vt:lpstr>
      <vt:lpstr>End of waste criteria: rubber from elt</vt:lpstr>
      <vt:lpstr>CONDITIONS ART. 6 DIRECTIVE 2008/98/EC on waste  </vt:lpstr>
      <vt:lpstr>CONDITIONS ART. 6 DIRECTIVE 2008/98/EC on waste  </vt:lpstr>
      <vt:lpstr>CONDITIONS ART. 6 DIRECTIVE 2008/98/EC on waste  </vt:lpstr>
      <vt:lpstr>CONDITIONS ART. 6 DIRECTIVE 2008/98/EC on waste  </vt:lpstr>
      <vt:lpstr>CONDITIONS ART. 6 DIRECTIVE 2008/98/EC on waste  </vt:lpstr>
      <vt:lpstr>CONDITIONS ART. 6 DIRECTIVE 2008/98/EC on waste  </vt:lpstr>
      <vt:lpstr>CONDITIONS ART. 6 DIRECTIVE 2008/98/EC on waste  </vt:lpstr>
      <vt:lpstr>CONDITIONS ART. 6 DIRECTIVE 2008/98/EC on waste  </vt:lpstr>
      <vt:lpstr>Circular economy</vt:lpstr>
      <vt:lpstr>Presentación de PowerPoint</vt:lpstr>
    </vt:vector>
  </TitlesOfParts>
  <Company>SIGNUS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 Leal</dc:creator>
  <cp:lastModifiedBy>Roberto Perez Aparicio</cp:lastModifiedBy>
  <cp:revision>1233</cp:revision>
  <cp:lastPrinted>2017-10-16T11:25:18Z</cp:lastPrinted>
  <dcterms:created xsi:type="dcterms:W3CDTF">2017-01-16T08:27:17Z</dcterms:created>
  <dcterms:modified xsi:type="dcterms:W3CDTF">2018-05-14T10:23:31Z</dcterms:modified>
</cp:coreProperties>
</file>