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85A5-308F-46DA-BCDB-9718DB3AB216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A62F-9543-41EA-B14C-B68F22B21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1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85A5-308F-46DA-BCDB-9718DB3AB216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A62F-9543-41EA-B14C-B68F22B21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85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85A5-308F-46DA-BCDB-9718DB3AB216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A62F-9543-41EA-B14C-B68F22B21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1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85A5-308F-46DA-BCDB-9718DB3AB216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A62F-9543-41EA-B14C-B68F22B21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3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85A5-308F-46DA-BCDB-9718DB3AB216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A62F-9543-41EA-B14C-B68F22B21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43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85A5-308F-46DA-BCDB-9718DB3AB216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A62F-9543-41EA-B14C-B68F22B21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7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85A5-308F-46DA-BCDB-9718DB3AB216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A62F-9543-41EA-B14C-B68F22B21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46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85A5-308F-46DA-BCDB-9718DB3AB216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A62F-9543-41EA-B14C-B68F22B21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4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85A5-308F-46DA-BCDB-9718DB3AB216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A62F-9543-41EA-B14C-B68F22B21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42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85A5-308F-46DA-BCDB-9718DB3AB216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A62F-9543-41EA-B14C-B68F22B21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19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85A5-308F-46DA-BCDB-9718DB3AB216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A62F-9543-41EA-B14C-B68F22B21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4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985A5-308F-46DA-BCDB-9718DB3AB216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3A62F-9543-41EA-B14C-B68F22B21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21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oot\Desktop\658c3b42-293d-4dc1-b0be-fd890d2ab423_B.jpg"/>
          <p:cNvPicPr preferRelativeResize="0">
            <a:picLocks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110"/>
            <a:ext cx="9180000" cy="694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784976" cy="1152128"/>
          </a:xfrm>
        </p:spPr>
        <p:txBody>
          <a:bodyPr>
            <a:noAutofit/>
          </a:bodyPr>
          <a:lstStyle/>
          <a:p>
            <a:r>
              <a:rPr lang="en-US" sz="4200" b="1" dirty="0" err="1" smtClean="0"/>
              <a:t>Tyre</a:t>
            </a:r>
            <a:r>
              <a:rPr lang="en-US" sz="4200" b="1" dirty="0" smtClean="0"/>
              <a:t> recycling trends in Russia</a:t>
            </a:r>
            <a:endParaRPr lang="ru-RU" sz="4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90000" y="5733256"/>
            <a:ext cx="4554000" cy="93610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 </a:t>
            </a:r>
            <a:r>
              <a:rPr lang="en-US" dirty="0" err="1" smtClean="0">
                <a:solidFill>
                  <a:schemeClr val="tx1"/>
                </a:solidFill>
              </a:rPr>
              <a:t>Vladislav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Vorotnikov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Key </a:t>
            </a:r>
            <a:r>
              <a:rPr lang="en-US" sz="4800" b="1" dirty="0"/>
              <a:t>facts &amp; figures</a:t>
            </a:r>
            <a:endParaRPr lang="ru-RU" sz="4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628800"/>
            <a:ext cx="8496944" cy="439248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320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100 </a:t>
            </a:r>
            <a:r>
              <a:rPr lang="en-US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billion </a:t>
            </a:r>
            <a:r>
              <a:rPr lang="en-US" sz="2400" dirty="0" err="1">
                <a:solidFill>
                  <a:schemeClr val="tx1"/>
                </a:solidFill>
                <a:latin typeface="Bahnschrift SemiBold" panose="020B0502040204020203" pitchFamily="34" charset="0"/>
              </a:rPr>
              <a:t>mt</a:t>
            </a:r>
            <a:r>
              <a:rPr lang="en-US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of </a:t>
            </a:r>
            <a:r>
              <a:rPr lang="en-US" sz="24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waste </a:t>
            </a:r>
            <a:r>
              <a:rPr lang="en-US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stored at the dumps in </a:t>
            </a:r>
            <a:r>
              <a:rPr lang="en-US" sz="24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Russia</a:t>
            </a:r>
            <a:endParaRPr lang="ru-RU" sz="2400" dirty="0">
              <a:solidFill>
                <a:schemeClr val="tx1"/>
              </a:solidFill>
            </a:endParaRPr>
          </a:p>
          <a:p>
            <a:pPr marL="4320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Waste </a:t>
            </a:r>
            <a:r>
              <a:rPr lang="en-US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dumps occupy 4 million ha, growing every </a:t>
            </a:r>
            <a:r>
              <a:rPr lang="en-US" sz="24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year</a:t>
            </a:r>
            <a:endParaRPr lang="ru-RU" sz="2400" dirty="0">
              <a:solidFill>
                <a:schemeClr val="tx1"/>
              </a:solidFill>
            </a:endParaRPr>
          </a:p>
          <a:p>
            <a:pPr marL="4320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 </a:t>
            </a:r>
            <a:r>
              <a:rPr lang="en-US" sz="24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1 </a:t>
            </a:r>
            <a:r>
              <a:rPr lang="en-US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million used </a:t>
            </a:r>
            <a:r>
              <a:rPr lang="en-US" sz="2400" dirty="0" err="1">
                <a:solidFill>
                  <a:schemeClr val="tx1"/>
                </a:solidFill>
                <a:latin typeface="Bahnschrift SemiBold" panose="020B0502040204020203" pitchFamily="34" charset="0"/>
              </a:rPr>
              <a:t>tyres</a:t>
            </a:r>
            <a:r>
              <a:rPr lang="en-US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Russia produces per </a:t>
            </a:r>
            <a:r>
              <a:rPr lang="en-US" sz="24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year</a:t>
            </a:r>
            <a:endParaRPr lang="ru-RU" sz="2400" dirty="0">
              <a:solidFill>
                <a:schemeClr val="tx1"/>
              </a:solidFill>
            </a:endParaRPr>
          </a:p>
          <a:p>
            <a:pPr marL="4320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Only </a:t>
            </a:r>
            <a:r>
              <a:rPr lang="en-US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10% used </a:t>
            </a:r>
            <a:r>
              <a:rPr lang="en-US" sz="2400" dirty="0" err="1">
                <a:solidFill>
                  <a:schemeClr val="tx1"/>
                </a:solidFill>
                <a:latin typeface="Bahnschrift SemiBold" panose="020B0502040204020203" pitchFamily="34" charset="0"/>
              </a:rPr>
              <a:t>tyres</a:t>
            </a:r>
            <a:r>
              <a:rPr lang="en-US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end </a:t>
            </a:r>
            <a:r>
              <a:rPr lang="en-US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up at recycling </a:t>
            </a:r>
            <a:r>
              <a:rPr lang="en-US" sz="24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plants</a:t>
            </a:r>
            <a:endParaRPr lang="ru-RU" sz="2400" dirty="0">
              <a:solidFill>
                <a:schemeClr val="tx1"/>
              </a:solidFill>
            </a:endParaRPr>
          </a:p>
          <a:p>
            <a:pPr marL="4320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task is to recycle at least 30% used </a:t>
            </a:r>
            <a:r>
              <a:rPr lang="en-US" sz="2400" dirty="0" err="1">
                <a:solidFill>
                  <a:schemeClr val="tx1"/>
                </a:solidFill>
                <a:latin typeface="Bahnschrift SemiBold" panose="020B0502040204020203" pitchFamily="34" charset="0"/>
              </a:rPr>
              <a:t>tyres</a:t>
            </a:r>
            <a:r>
              <a:rPr lang="en-US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from 2020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root\Desktop\tyres_production_region 1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764703"/>
            <a:ext cx="9468544" cy="561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Russian </a:t>
            </a:r>
            <a:r>
              <a:rPr lang="en-US" sz="3200" b="1" dirty="0" err="1" smtClean="0"/>
              <a:t>tyre</a:t>
            </a:r>
            <a:r>
              <a:rPr lang="en-US" sz="3200" b="1" dirty="0" smtClean="0"/>
              <a:t> recycling industry is likely to be concentrated in the main production areas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8073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Challenges</a:t>
            </a:r>
            <a:endParaRPr lang="ru-RU" sz="4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060" y="1628800"/>
            <a:ext cx="8654815" cy="44644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Imported </a:t>
            </a:r>
            <a:r>
              <a:rPr lang="en-US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equipment fails to recycle </a:t>
            </a:r>
            <a:r>
              <a:rPr lang="en-US" sz="2400" dirty="0" err="1">
                <a:solidFill>
                  <a:schemeClr val="tx1"/>
                </a:solidFill>
                <a:latin typeface="Bahnschrift SemiBold" panose="020B0502040204020203" pitchFamily="34" charset="0"/>
              </a:rPr>
              <a:t>tyres</a:t>
            </a:r>
            <a:r>
              <a:rPr lang="en-US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with nylon </a:t>
            </a:r>
            <a:r>
              <a:rPr lang="en-US" sz="24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cord</a:t>
            </a:r>
            <a:endParaRPr lang="ru-RU" sz="2400" dirty="0" smtClean="0">
              <a:solidFill>
                <a:schemeClr val="tx1"/>
              </a:solidFill>
              <a:latin typeface="Bahnschrift SemiBold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dirty="0" smtClean="0">
              <a:solidFill>
                <a:schemeClr val="tx1"/>
              </a:solidFill>
              <a:latin typeface="Bahnschrift SemiBold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No </a:t>
            </a:r>
            <a:r>
              <a:rPr lang="en-US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nationwide </a:t>
            </a:r>
            <a:r>
              <a:rPr lang="en-US" sz="2400" dirty="0" err="1">
                <a:solidFill>
                  <a:schemeClr val="tx1"/>
                </a:solidFill>
                <a:latin typeface="Bahnschrift SemiBold" panose="020B0502040204020203" pitchFamily="34" charset="0"/>
              </a:rPr>
              <a:t>tyre</a:t>
            </a:r>
            <a:r>
              <a:rPr lang="en-US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collecting </a:t>
            </a:r>
            <a:r>
              <a:rPr lang="en-US" sz="24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system</a:t>
            </a:r>
            <a:endParaRPr lang="ru-RU" sz="2400" dirty="0" smtClean="0">
              <a:solidFill>
                <a:schemeClr val="tx1"/>
              </a:solidFill>
              <a:latin typeface="Bahnschrift SemiBold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dirty="0" smtClean="0">
              <a:solidFill>
                <a:schemeClr val="tx1"/>
              </a:solidFill>
              <a:latin typeface="Bahnschrift SemiBold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Low </a:t>
            </a:r>
            <a:r>
              <a:rPr lang="en-US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demand for rubber crumb on the domestic </a:t>
            </a:r>
            <a:r>
              <a:rPr lang="en-US" sz="24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market</a:t>
            </a:r>
            <a:endParaRPr lang="ru-RU" sz="2400" dirty="0" smtClean="0">
              <a:solidFill>
                <a:schemeClr val="tx1"/>
              </a:solidFill>
              <a:latin typeface="Bahnschrift SemiBold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dirty="0" smtClean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9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Autofit/>
          </a:bodyPr>
          <a:lstStyle/>
          <a:p>
            <a:r>
              <a:rPr lang="en-US" sz="3200" dirty="0" smtClean="0"/>
              <a:t>Mechanically recycled Russian nylon-cord </a:t>
            </a:r>
            <a:r>
              <a:rPr lang="en-US" sz="3200" dirty="0" err="1" smtClean="0"/>
              <a:t>tyres</a:t>
            </a:r>
            <a:r>
              <a:rPr lang="en-US" sz="3200" dirty="0" smtClean="0"/>
              <a:t> (1) and imported European </a:t>
            </a:r>
            <a:r>
              <a:rPr lang="en-US" sz="3200" dirty="0" err="1" smtClean="0"/>
              <a:t>tyres</a:t>
            </a:r>
            <a:r>
              <a:rPr lang="en-US" sz="3200" dirty="0" smtClean="0"/>
              <a:t> (2)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7848872" cy="936104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1.                                        2.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root\Desktop\1123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50" y="1844824"/>
            <a:ext cx="806489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4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Bahnschrift SemiBold" panose="020B0502040204020203" pitchFamily="34" charset="0"/>
              </a:rPr>
              <a:t>No nationwide </a:t>
            </a:r>
            <a:r>
              <a:rPr lang="en-US" sz="4000" dirty="0" err="1">
                <a:latin typeface="Bahnschrift SemiBold" panose="020B0502040204020203" pitchFamily="34" charset="0"/>
              </a:rPr>
              <a:t>tyre</a:t>
            </a:r>
            <a:r>
              <a:rPr lang="en-US" sz="4000" dirty="0">
                <a:latin typeface="Bahnschrift SemiBold" panose="020B0502040204020203" pitchFamily="34" charset="0"/>
              </a:rPr>
              <a:t> collecting system</a:t>
            </a:r>
            <a:r>
              <a:rPr lang="ru-RU" dirty="0">
                <a:latin typeface="Bahnschrift SemiBold" panose="020B0502040204020203" pitchFamily="34" charset="0"/>
              </a:rPr>
              <a:t/>
            </a:r>
            <a:br>
              <a:rPr lang="ru-RU" dirty="0">
                <a:latin typeface="Bahnschrift SemiBold" panose="020B0502040204020203" pitchFamily="34" charset="0"/>
              </a:rPr>
            </a:br>
            <a:endParaRPr lang="ru-RU" dirty="0"/>
          </a:p>
        </p:txBody>
      </p:sp>
      <p:pic>
        <p:nvPicPr>
          <p:cNvPr id="1027" name="Picture 3" descr="C:\Users\root\Desktop\wasterais-nm-big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78497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7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Bahnschrift SemiBold" panose="020B0502040204020203" pitchFamily="34" charset="0"/>
              </a:rPr>
              <a:t>Low demand for rubber crumb on the domestic market</a:t>
            </a:r>
            <a:r>
              <a:rPr lang="ru-RU" dirty="0">
                <a:latin typeface="Bahnschrift SemiBold" panose="020B0502040204020203" pitchFamily="34" charset="0"/>
              </a:rPr>
              <a:t/>
            </a:r>
            <a:br>
              <a:rPr lang="ru-RU" dirty="0">
                <a:latin typeface="Bahnschrift SemiBold" panose="020B0502040204020203" pitchFamily="34" charset="0"/>
              </a:rPr>
            </a:br>
            <a:endParaRPr lang="ru-RU" dirty="0"/>
          </a:p>
        </p:txBody>
      </p:sp>
      <p:pic>
        <p:nvPicPr>
          <p:cNvPr id="2050" name="Picture 2" descr="C:\Users\root\Desktop\wasterais-nm-big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78497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39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</a:t>
            </a:r>
            <a:r>
              <a:rPr lang="en-US" dirty="0" err="1"/>
              <a:t>t</a:t>
            </a:r>
            <a:r>
              <a:rPr lang="en-US" dirty="0" err="1" smtClean="0"/>
              <a:t>yre</a:t>
            </a:r>
            <a:r>
              <a:rPr lang="en-US" dirty="0" smtClean="0"/>
              <a:t> recycling plants are being launched in Russia</a:t>
            </a:r>
            <a:endParaRPr lang="ru-RU" dirty="0"/>
          </a:p>
        </p:txBody>
      </p:sp>
      <p:pic>
        <p:nvPicPr>
          <p:cNvPr id="3074" name="Picture 2" descr="C:\Users\root\Desktop\7- ито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1844824"/>
            <a:ext cx="3717413" cy="200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oot\Downloads\IMG_55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97247"/>
            <a:ext cx="2952328" cy="18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oot\Downloads\IMG-20170428-WA000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24614"/>
            <a:ext cx="6264696" cy="266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8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/>
          <a:lstStyle/>
          <a:p>
            <a:r>
              <a:rPr lang="en-US" dirty="0" smtClean="0"/>
              <a:t>Thank you for your attention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098" name="Picture 2" descr="Image result for ÑÐ¸Ð½Ð° ÑÐ¼Ð°Ð¹Ð»Ð¸Ð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64" r="11664"/>
          <a:stretch/>
        </p:blipFill>
        <p:spPr bwMode="auto">
          <a:xfrm>
            <a:off x="2699792" y="3205613"/>
            <a:ext cx="3206978" cy="28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58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119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Tyre recycling trends in Russia</vt:lpstr>
      <vt:lpstr>Key facts &amp; figures</vt:lpstr>
      <vt:lpstr>Russian tyre recycling industry is likely to be concentrated in the main production areas </vt:lpstr>
      <vt:lpstr>Challenges</vt:lpstr>
      <vt:lpstr>Mechanically recycled Russian nylon-cord tyres (1) and imported European tyres (2)</vt:lpstr>
      <vt:lpstr>No nationwide tyre collecting system </vt:lpstr>
      <vt:lpstr>Low demand for rubber crumb on the domestic market </vt:lpstr>
      <vt:lpstr>New tyre recycling plants are being launched in Russia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root</dc:creator>
  <cp:lastModifiedBy>root</cp:lastModifiedBy>
  <cp:revision>16</cp:revision>
  <dcterms:created xsi:type="dcterms:W3CDTF">2018-05-19T13:35:03Z</dcterms:created>
  <dcterms:modified xsi:type="dcterms:W3CDTF">2018-05-20T12:37:20Z</dcterms:modified>
</cp:coreProperties>
</file>