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4"/>
  </p:notesMasterIdLst>
  <p:sldIdLst>
    <p:sldId id="469" r:id="rId3"/>
    <p:sldId id="505" r:id="rId4"/>
    <p:sldId id="507" r:id="rId5"/>
    <p:sldId id="524" r:id="rId6"/>
    <p:sldId id="512" r:id="rId7"/>
    <p:sldId id="519" r:id="rId8"/>
    <p:sldId id="429" r:id="rId9"/>
    <p:sldId id="520" r:id="rId10"/>
    <p:sldId id="509" r:id="rId11"/>
    <p:sldId id="526" r:id="rId12"/>
    <p:sldId id="525" r:id="rId13"/>
  </p:sldIdLst>
  <p:sldSz cx="12192000" cy="6858000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rik Olofsson" initials="FO" lastIdx="3" clrIdx="0">
    <p:extLst>
      <p:ext uri="{19B8F6BF-5375-455C-9EA6-DF929625EA0E}">
        <p15:presenceInfo xmlns:p15="http://schemas.microsoft.com/office/powerpoint/2012/main" userId="8cac5134c12d7cf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50" autoAdjust="0"/>
    <p:restoredTop sz="94660"/>
  </p:normalViewPr>
  <p:slideViewPr>
    <p:cSldViewPr snapToGrid="0">
      <p:cViewPr varScale="1">
        <p:scale>
          <a:sx n="76" d="100"/>
          <a:sy n="76" d="100"/>
        </p:scale>
        <p:origin x="88" y="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4" cy="511731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4" cy="511731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r">
              <a:defRPr sz="1200"/>
            </a:lvl1pPr>
          </a:lstStyle>
          <a:p>
            <a:fld id="{FC9C7502-8D3B-4F0B-881E-E55696A20462}" type="datetimeFigureOut">
              <a:rPr lang="sv-SE" smtClean="0"/>
              <a:pPr/>
              <a:t>2018-05-03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5" tIns="47777" rIns="95555" bIns="47777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vert="horz" lIns="95555" tIns="47777" rIns="95555" bIns="47777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6364" cy="511731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8"/>
            <a:ext cx="3076364" cy="511731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r">
              <a:defRPr sz="1200"/>
            </a:lvl1pPr>
          </a:lstStyle>
          <a:p>
            <a:fld id="{41D8CAC4-E5F8-437A-A6E0-31D61AA2CDF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380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84">
              <a:defRPr/>
            </a:pPr>
            <a:r>
              <a:rPr lang="en-GB" dirty="0"/>
              <a:t>1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CAC4-E5F8-437A-A6E0-31D61AA2CDF6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4545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84">
              <a:defRPr/>
            </a:pPr>
            <a:r>
              <a:rPr lang="en-GB" dirty="0"/>
              <a:t>1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CAC4-E5F8-437A-A6E0-31D61AA2CDF6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602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19"/>
          <a:stretch/>
        </p:blipFill>
        <p:spPr>
          <a:xfrm>
            <a:off x="0" y="-531440"/>
            <a:ext cx="12192000" cy="2843412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317" y="3778167"/>
            <a:ext cx="3615684" cy="295775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780929"/>
            <a:ext cx="10363200" cy="100106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311691" y="3789040"/>
            <a:ext cx="5472608" cy="1489720"/>
          </a:xfrm>
          <a:prstGeom prst="rect">
            <a:avLst/>
          </a:prstGeom>
        </p:spPr>
        <p:txBody>
          <a:bodyPr numCol="1"/>
          <a:lstStyle>
            <a:lvl1pPr marL="0" indent="0" algn="ctr">
              <a:buNone/>
              <a:defRPr b="1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36" y="5625023"/>
            <a:ext cx="2232728" cy="700648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579">
            <a:off x="691154" y="4038386"/>
            <a:ext cx="2435276" cy="2437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05414" y="3299637"/>
            <a:ext cx="7056786" cy="25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25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083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4738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49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887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418654"/>
            <a:ext cx="10972800" cy="77809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196752"/>
            <a:ext cx="8078688" cy="5112568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/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1800"/>
            </a:lvl2pPr>
            <a:lvl3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 sz="1700"/>
            </a:lvl3pPr>
            <a:lvl4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 sz="1400" b="1"/>
            </a:lvl4pPr>
            <a:lvl5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 sz="1400" b="1" i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87" y="5836596"/>
            <a:ext cx="2632618" cy="82613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05414" y="3299637"/>
            <a:ext cx="7056786" cy="25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61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0021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554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354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707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031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8662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208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7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sz="1600" b="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»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0D5C1-97E3-400A-A612-AF79918AF0BA}" type="datetimeFigureOut">
              <a:rPr lang="sv-SE" smtClean="0"/>
              <a:t>2018-05-03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05765-471E-401C-9C96-9F15ED514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809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7.jp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7470092" y="432649"/>
            <a:ext cx="46175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Disruptive technology in existing infrastructure </a:t>
            </a:r>
          </a:p>
          <a:p>
            <a:r>
              <a:rPr lang="en-US" dirty="0"/>
              <a:t>- bringing Circular Economy to the next level</a:t>
            </a:r>
          </a:p>
          <a:p>
            <a:endParaRPr lang="en-US" b="1" i="1" dirty="0">
              <a:solidFill>
                <a:srgbClr val="37424A"/>
              </a:solidFill>
              <a:latin typeface="Calibri" panose="020F0502020204030204" pitchFamily="34" charset="0"/>
            </a:endParaRPr>
          </a:p>
          <a:p>
            <a:endParaRPr lang="en-US" b="1" i="1" dirty="0">
              <a:solidFill>
                <a:srgbClr val="37424A"/>
              </a:solidFill>
              <a:latin typeface="Calibri" panose="020F0502020204030204" pitchFamily="34" charset="0"/>
            </a:endParaRPr>
          </a:p>
          <a:p>
            <a:r>
              <a:rPr lang="en-US" b="1" i="1" dirty="0">
                <a:solidFill>
                  <a:srgbClr val="37424A"/>
                </a:solidFill>
                <a:latin typeface="Calibri" panose="020F0502020204030204" pitchFamily="34" charset="0"/>
              </a:rPr>
              <a:t>The Tire Cologne</a:t>
            </a:r>
          </a:p>
          <a:p>
            <a:r>
              <a:rPr lang="en-US" b="1" i="1" dirty="0">
                <a:solidFill>
                  <a:srgbClr val="37424A"/>
                </a:solidFill>
                <a:latin typeface="Calibri" panose="020F0502020204030204" pitchFamily="34" charset="0"/>
              </a:rPr>
              <a:t>May 2018</a:t>
            </a:r>
          </a:p>
          <a:p>
            <a:r>
              <a:rPr lang="en-US" i="1" dirty="0">
                <a:solidFill>
                  <a:srgbClr val="37424A"/>
                </a:solidFill>
                <a:latin typeface="Calibri" panose="020F0502020204030204" pitchFamily="34" charset="0"/>
              </a:rPr>
              <a:t>Fredrik Olofsson</a:t>
            </a:r>
          </a:p>
          <a:p>
            <a:r>
              <a:rPr lang="en-US" i="1" dirty="0">
                <a:solidFill>
                  <a:srgbClr val="37424A"/>
                </a:solidFill>
                <a:latin typeface="Calibri" panose="020F0502020204030204" pitchFamily="34" charset="0"/>
              </a:rPr>
              <a:t>Sales manager</a:t>
            </a:r>
            <a:endParaRPr lang="sv-SE" i="1" dirty="0">
              <a:solidFill>
                <a:srgbClr val="37424A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/>
          <a:srcRect t="16752" r="50741" b="11624"/>
          <a:stretch/>
        </p:blipFill>
        <p:spPr>
          <a:xfrm>
            <a:off x="-90854" y="0"/>
            <a:ext cx="7074870" cy="68580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3273BA2-6F87-4A04-A373-F6F295E9FFDE}"/>
              </a:ext>
            </a:extLst>
          </p:cNvPr>
          <p:cNvSpPr txBox="1"/>
          <p:nvPr/>
        </p:nvSpPr>
        <p:spPr>
          <a:xfrm>
            <a:off x="7692044" y="2887287"/>
            <a:ext cx="418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i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026" name="Picture 2" descr="&#10;Exhibition Master | Raise your profile!&#10;">
            <a:extLst>
              <a:ext uri="{FF2B5EF4-FFF2-40B4-BE49-F238E27FC236}">
                <a16:creationId xmlns:a16="http://schemas.microsoft.com/office/drawing/2014/main" id="{1E4BA2A6-BFC3-494C-B32F-6EBC781B1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638" y="2740973"/>
            <a:ext cx="5040000" cy="115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02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8176C3-9A1C-4D4A-A656-98C6EE6E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new waste stream carbon fibre - </a:t>
            </a:r>
            <a:r>
              <a:rPr lang="en-GB" dirty="0" err="1"/>
              <a:t>rCF</a:t>
            </a:r>
            <a:endParaRPr lang="en-GB" dirty="0"/>
          </a:p>
        </p:txBody>
      </p:sp>
      <p:pic>
        <p:nvPicPr>
          <p:cNvPr id="4" name="Picture 6" descr="https://qph.ec.quoracdn.net/main-qimg-a79114c1cee8b2e2f1990611eecd7b0d-c">
            <a:extLst>
              <a:ext uri="{FF2B5EF4-FFF2-40B4-BE49-F238E27FC236}">
                <a16:creationId xmlns:a16="http://schemas.microsoft.com/office/drawing/2014/main" id="{543A5C28-DE42-48B9-93EA-006A89C25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2" y="4892075"/>
            <a:ext cx="258196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32CDBCD-2571-4F01-AD8F-FBE69A9D8B2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8" y="2965203"/>
            <a:ext cx="2581200" cy="1800000"/>
          </a:xfrm>
          <a:prstGeom prst="rect">
            <a:avLst/>
          </a:prstGeom>
        </p:spPr>
      </p:pic>
      <p:pic>
        <p:nvPicPr>
          <p:cNvPr id="1028" name="Picture 4" descr="Bildresultat fÃ¶r recovered carbon fibre">
            <a:extLst>
              <a:ext uri="{FF2B5EF4-FFF2-40B4-BE49-F238E27FC236}">
                <a16:creationId xmlns:a16="http://schemas.microsoft.com/office/drawing/2014/main" id="{63ED5BB3-F3A1-4685-A5DC-7D952638886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6" y="1072352"/>
            <a:ext cx="25812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3C0E438-E183-442A-A8E2-EFCC4894A0D0}"/>
              </a:ext>
            </a:extLst>
          </p:cNvPr>
          <p:cNvSpPr txBox="1"/>
          <p:nvPr/>
        </p:nvSpPr>
        <p:spPr>
          <a:xfrm>
            <a:off x="3249975" y="1196752"/>
            <a:ext cx="5827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Our patented technology seems to be appropriate for the new waste stream carbon fibres. Ongoing project with automotive and aircrafts industry.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err="1"/>
              <a:t>rCF</a:t>
            </a:r>
            <a:r>
              <a:rPr lang="en-GB" sz="2000" dirty="0"/>
              <a:t> – possible to commercialize in the automotive segment?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err="1"/>
              <a:t>rCF</a:t>
            </a:r>
            <a:r>
              <a:rPr lang="en-GB" sz="2000" dirty="0"/>
              <a:t> – can it be used in the rubber industry?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err="1"/>
              <a:t>rCF</a:t>
            </a:r>
            <a:r>
              <a:rPr lang="en-GB" sz="2000" dirty="0"/>
              <a:t> – definitely in the plastic industry.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D0311828-FB91-4FD2-A38C-05EF8CCEE8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831"/>
          <a:stretch/>
        </p:blipFill>
        <p:spPr>
          <a:xfrm>
            <a:off x="2957117" y="4170288"/>
            <a:ext cx="3240000" cy="182241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77A6633-7136-44BA-AA6B-DE347044EF08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25" y="4171106"/>
            <a:ext cx="3240000" cy="18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7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68D41AF3-19EF-4DDC-8D7D-8F350D79D2E8}"/>
              </a:ext>
            </a:extLst>
          </p:cNvPr>
          <p:cNvSpPr txBox="1"/>
          <p:nvPr/>
        </p:nvSpPr>
        <p:spPr>
          <a:xfrm>
            <a:off x="1868658" y="165925"/>
            <a:ext cx="8454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Thank you, please visit our web page for more valuable information.</a:t>
            </a:r>
          </a:p>
          <a:p>
            <a:pPr algn="ctr"/>
            <a:r>
              <a:rPr lang="en-GB" sz="4000" dirty="0">
                <a:solidFill>
                  <a:srgbClr val="00B050"/>
                </a:solidFill>
              </a:rPr>
              <a:t>www.envirosystems.se</a:t>
            </a:r>
          </a:p>
        </p:txBody>
      </p:sp>
      <p:pic>
        <p:nvPicPr>
          <p:cNvPr id="14" name="Platshållare för innehåll 7">
            <a:extLst>
              <a:ext uri="{FF2B5EF4-FFF2-40B4-BE49-F238E27FC236}">
                <a16:creationId xmlns:a16="http://schemas.microsoft.com/office/drawing/2014/main" id="{878D707E-F753-4DB8-B1E3-850BFD1A065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74" y="2104917"/>
            <a:ext cx="9661708" cy="387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8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22" y="1192820"/>
            <a:ext cx="5420739" cy="297011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"/>
          <a:stretch/>
        </p:blipFill>
        <p:spPr bwMode="auto">
          <a:xfrm>
            <a:off x="3478999" y="1192820"/>
            <a:ext cx="3116634" cy="297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96752"/>
            <a:ext cx="2817410" cy="296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6"/>
          <a:srcRect l="9458" t="6213" r="4369" b="4142"/>
          <a:stretch/>
        </p:blipFill>
        <p:spPr>
          <a:xfrm>
            <a:off x="609600" y="4308719"/>
            <a:ext cx="3129749" cy="2197100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Solving a global problem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C804B56-1532-4F93-B2E5-70BAB59FDE58}"/>
              </a:ext>
            </a:extLst>
          </p:cNvPr>
          <p:cNvSpPr txBox="1"/>
          <p:nvPr/>
        </p:nvSpPr>
        <p:spPr>
          <a:xfrm>
            <a:off x="3816865" y="4346465"/>
            <a:ext cx="5196505" cy="2092881"/>
          </a:xfrm>
          <a:prstGeom prst="rect">
            <a:avLst/>
          </a:prstGeom>
          <a:solidFill>
            <a:schemeClr val="accent3">
              <a:lumMod val="60000"/>
              <a:lumOff val="40000"/>
              <a:alpha val="67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/>
              <a:t>Carbon black shortage and significantly increased market prices.</a:t>
            </a:r>
          </a:p>
          <a:p>
            <a:r>
              <a:rPr lang="en-GB" sz="2600" dirty="0"/>
              <a:t>----------------------------------------------</a:t>
            </a:r>
          </a:p>
          <a:p>
            <a:r>
              <a:rPr lang="en-GB" sz="2600" dirty="0"/>
              <a:t>Demands in the rubber and plastic  industry for CO</a:t>
            </a:r>
            <a:r>
              <a:rPr lang="en-GB" sz="2600" baseline="30000" dirty="0"/>
              <a:t>2 </a:t>
            </a:r>
            <a:r>
              <a:rPr lang="en-GB" sz="2600" dirty="0"/>
              <a:t>footprint reduction.</a:t>
            </a:r>
          </a:p>
        </p:txBody>
      </p:sp>
    </p:spTree>
    <p:extLst>
      <p:ext uri="{BB962C8B-B14F-4D97-AF65-F5344CB8AC3E}">
        <p14:creationId xmlns:p14="http://schemas.microsoft.com/office/powerpoint/2010/main" val="12710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789648-1F71-4AA7-91A7-BE01396A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03" y="120299"/>
            <a:ext cx="10972800" cy="778098"/>
          </a:xfrm>
        </p:spPr>
        <p:txBody>
          <a:bodyPr/>
          <a:lstStyle/>
          <a:p>
            <a:r>
              <a:rPr lang="sv-SE" dirty="0"/>
              <a:t>The Market and trends…..</a:t>
            </a:r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5D962737-B573-4530-8C3A-1ECF9532F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97" y="4815816"/>
            <a:ext cx="6339078" cy="1808607"/>
          </a:xfrm>
          <a:prstGeom prst="rect">
            <a:avLst/>
          </a:prstGeom>
        </p:spPr>
      </p:pic>
      <p:pic>
        <p:nvPicPr>
          <p:cNvPr id="1028" name="Picture 4" descr="http://www.tyrestewardship.org.au/static/uploads/images/marketing-wfkvnznmpvyp.png?mode=max&amp;upscale=true&amp;width=768">
            <a:extLst>
              <a:ext uri="{FF2B5EF4-FFF2-40B4-BE49-F238E27FC236}">
                <a16:creationId xmlns:a16="http://schemas.microsoft.com/office/drawing/2014/main" id="{98B20651-57C0-4BCE-A3F1-A90DC644D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74" y="120299"/>
            <a:ext cx="3979814" cy="27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FF550943-4221-4CE4-B9C2-AB800E987474}"/>
              </a:ext>
            </a:extLst>
          </p:cNvPr>
          <p:cNvSpPr txBox="1"/>
          <p:nvPr/>
        </p:nvSpPr>
        <p:spPr>
          <a:xfrm>
            <a:off x="446567" y="768741"/>
            <a:ext cx="7485321" cy="334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The trend globally (especially Tire producers) is to focus on significant material upcycling so the recycled material can be used again in new rubber products.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Until recently the approach from the rubber industry was very sceptical and hard to persuade even to test our material.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Now we see attentive from many different segments in the rubber and plastic industry.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Impelling factors: proof of concept, market pricing, shortage of CB, vision/goal set by the industry and decision-makers……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Transparency of the </a:t>
            </a:r>
            <a:r>
              <a:rPr lang="en-GB" dirty="0" err="1"/>
              <a:t>rCB</a:t>
            </a:r>
            <a:r>
              <a:rPr lang="en-GB" dirty="0"/>
              <a:t> users pushes the sceptics in a very conservative line of business. 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754E8D8A-87FA-4E10-9F52-CD78BFE22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74" y="2916173"/>
            <a:ext cx="3979814" cy="2448223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7E84E6CB-351B-4DE4-B29A-0B24B5FAB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37" y="4494918"/>
            <a:ext cx="3039302" cy="30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3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465948-7545-4E81-9F3D-B14165A8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Trends in the rubber industry…..</a:t>
            </a:r>
          </a:p>
        </p:txBody>
      </p:sp>
      <p:pic>
        <p:nvPicPr>
          <p:cNvPr id="7" name="Platshållare för innehåll 9">
            <a:extLst>
              <a:ext uri="{FF2B5EF4-FFF2-40B4-BE49-F238E27FC236}">
                <a16:creationId xmlns:a16="http://schemas.microsoft.com/office/drawing/2014/main" id="{9733F1D7-0D7A-4815-B5DB-103CB9B0B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857" y="4943407"/>
            <a:ext cx="6339078" cy="1808607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F4EB2C9C-596A-4375-B540-214DF2D1BE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69409" y="931033"/>
            <a:ext cx="7211526" cy="4278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900" b="0" i="0" u="none" strike="noStrike" cap="none" normalizeH="0" baseline="0" dirty="0">
              <a:ln>
                <a:noFill/>
              </a:ln>
              <a:solidFill>
                <a:srgbClr val="4C113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In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Continental´s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sustainability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report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they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state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following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sv-SE" altLang="sv-SE" sz="1200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         ”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We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will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increase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the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recycled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materials in new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tire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production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to 10%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before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2025</a:t>
            </a:r>
            <a:r>
              <a:rPr lang="sv-SE" altLang="sv-SE" sz="1200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.”</a:t>
            </a:r>
          </a:p>
          <a:p>
            <a:pPr marL="0" indent="0">
              <a:buNone/>
            </a:pPr>
            <a:endParaRPr lang="sv-SE" altLang="sv-SE" sz="1200" dirty="0">
              <a:solidFill>
                <a:srgbClr val="4C113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On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Michelin´s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homepage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you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can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the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following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statement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        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Goals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for 2020:</a:t>
            </a:r>
          </a:p>
          <a:p>
            <a:pPr marL="0" indent="0">
              <a:buNone/>
            </a:pPr>
            <a:r>
              <a:rPr lang="sv-SE" altLang="sv-SE" sz="1200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         ”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Contribute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to the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development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of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the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circular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economy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with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         30 %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renewable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or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recycled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materials, in the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manufacture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of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tires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”</a:t>
            </a:r>
          </a:p>
          <a:p>
            <a:endParaRPr lang="sv-SE" altLang="sv-SE" sz="1200" dirty="0">
              <a:solidFill>
                <a:srgbClr val="4C113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Pirelli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writes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in the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sustainability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leaflet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: </a:t>
            </a:r>
          </a:p>
          <a:p>
            <a:pPr marL="0" indent="0">
              <a:buNone/>
            </a:pPr>
            <a:r>
              <a:rPr lang="sv-SE" altLang="sv-SE" sz="1200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         ”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from green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sourcing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and materials innovation to end-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of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life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tire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management,</a:t>
            </a:r>
          </a:p>
          <a:p>
            <a:pPr marL="0" indent="0">
              <a:buNone/>
            </a:pP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         Pirelli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takes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an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active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leadership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v-SE" altLang="sv-SE" sz="1200" i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role</a:t>
            </a:r>
            <a:r>
              <a:rPr lang="sv-SE" altLang="sv-SE" sz="1200" i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”</a:t>
            </a:r>
          </a:p>
          <a:p>
            <a:pPr marL="0" indent="0">
              <a:buNone/>
            </a:pPr>
            <a:endParaRPr lang="sv-SE" altLang="sv-SE" sz="1200" i="1" dirty="0">
              <a:solidFill>
                <a:srgbClr val="4C113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Hankook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quotes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from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their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 CMS </a:t>
            </a:r>
            <a:r>
              <a:rPr lang="sv-SE" altLang="sv-SE" sz="1200" b="1" dirty="0" err="1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report</a:t>
            </a:r>
            <a:r>
              <a:rPr lang="sv-SE" altLang="sv-SE" sz="1200" b="1" dirty="0">
                <a:solidFill>
                  <a:srgbClr val="4C1130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         ”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We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have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partially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achived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our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goal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to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increase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the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use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of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recycled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resources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in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product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manufacturing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4C1130"/>
                </a:solidFill>
                <a:effectLst/>
                <a:latin typeface="+mj-lt"/>
                <a:cs typeface="Arial" panose="020B0604020202020204" pitchFamily="34" charset="0"/>
              </a:rPr>
              <a:t>.”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altLang="sv-SE" sz="1200" dirty="0">
              <a:solidFill>
                <a:srgbClr val="4C113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i="1" dirty="0">
                <a:latin typeface="+mj-lt"/>
              </a:rPr>
              <a:t>          “Recycled carbon is one of the byproducts generated through the pyrolysis of end-of-life tires. </a:t>
            </a:r>
          </a:p>
          <a:p>
            <a:pPr marL="0" indent="0">
              <a:buNone/>
            </a:pPr>
            <a:r>
              <a:rPr lang="en-US" sz="1200" i="1" dirty="0">
                <a:latin typeface="+mj-lt"/>
              </a:rPr>
              <a:t>          Using such recycled carbon for tires and other rubber products can help us reduce the depletion of resources</a:t>
            </a:r>
          </a:p>
          <a:p>
            <a:pPr marL="0" indent="0">
              <a:buNone/>
            </a:pPr>
            <a:r>
              <a:rPr lang="en-US" sz="1200" i="1" dirty="0">
                <a:latin typeface="+mj-lt"/>
              </a:rPr>
              <a:t>          that occur as part of the raw materials production process</a:t>
            </a:r>
            <a:r>
              <a:rPr lang="en-US" sz="1200" dirty="0">
                <a:latin typeface="+mj-lt"/>
              </a:rPr>
              <a:t>. ​"​</a:t>
            </a:r>
          </a:p>
          <a:p>
            <a:pPr marL="0" indent="0">
              <a:buNone/>
            </a:pPr>
            <a:r>
              <a:rPr lang="en-US" dirty="0"/>
              <a:t> </a:t>
            </a:r>
            <a:endParaRPr kumimoji="0" lang="sv-SE" altLang="sv-SE" sz="900" b="0" i="0" u="none" strike="noStrike" cap="none" normalizeH="0" baseline="0" dirty="0">
              <a:ln>
                <a:noFill/>
              </a:ln>
              <a:solidFill>
                <a:srgbClr val="4285F4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900" b="0" i="0" u="none" strike="noStrike" cap="none" normalizeH="0" baseline="0" dirty="0">
              <a:ln>
                <a:noFill/>
              </a:ln>
              <a:solidFill>
                <a:srgbClr val="4285F4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2B609CD-078F-4AB1-8E1A-9A92FFDFA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179" y="-588618"/>
            <a:ext cx="3039302" cy="303930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C3C7248-7B92-4A9B-B179-56A821247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35" y="2204024"/>
            <a:ext cx="4068890" cy="253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7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465948-7545-4E81-9F3D-B14165A82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918" y="418654"/>
            <a:ext cx="6507481" cy="778098"/>
          </a:xfrm>
        </p:spPr>
        <p:txBody>
          <a:bodyPr/>
          <a:lstStyle/>
          <a:p>
            <a:pPr algn="ctr"/>
            <a:r>
              <a:rPr lang="en-GB" dirty="0"/>
              <a:t>Scandinavian Enviro Systems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0964ABB-5432-45FC-A933-FE426309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55" y="88136"/>
            <a:ext cx="4564192" cy="666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>
              <a:schemeClr val="accent1">
                <a:alpha val="93000"/>
              </a:schemeClr>
            </a:glo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8B87A55-1C23-4E52-849E-86D74BB56FC7}"/>
              </a:ext>
            </a:extLst>
          </p:cNvPr>
          <p:cNvSpPr txBox="1"/>
          <p:nvPr/>
        </p:nvSpPr>
        <p:spPr>
          <a:xfrm>
            <a:off x="5330952" y="1196752"/>
            <a:ext cx="64098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Enviro´s pyrolysis technology has undergone a number of development phases from 2007.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Commercial deliveries for more than 2 years.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Very stable and high quality, semi-batch system, Siemens platform, high degree of automation.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“Basic Design” completed 2017 – commercializing Enviro´s technology.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Huge globally interest in our </a:t>
            </a:r>
            <a:r>
              <a:rPr lang="en-GB" sz="2000" dirty="0" err="1"/>
              <a:t>rCB</a:t>
            </a:r>
            <a:r>
              <a:rPr lang="en-GB" sz="2000" dirty="0"/>
              <a:t> and plant offer.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First larger order of </a:t>
            </a:r>
            <a:r>
              <a:rPr lang="en-GB" sz="2000" dirty="0" err="1"/>
              <a:t>rCB</a:t>
            </a:r>
            <a:r>
              <a:rPr lang="en-GB" sz="2000" dirty="0"/>
              <a:t> related to tyres to happen 2018.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Ongoing trials with different types of feedstock – development of “new” grades of </a:t>
            </a:r>
            <a:r>
              <a:rPr lang="en-GB" sz="2000" dirty="0" err="1"/>
              <a:t>rCB</a:t>
            </a:r>
            <a:r>
              <a:rPr lang="en-GB" sz="2000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Very promising results in the tire segment.</a:t>
            </a:r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373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5451F32C-38D4-4714-ADBC-97E033A5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so far – recovered carbon black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ED65094E-4E25-4D0A-9FE0-9F6E7EE59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96752"/>
            <a:ext cx="5754624" cy="511256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dirty="0"/>
              <a:t>More than 40000000 products produced by </a:t>
            </a:r>
            <a:r>
              <a:rPr lang="en-GB" dirty="0" err="1"/>
              <a:t>AnVa</a:t>
            </a:r>
            <a:r>
              <a:rPr lang="en-GB" dirty="0"/>
              <a:t> to Volvo Cars. 100 % </a:t>
            </a:r>
            <a:r>
              <a:rPr lang="en-GB" dirty="0" err="1"/>
              <a:t>rCB</a:t>
            </a:r>
            <a:r>
              <a:rPr lang="en-GB" dirty="0"/>
              <a:t> used instead of </a:t>
            </a:r>
            <a:r>
              <a:rPr lang="en-GB" dirty="0" err="1"/>
              <a:t>vCB</a:t>
            </a:r>
            <a:r>
              <a:rPr lang="en-GB" dirty="0"/>
              <a:t>. More products with our </a:t>
            </a:r>
            <a:r>
              <a:rPr lang="en-GB" dirty="0" err="1"/>
              <a:t>rCB</a:t>
            </a:r>
            <a:r>
              <a:rPr lang="en-GB" dirty="0"/>
              <a:t> to be implemented during 2018.</a:t>
            </a:r>
          </a:p>
          <a:p>
            <a:pPr>
              <a:spcBef>
                <a:spcPts val="600"/>
              </a:spcBef>
            </a:pPr>
            <a:r>
              <a:rPr lang="en-GB" dirty="0"/>
              <a:t>3 sealings to </a:t>
            </a:r>
            <a:r>
              <a:rPr lang="en-GB" dirty="0" err="1"/>
              <a:t>Alvenius</a:t>
            </a:r>
            <a:r>
              <a:rPr lang="en-GB" dirty="0"/>
              <a:t>. 100 % </a:t>
            </a:r>
            <a:r>
              <a:rPr lang="en-GB" dirty="0" err="1"/>
              <a:t>rCB</a:t>
            </a:r>
            <a:r>
              <a:rPr lang="en-GB" dirty="0"/>
              <a:t> used instead of </a:t>
            </a:r>
            <a:r>
              <a:rPr lang="en-GB" dirty="0" err="1"/>
              <a:t>vCB</a:t>
            </a:r>
            <a:r>
              <a:rPr lang="en-GB" dirty="0"/>
              <a:t>.</a:t>
            </a:r>
          </a:p>
          <a:p>
            <a:pPr>
              <a:spcBef>
                <a:spcPts val="600"/>
              </a:spcBef>
            </a:pPr>
            <a:r>
              <a:rPr lang="en-GB" dirty="0"/>
              <a:t>Solid tires – huge interest from this segment. First larger order received 2018.</a:t>
            </a:r>
          </a:p>
          <a:p>
            <a:pPr>
              <a:spcBef>
                <a:spcPts val="600"/>
              </a:spcBef>
            </a:pPr>
            <a:r>
              <a:rPr lang="en-GB" dirty="0"/>
              <a:t>Huge interest from compound producers and the rubber industry (compression/injection). </a:t>
            </a:r>
          </a:p>
          <a:p>
            <a:pPr>
              <a:spcBef>
                <a:spcPts val="600"/>
              </a:spcBef>
            </a:pPr>
            <a:r>
              <a:rPr lang="en-GB" dirty="0"/>
              <a:t>Numerous trials completed by the tire industry. Promising results. We are convinced production trials will be performed in the near future. </a:t>
            </a:r>
          </a:p>
          <a:p>
            <a:pPr>
              <a:spcBef>
                <a:spcPts val="600"/>
              </a:spcBef>
            </a:pPr>
            <a:r>
              <a:rPr lang="en-GB" dirty="0"/>
              <a:t>Promising trial results by the masterbatch (plastic) industry. </a:t>
            </a:r>
          </a:p>
          <a:p>
            <a:pPr>
              <a:spcBef>
                <a:spcPts val="600"/>
              </a:spcBef>
            </a:pPr>
            <a:endParaRPr lang="en-GB" dirty="0"/>
          </a:p>
          <a:p>
            <a:pPr>
              <a:spcBef>
                <a:spcPts val="600"/>
              </a:spcBef>
            </a:pPr>
            <a:endParaRPr lang="en-GB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77AD539-D16E-4376-B406-4140A4D39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24" y="264262"/>
            <a:ext cx="4590461" cy="1627236"/>
          </a:xfrm>
          <a:prstGeom prst="rect">
            <a:avLst/>
          </a:prstGeom>
        </p:spPr>
      </p:pic>
      <p:pic>
        <p:nvPicPr>
          <p:cNvPr id="13" name="Picture 2" descr="http://grufmanbil.se/m/uploaded/product_images/6336/tn_640w__76005.jpg">
            <a:extLst>
              <a:ext uri="{FF2B5EF4-FFF2-40B4-BE49-F238E27FC236}">
                <a16:creationId xmlns:a16="http://schemas.microsoft.com/office/drawing/2014/main" id="{364D6CD0-27E1-41BB-B816-B22C7C7C9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62" y="3969320"/>
            <a:ext cx="239749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36AFDC1-0E5D-4E36-9FF9-964BFC2D2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53"/>
          <a:stretch/>
        </p:blipFill>
        <p:spPr>
          <a:xfrm>
            <a:off x="9015174" y="1839260"/>
            <a:ext cx="3463291" cy="1800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16AA4CB-F7CB-40DA-8E54-1E9447A65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84" y="1908885"/>
            <a:ext cx="3221015" cy="2160000"/>
          </a:xfrm>
          <a:prstGeom prst="rect">
            <a:avLst/>
          </a:prstGeom>
        </p:spPr>
      </p:pic>
      <p:pic>
        <p:nvPicPr>
          <p:cNvPr id="8" name="Picture 2" descr="Bildresultat för solid tires">
            <a:extLst>
              <a:ext uri="{FF2B5EF4-FFF2-40B4-BE49-F238E27FC236}">
                <a16:creationId xmlns:a16="http://schemas.microsoft.com/office/drawing/2014/main" id="{CEAED022-C81F-4014-9269-01E972C6F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173" y="3973752"/>
            <a:ext cx="1272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8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09600" y="285452"/>
            <a:ext cx="10972800" cy="778098"/>
          </a:xfrm>
        </p:spPr>
        <p:txBody>
          <a:bodyPr/>
          <a:lstStyle/>
          <a:p>
            <a:pPr algn="ctr"/>
            <a:r>
              <a:rPr lang="en-GB" dirty="0"/>
              <a:t>Re-treading and usage of </a:t>
            </a:r>
            <a:r>
              <a:rPr lang="en-GB" dirty="0" err="1"/>
              <a:t>rCB</a:t>
            </a:r>
            <a:r>
              <a:rPr lang="en-GB" dirty="0"/>
              <a:t>?</a:t>
            </a: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2D109739-0F2E-47BD-B51B-F3D8548AB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259" y="816883"/>
            <a:ext cx="2439721" cy="1800000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D5BF0D2F-E1D1-4194-860E-D2BE133A65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1" r="5111" b="27058"/>
          <a:stretch/>
        </p:blipFill>
        <p:spPr>
          <a:xfrm>
            <a:off x="2395643" y="1283874"/>
            <a:ext cx="1800000" cy="527671"/>
          </a:xfrm>
          <a:prstGeom prst="rect">
            <a:avLst/>
          </a:prstGeom>
        </p:spPr>
      </p:pic>
      <p:pic>
        <p:nvPicPr>
          <p:cNvPr id="24" name="Picture 2" descr="Bildresultat fÃ¶r lab environment">
            <a:extLst>
              <a:ext uri="{FF2B5EF4-FFF2-40B4-BE49-F238E27FC236}">
                <a16:creationId xmlns:a16="http://schemas.microsoft.com/office/drawing/2014/main" id="{71AF9790-E0A5-494C-AC9E-1EC3BB8EA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249" y="1057090"/>
            <a:ext cx="1800000" cy="12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Bildresultat fÃ¶r rubber testing">
            <a:extLst>
              <a:ext uri="{FF2B5EF4-FFF2-40B4-BE49-F238E27FC236}">
                <a16:creationId xmlns:a16="http://schemas.microsoft.com/office/drawing/2014/main" id="{CDD64230-4FAE-4917-AE76-79D2B29E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855" y="940620"/>
            <a:ext cx="157879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1F3703FE-9376-47FB-B7B8-18D28882F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" y="700921"/>
            <a:ext cx="1800000" cy="1800000"/>
          </a:xfrm>
          <a:prstGeom prst="rect">
            <a:avLst/>
          </a:prstGeom>
        </p:spPr>
      </p:pic>
      <p:pic>
        <p:nvPicPr>
          <p:cNvPr id="27" name="Picture 6" descr="Bildresultat fÃ¶r tread base tyre">
            <a:extLst>
              <a:ext uri="{FF2B5EF4-FFF2-40B4-BE49-F238E27FC236}">
                <a16:creationId xmlns:a16="http://schemas.microsoft.com/office/drawing/2014/main" id="{F6D764F4-E0D7-4217-9324-AEDDDEAA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586" y="3429000"/>
            <a:ext cx="423183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il: höger 27">
            <a:extLst>
              <a:ext uri="{FF2B5EF4-FFF2-40B4-BE49-F238E27FC236}">
                <a16:creationId xmlns:a16="http://schemas.microsoft.com/office/drawing/2014/main" id="{ADCA094A-51D0-4287-82E8-4D765B531D3D}"/>
              </a:ext>
            </a:extLst>
          </p:cNvPr>
          <p:cNvSpPr/>
          <p:nvPr/>
        </p:nvSpPr>
        <p:spPr>
          <a:xfrm>
            <a:off x="1841691" y="1485925"/>
            <a:ext cx="552587" cy="38812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il: höger 28">
            <a:extLst>
              <a:ext uri="{FF2B5EF4-FFF2-40B4-BE49-F238E27FC236}">
                <a16:creationId xmlns:a16="http://schemas.microsoft.com/office/drawing/2014/main" id="{4A5C1E40-4997-4D7A-89BE-EC3A9427D3CF}"/>
              </a:ext>
            </a:extLst>
          </p:cNvPr>
          <p:cNvSpPr/>
          <p:nvPr/>
        </p:nvSpPr>
        <p:spPr>
          <a:xfrm>
            <a:off x="4263111" y="1485925"/>
            <a:ext cx="552587" cy="38812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l: höger 29">
            <a:extLst>
              <a:ext uri="{FF2B5EF4-FFF2-40B4-BE49-F238E27FC236}">
                <a16:creationId xmlns:a16="http://schemas.microsoft.com/office/drawing/2014/main" id="{F166DE66-BB29-4A07-9C22-CF2364F2D712}"/>
              </a:ext>
            </a:extLst>
          </p:cNvPr>
          <p:cNvSpPr/>
          <p:nvPr/>
        </p:nvSpPr>
        <p:spPr>
          <a:xfrm>
            <a:off x="6860721" y="1463327"/>
            <a:ext cx="552587" cy="38812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il: höger 30">
            <a:extLst>
              <a:ext uri="{FF2B5EF4-FFF2-40B4-BE49-F238E27FC236}">
                <a16:creationId xmlns:a16="http://schemas.microsoft.com/office/drawing/2014/main" id="{FB34FBED-EA09-466B-A042-6080A215AE62}"/>
              </a:ext>
            </a:extLst>
          </p:cNvPr>
          <p:cNvSpPr/>
          <p:nvPr/>
        </p:nvSpPr>
        <p:spPr>
          <a:xfrm>
            <a:off x="9079576" y="1479213"/>
            <a:ext cx="552587" cy="38812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latshållare för innehåll 3">
            <a:extLst>
              <a:ext uri="{FF2B5EF4-FFF2-40B4-BE49-F238E27FC236}">
                <a16:creationId xmlns:a16="http://schemas.microsoft.com/office/drawing/2014/main" id="{81081665-1CFE-459C-ADB9-9204E904D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08876" y="2211322"/>
            <a:ext cx="7204432" cy="4500000"/>
          </a:xfrm>
          <a:prstGeom prst="rect">
            <a:avLst/>
          </a:prstGeom>
        </p:spPr>
      </p:pic>
      <p:sp>
        <p:nvSpPr>
          <p:cNvPr id="52" name="Pil: höger 51">
            <a:extLst>
              <a:ext uri="{FF2B5EF4-FFF2-40B4-BE49-F238E27FC236}">
                <a16:creationId xmlns:a16="http://schemas.microsoft.com/office/drawing/2014/main" id="{008FA8D1-FA3B-4E93-A036-39CAFEE7DD10}"/>
              </a:ext>
            </a:extLst>
          </p:cNvPr>
          <p:cNvSpPr/>
          <p:nvPr/>
        </p:nvSpPr>
        <p:spPr>
          <a:xfrm>
            <a:off x="7663664" y="4552007"/>
            <a:ext cx="929692" cy="38812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8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>
            <a:extLst>
              <a:ext uri="{FF2B5EF4-FFF2-40B4-BE49-F238E27FC236}">
                <a16:creationId xmlns:a16="http://schemas.microsoft.com/office/drawing/2014/main" id="{64029980-1751-4646-A15B-9DBD3A973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31"/>
          <a:stretch/>
        </p:blipFill>
        <p:spPr>
          <a:xfrm>
            <a:off x="213917" y="1749496"/>
            <a:ext cx="5605605" cy="3153009"/>
          </a:xfrm>
          <a:prstGeom prst="rect">
            <a:avLst/>
          </a:prstGeom>
        </p:spPr>
      </p:pic>
      <p:sp>
        <p:nvSpPr>
          <p:cNvPr id="9" name="Rubrik 8">
            <a:extLst>
              <a:ext uri="{FF2B5EF4-FFF2-40B4-BE49-F238E27FC236}">
                <a16:creationId xmlns:a16="http://schemas.microsoft.com/office/drawing/2014/main" id="{00148C31-5E93-4BC1-9088-B9F19F67F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/>
              <a:t>In a near future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8C8C3127-AD31-4F85-9F3B-55D781C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90" y="1749497"/>
            <a:ext cx="5882082" cy="315300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4BA3CFDF-F934-48F1-8322-2834D4F5F0DF}"/>
              </a:ext>
            </a:extLst>
          </p:cNvPr>
          <p:cNvSpPr txBox="1"/>
          <p:nvPr/>
        </p:nvSpPr>
        <p:spPr>
          <a:xfrm>
            <a:off x="694063" y="1277957"/>
            <a:ext cx="4142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Existing plant in </a:t>
            </a:r>
            <a:r>
              <a:rPr lang="en-GB" sz="2000" dirty="0" err="1"/>
              <a:t>Åsensbruk</a:t>
            </a:r>
            <a:r>
              <a:rPr lang="en-GB" sz="2000" dirty="0"/>
              <a:t>, Sweden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561A93D2-1E19-4477-8E7B-04A2D15F12C6}"/>
              </a:ext>
            </a:extLst>
          </p:cNvPr>
          <p:cNvSpPr txBox="1"/>
          <p:nvPr/>
        </p:nvSpPr>
        <p:spPr>
          <a:xfrm>
            <a:off x="7153160" y="1317052"/>
            <a:ext cx="4142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New plant/-s in XXXXXX, XXXXXXX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2850C648-9696-4E8F-8CE0-48CC14BE2394}"/>
              </a:ext>
            </a:extLst>
          </p:cNvPr>
          <p:cNvSpPr txBox="1"/>
          <p:nvPr/>
        </p:nvSpPr>
        <p:spPr>
          <a:xfrm>
            <a:off x="394282" y="5276675"/>
            <a:ext cx="8682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ARE ready for “plant” commercialization – proof of concept and Basic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Capacity – volumes needs to be increased due to market demand.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Huge global interest in our company and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28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68D41AF3-19EF-4DDC-8D7D-8F350D79D2E8}"/>
              </a:ext>
            </a:extLst>
          </p:cNvPr>
          <p:cNvSpPr txBox="1"/>
          <p:nvPr/>
        </p:nvSpPr>
        <p:spPr>
          <a:xfrm>
            <a:off x="1868658" y="165925"/>
            <a:ext cx="8454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What we now experiencing and see in the future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A428B68-B7D1-4CAC-A8DC-C68C56DF348B}"/>
              </a:ext>
            </a:extLst>
          </p:cNvPr>
          <p:cNvSpPr txBox="1"/>
          <p:nvPr/>
        </p:nvSpPr>
        <p:spPr>
          <a:xfrm>
            <a:off x="3143074" y="799705"/>
            <a:ext cx="63420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MoU with </a:t>
            </a:r>
            <a:r>
              <a:rPr lang="en-GB" dirty="0" err="1"/>
              <a:t>ArticCan</a:t>
            </a:r>
            <a:r>
              <a:rPr lang="en-GB" dirty="0"/>
              <a:t>, 30000T plant, Canada.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Ongoing discussions about plant establishment in Chile, Denmark, Mexico and South Africa.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Huge interest and ongoing discussions with operators in the waste management segment about plant establishment.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Carbon black shortage and price trend boosts interest in </a:t>
            </a:r>
            <a:r>
              <a:rPr lang="en-GB" dirty="0" err="1"/>
              <a:t>rCB</a:t>
            </a:r>
            <a:r>
              <a:rPr lang="en-GB" dirty="0"/>
              <a:t> with high and stable quality.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Development of new </a:t>
            </a:r>
            <a:r>
              <a:rPr lang="en-GB" dirty="0" err="1"/>
              <a:t>rCB</a:t>
            </a:r>
            <a:r>
              <a:rPr lang="en-GB" dirty="0"/>
              <a:t> grades based on different feedstock.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Usage of significant volumes of our </a:t>
            </a:r>
            <a:r>
              <a:rPr lang="en-GB" dirty="0" err="1"/>
              <a:t>rCB</a:t>
            </a:r>
            <a:r>
              <a:rPr lang="en-GB" dirty="0"/>
              <a:t> in the tire segment.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117CF86-D116-490F-AB6E-F4F6E7FE1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98" y="3392714"/>
            <a:ext cx="3039302" cy="3039302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EE7FBF5F-EA83-4BF2-9A16-1477ED1A7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11" y="4220373"/>
            <a:ext cx="5516561" cy="2637628"/>
          </a:xfrm>
          <a:prstGeom prst="rect">
            <a:avLst/>
          </a:prstGeom>
        </p:spPr>
      </p:pic>
      <p:pic>
        <p:nvPicPr>
          <p:cNvPr id="14" name="Picture 2" descr="Bildresultat för solid tires">
            <a:extLst>
              <a:ext uri="{FF2B5EF4-FFF2-40B4-BE49-F238E27FC236}">
                <a16:creationId xmlns:a16="http://schemas.microsoft.com/office/drawing/2014/main" id="{ED118854-EA85-4D59-B717-0CA3C833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93" y="2420372"/>
            <a:ext cx="1272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31C76C2D-C1B2-4F0D-A863-DA1CB8003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4" y="852708"/>
            <a:ext cx="2880000" cy="102090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76AE6160-7D02-4EDF-8D96-571EC472C1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53"/>
          <a:stretch/>
        </p:blipFill>
        <p:spPr>
          <a:xfrm>
            <a:off x="9398576" y="1823530"/>
            <a:ext cx="2880000" cy="1496842"/>
          </a:xfrm>
          <a:prstGeom prst="rect">
            <a:avLst/>
          </a:prstGeom>
        </p:spPr>
      </p:pic>
      <p:pic>
        <p:nvPicPr>
          <p:cNvPr id="17" name="Picture 2" descr="http://grufmanbil.se/m/uploaded/product_images/6336/tn_640w__76005.jpg">
            <a:extLst>
              <a:ext uri="{FF2B5EF4-FFF2-40B4-BE49-F238E27FC236}">
                <a16:creationId xmlns:a16="http://schemas.microsoft.com/office/drawing/2014/main" id="{8215C82B-8C8E-4759-B84B-CD04D149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2" y="4767128"/>
            <a:ext cx="239749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nvir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B74"/>
      </a:accent1>
      <a:accent2>
        <a:srgbClr val="37424A"/>
      </a:accent2>
      <a:accent3>
        <a:srgbClr val="00B050"/>
      </a:accent3>
      <a:accent4>
        <a:srgbClr val="808080"/>
      </a:accent4>
      <a:accent5>
        <a:srgbClr val="DDDDDD"/>
      </a:accent5>
      <a:accent6>
        <a:srgbClr val="FFFFFF"/>
      </a:accent6>
      <a:hlink>
        <a:srgbClr val="00B050"/>
      </a:hlink>
      <a:folHlink>
        <a:srgbClr val="3399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5171</TotalTime>
  <Words>784</Words>
  <Application>Microsoft Office PowerPoint</Application>
  <PresentationFormat>Bredbild</PresentationFormat>
  <Paragraphs>89</Paragraphs>
  <Slides>11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Office-tema</vt:lpstr>
      <vt:lpstr>Custom Design</vt:lpstr>
      <vt:lpstr>PowerPoint-presentation</vt:lpstr>
      <vt:lpstr>Solving a global problem</vt:lpstr>
      <vt:lpstr>The Market and trends…..</vt:lpstr>
      <vt:lpstr>Trends in the rubber industry…..</vt:lpstr>
      <vt:lpstr>Scandinavian Enviro Systems</vt:lpstr>
      <vt:lpstr>Progress so far – recovered carbon black</vt:lpstr>
      <vt:lpstr>Re-treading and usage of rCB?</vt:lpstr>
      <vt:lpstr>In a near future</vt:lpstr>
      <vt:lpstr>PowerPoint-presentation</vt:lpstr>
      <vt:lpstr>The new waste stream carbon fibre - rCF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Thomas Sörensson</dc:creator>
  <cp:lastModifiedBy>Fredrik Olofsson</cp:lastModifiedBy>
  <cp:revision>304</cp:revision>
  <cp:lastPrinted>2018-05-02T11:52:23Z</cp:lastPrinted>
  <dcterms:modified xsi:type="dcterms:W3CDTF">2018-05-03T07:20:04Z</dcterms:modified>
</cp:coreProperties>
</file>