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347" r:id="rId3"/>
    <p:sldId id="352" r:id="rId4"/>
    <p:sldId id="354" r:id="rId5"/>
    <p:sldId id="356" r:id="rId6"/>
    <p:sldId id="357" r:id="rId7"/>
    <p:sldId id="358" r:id="rId8"/>
    <p:sldId id="350" r:id="rId9"/>
    <p:sldId id="349" r:id="rId10"/>
    <p:sldId id="348" r:id="rId11"/>
    <p:sldId id="359" r:id="rId12"/>
    <p:sldId id="360" r:id="rId13"/>
    <p:sldId id="361" r:id="rId14"/>
    <p:sldId id="362" r:id="rId15"/>
    <p:sldId id="363" r:id="rId16"/>
    <p:sldId id="364" r:id="rId17"/>
    <p:sldId id="365" r:id="rId18"/>
    <p:sldId id="367" r:id="rId19"/>
    <p:sldId id="366" r:id="rId20"/>
    <p:sldId id="368" r:id="rId21"/>
    <p:sldId id="369" r:id="rId22"/>
    <p:sldId id="370" r:id="rId23"/>
    <p:sldId id="371" r:id="rId24"/>
    <p:sldId id="372" r:id="rId25"/>
    <p:sldId id="373" r:id="rId26"/>
    <p:sldId id="333" r:id="rId27"/>
  </p:sldIdLst>
  <p:sldSz cx="9144000" cy="6858000" type="screen4x3"/>
  <p:notesSz cx="7102475" cy="102346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FF00"/>
    <a:srgbClr val="0066CC"/>
    <a:srgbClr val="0082B0"/>
    <a:srgbClr val="0099CC"/>
    <a:srgbClr val="CCECFF"/>
    <a:srgbClr val="FF0066"/>
    <a:srgbClr val="FF33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3" autoAdjust="0"/>
    <p:restoredTop sz="94660"/>
  </p:normalViewPr>
  <p:slideViewPr>
    <p:cSldViewPr>
      <p:cViewPr varScale="1">
        <p:scale>
          <a:sx n="82" d="100"/>
          <a:sy n="82" d="100"/>
        </p:scale>
        <p:origin x="1555" y="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33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ES" b="1" dirty="0" err="1"/>
              <a:t>Asphalt</a:t>
            </a:r>
            <a:r>
              <a:rPr lang="es-ES" b="1" dirty="0"/>
              <a:t> </a:t>
            </a:r>
            <a:r>
              <a:rPr lang="es-ES" b="1" dirty="0" err="1"/>
              <a:t>rubber</a:t>
            </a:r>
            <a:r>
              <a:rPr lang="es-ES" b="1" dirty="0"/>
              <a:t> </a:t>
            </a:r>
            <a:r>
              <a:rPr lang="es-ES" b="1" dirty="0" err="1"/>
              <a:t>kms</a:t>
            </a:r>
            <a:r>
              <a:rPr lang="es-ES" b="1" dirty="0"/>
              <a:t>. per </a:t>
            </a:r>
            <a:r>
              <a:rPr lang="es-ES" b="1" dirty="0" err="1"/>
              <a:t>year</a:t>
            </a:r>
            <a:endParaRPr lang="es-ES" b="1" dirty="0"/>
          </a:p>
        </c:rich>
      </c:tx>
      <c:layout>
        <c:manualLayout>
          <c:xMode val="edge"/>
          <c:yMode val="edge"/>
          <c:x val="0.30827495735336102"/>
          <c:y val="2.8520499108734401E-2"/>
        </c:manualLayout>
      </c:layout>
      <c:overlay val="0"/>
      <c:spPr>
        <a:noFill/>
        <a:ln>
          <a:noFill/>
        </a:ln>
        <a:effectLst/>
      </c:spPr>
    </c:title>
    <c:autoTitleDeleted val="0"/>
    <c:view3D>
      <c:rotX val="15"/>
      <c:rotY val="20"/>
      <c:rAngAx val="0"/>
    </c:view3D>
    <c:floor>
      <c:thickness val="0"/>
    </c:floor>
    <c:sideWall>
      <c:thickness val="0"/>
      <c:spPr>
        <a:noFill/>
        <a:ln>
          <a:noFill/>
        </a:ln>
        <a:effectLst/>
      </c:spPr>
    </c:sideWall>
    <c:backWall>
      <c:thickness val="0"/>
      <c:spPr>
        <a:noFill/>
        <a:ln>
          <a:noFill/>
        </a:ln>
        <a:effectLst/>
      </c:spPr>
    </c:backWall>
    <c:plotArea>
      <c:layout/>
      <c:bar3DChart>
        <c:barDir val="col"/>
        <c:grouping val="stacked"/>
        <c:varyColors val="0"/>
        <c:ser>
          <c:idx val="0"/>
          <c:order val="0"/>
          <c:spPr>
            <a:solidFill>
              <a:srgbClr val="33CC33"/>
            </a:solidFill>
            <a:ln>
              <a:solidFill>
                <a:schemeClr val="accent1"/>
              </a:solidFill>
            </a:ln>
            <a:effectLst/>
          </c:spPr>
          <c:invertIfNegative val="0"/>
          <c:cat>
            <c:numRef>
              <c:f>'Tablas informe'!$D$86:$D$107</c:f>
              <c:numCache>
                <c:formatCode>#,##0</c:formatCode>
                <c:ptCount val="22"/>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numCache>
            </c:numRef>
          </c:cat>
          <c:val>
            <c:numRef>
              <c:f>'Tablas informe'!$E$86:$E$107</c:f>
              <c:numCache>
                <c:formatCode>0</c:formatCode>
                <c:ptCount val="22"/>
                <c:pt idx="0">
                  <c:v>1.2946841637010675</c:v>
                </c:pt>
                <c:pt idx="1">
                  <c:v>2.1590480427046264</c:v>
                </c:pt>
                <c:pt idx="2">
                  <c:v>1.6347864768683273</c:v>
                </c:pt>
                <c:pt idx="3">
                  <c:v>4.5186832740213525</c:v>
                </c:pt>
                <c:pt idx="4">
                  <c:v>4.2037366548042714</c:v>
                </c:pt>
                <c:pt idx="5">
                  <c:v>4.1103202846975089</c:v>
                </c:pt>
                <c:pt idx="6">
                  <c:v>44.940079475930702</c:v>
                </c:pt>
                <c:pt idx="7">
                  <c:v>7.6630115658362978</c:v>
                </c:pt>
                <c:pt idx="8">
                  <c:v>74.102207571030192</c:v>
                </c:pt>
                <c:pt idx="9">
                  <c:v>43.921579062445929</c:v>
                </c:pt>
                <c:pt idx="10">
                  <c:v>90.358585409252655</c:v>
                </c:pt>
                <c:pt idx="11">
                  <c:v>198.73643128775194</c:v>
                </c:pt>
                <c:pt idx="12">
                  <c:v>227.3289603339669</c:v>
                </c:pt>
                <c:pt idx="13">
                  <c:v>235.06938183188842</c:v>
                </c:pt>
                <c:pt idx="14">
                  <c:v>139.75619987443827</c:v>
                </c:pt>
                <c:pt idx="15">
                  <c:v>191.18839765335809</c:v>
                </c:pt>
                <c:pt idx="16">
                  <c:v>173.86</c:v>
                </c:pt>
                <c:pt idx="17">
                  <c:v>45.140509936456766</c:v>
                </c:pt>
                <c:pt idx="18">
                  <c:v>26.205647114538937</c:v>
                </c:pt>
                <c:pt idx="19">
                  <c:v>37.805173143008197</c:v>
                </c:pt>
                <c:pt idx="20">
                  <c:v>80.367449809061725</c:v>
                </c:pt>
                <c:pt idx="21">
                  <c:v>3.8461538461538463</c:v>
                </c:pt>
              </c:numCache>
            </c:numRef>
          </c:val>
          <c:extLst>
            <c:ext xmlns:c16="http://schemas.microsoft.com/office/drawing/2014/chart" uri="{C3380CC4-5D6E-409C-BE32-E72D297353CC}">
              <c16:uniqueId val="{00000000-E203-40B0-AF51-4806799390FD}"/>
            </c:ext>
          </c:extLst>
        </c:ser>
        <c:dLbls>
          <c:showLegendKey val="0"/>
          <c:showVal val="0"/>
          <c:showCatName val="0"/>
          <c:showSerName val="0"/>
          <c:showPercent val="0"/>
          <c:showBubbleSize val="0"/>
        </c:dLbls>
        <c:gapWidth val="219"/>
        <c:shape val="box"/>
        <c:axId val="81235968"/>
        <c:axId val="81237504"/>
        <c:axId val="0"/>
      </c:bar3DChart>
      <c:catAx>
        <c:axId val="8123596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1237504"/>
        <c:crosses val="autoZero"/>
        <c:auto val="1"/>
        <c:lblAlgn val="ctr"/>
        <c:lblOffset val="100"/>
        <c:noMultiLvlLbl val="0"/>
      </c:catAx>
      <c:valAx>
        <c:axId val="812375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1235968"/>
        <c:crosses val="autoZero"/>
        <c:crossBetween val="between"/>
      </c:valAx>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ES" sz="1600" b="1" dirty="0" err="1"/>
              <a:t>Asphalt</a:t>
            </a:r>
            <a:r>
              <a:rPr lang="es-ES" sz="1600" b="1" dirty="0"/>
              <a:t> </a:t>
            </a:r>
            <a:r>
              <a:rPr lang="es-ES" sz="1600" b="1" dirty="0" err="1"/>
              <a:t>rubber</a:t>
            </a:r>
            <a:r>
              <a:rPr lang="es-ES" sz="1600" b="1" dirty="0"/>
              <a:t> </a:t>
            </a:r>
            <a:r>
              <a:rPr lang="es-ES" sz="1600" b="1" dirty="0" err="1"/>
              <a:t>kms</a:t>
            </a:r>
            <a:r>
              <a:rPr lang="es-ES" sz="1600" b="1" dirty="0"/>
              <a:t>. </a:t>
            </a:r>
            <a:r>
              <a:rPr lang="es-ES" sz="1600" b="1" dirty="0" err="1"/>
              <a:t>by</a:t>
            </a:r>
            <a:r>
              <a:rPr lang="es-ES" sz="1600" b="1" baseline="0" dirty="0"/>
              <a:t> </a:t>
            </a:r>
            <a:r>
              <a:rPr lang="es-ES" sz="1600" b="1" baseline="0" dirty="0" err="1"/>
              <a:t>autonomous</a:t>
            </a:r>
            <a:r>
              <a:rPr lang="es-ES" sz="1600" b="1" baseline="0" dirty="0"/>
              <a:t> </a:t>
            </a:r>
            <a:r>
              <a:rPr lang="es-ES" sz="1600" b="1" baseline="0" dirty="0" err="1"/>
              <a:t>communities</a:t>
            </a:r>
            <a:r>
              <a:rPr lang="es-ES" sz="1600" b="1" baseline="0" dirty="0"/>
              <a:t> in </a:t>
            </a:r>
            <a:r>
              <a:rPr lang="es-ES" sz="1600" b="1" baseline="0" dirty="0" err="1"/>
              <a:t>Spain</a:t>
            </a:r>
            <a:r>
              <a:rPr lang="es-ES" sz="1600" b="1" baseline="0" dirty="0"/>
              <a:t> </a:t>
            </a:r>
            <a:endParaRPr lang="es-ES" sz="1600" b="1" dirty="0"/>
          </a:p>
        </c:rich>
      </c:tx>
      <c:layout>
        <c:manualLayout>
          <c:xMode val="edge"/>
          <c:yMode val="edge"/>
          <c:x val="0.18766910278145441"/>
          <c:y val="1.5754882956620078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rAngAx val="0"/>
    </c:view3D>
    <c:floor>
      <c:thickness val="0"/>
      <c:spPr>
        <a:noFill/>
        <a:ln>
          <a:noFill/>
        </a:ln>
        <a:effectLst/>
        <a:sp3d/>
      </c:spPr>
    </c:floor>
    <c:sideWall>
      <c:thickness val="0"/>
      <c:spPr>
        <a:solidFill>
          <a:srgbClr val="FFFFFF"/>
        </a:solidFill>
        <a:ln>
          <a:noFill/>
        </a:ln>
        <a:effectLst/>
        <a:sp3d/>
      </c:spPr>
    </c:sideWall>
    <c:backWall>
      <c:thickness val="0"/>
      <c:spPr>
        <a:solidFill>
          <a:srgbClr val="FFFFFF"/>
        </a:solidFill>
        <a:ln>
          <a:noFill/>
        </a:ln>
        <a:effectLst/>
        <a:sp3d/>
      </c:spPr>
    </c:backWall>
    <c:plotArea>
      <c:layout>
        <c:manualLayout>
          <c:layoutTarget val="inner"/>
          <c:xMode val="edge"/>
          <c:yMode val="edge"/>
          <c:x val="0.12872773168223348"/>
          <c:y val="0.14076837016593688"/>
          <c:w val="0.61505799715755183"/>
          <c:h val="0.60327826382380834"/>
        </c:manualLayout>
      </c:layout>
      <c:bar3DChart>
        <c:barDir val="col"/>
        <c:grouping val="stacked"/>
        <c:varyColors val="0"/>
        <c:ser>
          <c:idx val="0"/>
          <c:order val="0"/>
          <c:tx>
            <c:strRef>
              <c:f>'Tablas informe'!$E$41</c:f>
              <c:strCache>
                <c:ptCount val="1"/>
                <c:pt idx="0">
                  <c:v>Wet way. Terminal blender</c:v>
                </c:pt>
              </c:strCache>
            </c:strRef>
          </c:tx>
          <c:spPr>
            <a:solidFill>
              <a:schemeClr val="accent1"/>
            </a:solidFill>
            <a:ln>
              <a:noFill/>
            </a:ln>
            <a:effectLst/>
            <a:sp3d/>
          </c:spPr>
          <c:invertIfNegative val="0"/>
          <c:cat>
            <c:strRef>
              <c:f>'Tablas informe'!$A$42:$A$54</c:f>
              <c:strCache>
                <c:ptCount val="13"/>
                <c:pt idx="0">
                  <c:v>ANDALUCÍA</c:v>
                </c:pt>
                <c:pt idx="1">
                  <c:v>ARAGÓN</c:v>
                </c:pt>
                <c:pt idx="2">
                  <c:v>CANTABRIA</c:v>
                </c:pt>
                <c:pt idx="3">
                  <c:v>CASTILLA LA MANCHA</c:v>
                </c:pt>
                <c:pt idx="4">
                  <c:v>CASTILLA Y LEÓN</c:v>
                </c:pt>
                <c:pt idx="5">
                  <c:v>CATALUÑA</c:v>
                </c:pt>
                <c:pt idx="6">
                  <c:v>COMUNIDAD DE MADRID</c:v>
                </c:pt>
                <c:pt idx="7">
                  <c:v>COMUNIDAD VALENCIANA</c:v>
                </c:pt>
                <c:pt idx="8">
                  <c:v>GALICIA</c:v>
                </c:pt>
                <c:pt idx="9">
                  <c:v>LA RIOJA</c:v>
                </c:pt>
                <c:pt idx="10">
                  <c:v>NAVARRA</c:v>
                </c:pt>
                <c:pt idx="11">
                  <c:v>PAIS VASCO</c:v>
                </c:pt>
                <c:pt idx="12">
                  <c:v>REGIÓN DE MURCIA</c:v>
                </c:pt>
              </c:strCache>
            </c:strRef>
          </c:cat>
          <c:val>
            <c:numRef>
              <c:f>'Tablas informe'!$E$42:$E$54</c:f>
              <c:numCache>
                <c:formatCode>0.0</c:formatCode>
                <c:ptCount val="13"/>
                <c:pt idx="0">
                  <c:v>35.817753486618919</c:v>
                </c:pt>
                <c:pt idx="1">
                  <c:v>10.769230769230768</c:v>
                </c:pt>
                <c:pt idx="3">
                  <c:v>257.21584326403587</c:v>
                </c:pt>
                <c:pt idx="4">
                  <c:v>69.794025754073175</c:v>
                </c:pt>
                <c:pt idx="6">
                  <c:v>155.3312282865551</c:v>
                </c:pt>
                <c:pt idx="7">
                  <c:v>30.853216001237115</c:v>
                </c:pt>
                <c:pt idx="8">
                  <c:v>82.112687757425064</c:v>
                </c:pt>
                <c:pt idx="9">
                  <c:v>5.6539766302299279</c:v>
                </c:pt>
              </c:numCache>
            </c:numRef>
          </c:val>
          <c:extLst>
            <c:ext xmlns:c16="http://schemas.microsoft.com/office/drawing/2014/chart" uri="{C3380CC4-5D6E-409C-BE32-E72D297353CC}">
              <c16:uniqueId val="{00000000-3AD3-4B3F-A805-8EC2C19FC4EF}"/>
            </c:ext>
          </c:extLst>
        </c:ser>
        <c:ser>
          <c:idx val="1"/>
          <c:order val="1"/>
          <c:tx>
            <c:strRef>
              <c:f>'Tablas informe'!$F$41</c:f>
              <c:strCache>
                <c:ptCount val="1"/>
                <c:pt idx="0">
                  <c:v>Wet way. Mobile blender</c:v>
                </c:pt>
              </c:strCache>
            </c:strRef>
          </c:tx>
          <c:spPr>
            <a:solidFill>
              <a:srgbClr val="92D050"/>
            </a:solidFill>
            <a:ln>
              <a:noFill/>
            </a:ln>
            <a:effectLst/>
            <a:sp3d/>
          </c:spPr>
          <c:invertIfNegative val="0"/>
          <c:cat>
            <c:strRef>
              <c:f>'Tablas informe'!$A$42:$A$54</c:f>
              <c:strCache>
                <c:ptCount val="13"/>
                <c:pt idx="0">
                  <c:v>ANDALUCÍA</c:v>
                </c:pt>
                <c:pt idx="1">
                  <c:v>ARAGÓN</c:v>
                </c:pt>
                <c:pt idx="2">
                  <c:v>CANTABRIA</c:v>
                </c:pt>
                <c:pt idx="3">
                  <c:v>CASTILLA LA MANCHA</c:v>
                </c:pt>
                <c:pt idx="4">
                  <c:v>CASTILLA Y LEÓN</c:v>
                </c:pt>
                <c:pt idx="5">
                  <c:v>CATALUÑA</c:v>
                </c:pt>
                <c:pt idx="6">
                  <c:v>COMUNIDAD DE MADRID</c:v>
                </c:pt>
                <c:pt idx="7">
                  <c:v>COMUNIDAD VALENCIANA</c:v>
                </c:pt>
                <c:pt idx="8">
                  <c:v>GALICIA</c:v>
                </c:pt>
                <c:pt idx="9">
                  <c:v>LA RIOJA</c:v>
                </c:pt>
                <c:pt idx="10">
                  <c:v>NAVARRA</c:v>
                </c:pt>
                <c:pt idx="11">
                  <c:v>PAIS VASCO</c:v>
                </c:pt>
                <c:pt idx="12">
                  <c:v>REGIÓN DE MURCIA</c:v>
                </c:pt>
              </c:strCache>
            </c:strRef>
          </c:cat>
          <c:val>
            <c:numRef>
              <c:f>'Tablas informe'!$F$42:$F$54</c:f>
              <c:numCache>
                <c:formatCode>0.0</c:formatCode>
                <c:ptCount val="13"/>
                <c:pt idx="0">
                  <c:v>58.41692628176493</c:v>
                </c:pt>
                <c:pt idx="1">
                  <c:v>9</c:v>
                </c:pt>
                <c:pt idx="2">
                  <c:v>29.85</c:v>
                </c:pt>
                <c:pt idx="3">
                  <c:v>1.2</c:v>
                </c:pt>
                <c:pt idx="4">
                  <c:v>385.40711340206184</c:v>
                </c:pt>
                <c:pt idx="5">
                  <c:v>38.299999999999997</c:v>
                </c:pt>
                <c:pt idx="6">
                  <c:v>112.31750567813891</c:v>
                </c:pt>
                <c:pt idx="7">
                  <c:v>69.823846153846148</c:v>
                </c:pt>
                <c:pt idx="8">
                  <c:v>17.027704485488126</c:v>
                </c:pt>
                <c:pt idx="10">
                  <c:v>58.85</c:v>
                </c:pt>
                <c:pt idx="11">
                  <c:v>3.5</c:v>
                </c:pt>
              </c:numCache>
            </c:numRef>
          </c:val>
          <c:extLst>
            <c:ext xmlns:c16="http://schemas.microsoft.com/office/drawing/2014/chart" uri="{C3380CC4-5D6E-409C-BE32-E72D297353CC}">
              <c16:uniqueId val="{00000001-3AD3-4B3F-A805-8EC2C19FC4EF}"/>
            </c:ext>
          </c:extLst>
        </c:ser>
        <c:ser>
          <c:idx val="2"/>
          <c:order val="2"/>
          <c:tx>
            <c:strRef>
              <c:f>'Tablas informe'!$G$41</c:f>
              <c:strCache>
                <c:ptCount val="1"/>
                <c:pt idx="0">
                  <c:v>Dry way</c:v>
                </c:pt>
              </c:strCache>
            </c:strRef>
          </c:tx>
          <c:spPr>
            <a:solidFill>
              <a:schemeClr val="bg1">
                <a:lumMod val="50000"/>
              </a:schemeClr>
            </a:solidFill>
            <a:ln>
              <a:noFill/>
            </a:ln>
            <a:effectLst/>
            <a:sp3d/>
          </c:spPr>
          <c:invertIfNegative val="0"/>
          <c:cat>
            <c:strRef>
              <c:f>'Tablas informe'!$A$42:$A$54</c:f>
              <c:strCache>
                <c:ptCount val="13"/>
                <c:pt idx="0">
                  <c:v>ANDALUCÍA</c:v>
                </c:pt>
                <c:pt idx="1">
                  <c:v>ARAGÓN</c:v>
                </c:pt>
                <c:pt idx="2">
                  <c:v>CANTABRIA</c:v>
                </c:pt>
                <c:pt idx="3">
                  <c:v>CASTILLA LA MANCHA</c:v>
                </c:pt>
                <c:pt idx="4">
                  <c:v>CASTILLA Y LEÓN</c:v>
                </c:pt>
                <c:pt idx="5">
                  <c:v>CATALUÑA</c:v>
                </c:pt>
                <c:pt idx="6">
                  <c:v>COMUNIDAD DE MADRID</c:v>
                </c:pt>
                <c:pt idx="7">
                  <c:v>COMUNIDAD VALENCIANA</c:v>
                </c:pt>
                <c:pt idx="8">
                  <c:v>GALICIA</c:v>
                </c:pt>
                <c:pt idx="9">
                  <c:v>LA RIOJA</c:v>
                </c:pt>
                <c:pt idx="10">
                  <c:v>NAVARRA</c:v>
                </c:pt>
                <c:pt idx="11">
                  <c:v>PAIS VASCO</c:v>
                </c:pt>
                <c:pt idx="12">
                  <c:v>REGIÓN DE MURCIA</c:v>
                </c:pt>
              </c:strCache>
            </c:strRef>
          </c:cat>
          <c:val>
            <c:numRef>
              <c:f>'Tablas informe'!$G$42:$G$54</c:f>
              <c:numCache>
                <c:formatCode>General</c:formatCode>
                <c:ptCount val="13"/>
                <c:pt idx="0" formatCode="0.0">
                  <c:v>1</c:v>
                </c:pt>
                <c:pt idx="3" formatCode="0.0">
                  <c:v>3.8543594306049824</c:v>
                </c:pt>
                <c:pt idx="5" formatCode="0.0">
                  <c:v>0.83</c:v>
                </c:pt>
                <c:pt idx="7" formatCode="0.0">
                  <c:v>132.11412366548043</c:v>
                </c:pt>
                <c:pt idx="12" formatCode="0.0">
                  <c:v>69.171485765124558</c:v>
                </c:pt>
              </c:numCache>
            </c:numRef>
          </c:val>
          <c:extLst>
            <c:ext xmlns:c16="http://schemas.microsoft.com/office/drawing/2014/chart" uri="{C3380CC4-5D6E-409C-BE32-E72D297353CC}">
              <c16:uniqueId val="{00000002-3AD3-4B3F-A805-8EC2C19FC4EF}"/>
            </c:ext>
          </c:extLst>
        </c:ser>
        <c:dLbls>
          <c:showLegendKey val="0"/>
          <c:showVal val="0"/>
          <c:showCatName val="0"/>
          <c:showSerName val="0"/>
          <c:showPercent val="0"/>
          <c:showBubbleSize val="0"/>
        </c:dLbls>
        <c:gapWidth val="150"/>
        <c:shape val="box"/>
        <c:axId val="92725632"/>
        <c:axId val="92727168"/>
        <c:axId val="0"/>
      </c:bar3DChart>
      <c:catAx>
        <c:axId val="92725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92727168"/>
        <c:crosses val="autoZero"/>
        <c:auto val="1"/>
        <c:lblAlgn val="ctr"/>
        <c:lblOffset val="100"/>
        <c:noMultiLvlLbl val="0"/>
      </c:catAx>
      <c:valAx>
        <c:axId val="9272716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crossAx val="92725632"/>
        <c:crosses val="autoZero"/>
        <c:crossBetween val="between"/>
      </c:valAx>
      <c:spPr>
        <a:noFill/>
        <a:ln>
          <a:noFill/>
        </a:ln>
        <a:effectLst/>
      </c:spPr>
    </c:plotArea>
    <c:legend>
      <c:legendPos val="b"/>
      <c:layout>
        <c:manualLayout>
          <c:xMode val="edge"/>
          <c:yMode val="edge"/>
          <c:x val="0.74924432574217958"/>
          <c:y val="0.24764397458426013"/>
          <c:w val="0.23221876577362202"/>
          <c:h val="0.5092555937506823"/>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s-ES" sz="1600" dirty="0" err="1"/>
              <a:t>Asphalt</a:t>
            </a:r>
            <a:r>
              <a:rPr lang="es-ES" sz="1600" dirty="0"/>
              <a:t> </a:t>
            </a:r>
            <a:r>
              <a:rPr lang="es-ES" sz="1600" dirty="0" err="1"/>
              <a:t>rubber</a:t>
            </a:r>
            <a:r>
              <a:rPr lang="es-ES" sz="1600" dirty="0"/>
              <a:t> </a:t>
            </a:r>
            <a:r>
              <a:rPr lang="es-ES" sz="1600" dirty="0" err="1"/>
              <a:t>kms</a:t>
            </a:r>
            <a:r>
              <a:rPr lang="es-ES" sz="1600" dirty="0"/>
              <a:t>. </a:t>
            </a:r>
            <a:r>
              <a:rPr lang="es-ES" sz="1600" dirty="0" err="1"/>
              <a:t>by</a:t>
            </a:r>
            <a:r>
              <a:rPr lang="es-ES" sz="1600" dirty="0"/>
              <a:t> </a:t>
            </a:r>
            <a:r>
              <a:rPr lang="es-ES" sz="1600" dirty="0" err="1"/>
              <a:t>technology</a:t>
            </a:r>
            <a:r>
              <a:rPr lang="es-ES" sz="1600" dirty="0"/>
              <a:t> </a:t>
            </a:r>
            <a:r>
              <a:rPr lang="es-ES" sz="1600" dirty="0" err="1"/>
              <a:t>used</a:t>
            </a:r>
            <a:endParaRPr lang="es-ES" sz="1600"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s-ES"/>
        </a:p>
      </c:txPr>
    </c:title>
    <c:autoTitleDeleted val="0"/>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5CB-485E-BE73-877B14E01937}"/>
              </c:ext>
            </c:extLst>
          </c:dPt>
          <c:dPt>
            <c:idx val="1"/>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5CB-485E-BE73-877B14E01937}"/>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5CB-485E-BE73-877B14E0193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s-E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'Tablas informe'!$E$41:$G$41</c:f>
              <c:strCache>
                <c:ptCount val="3"/>
                <c:pt idx="0">
                  <c:v>Wet way. Terminal blender</c:v>
                </c:pt>
                <c:pt idx="1">
                  <c:v>Wet way. Mobile blender</c:v>
                </c:pt>
                <c:pt idx="2">
                  <c:v>Dry way</c:v>
                </c:pt>
              </c:strCache>
            </c:strRef>
          </c:cat>
          <c:val>
            <c:numRef>
              <c:f>'Tablas informe'!$E$55:$G$55</c:f>
              <c:numCache>
                <c:formatCode>0</c:formatCode>
                <c:ptCount val="3"/>
                <c:pt idx="0">
                  <c:v>648.14796194940595</c:v>
                </c:pt>
                <c:pt idx="1">
                  <c:v>785.09309600129995</c:v>
                </c:pt>
                <c:pt idx="2">
                  <c:v>206.96996886120999</c:v>
                </c:pt>
              </c:numCache>
            </c:numRef>
          </c:val>
          <c:extLst>
            <c:ext xmlns:c16="http://schemas.microsoft.com/office/drawing/2014/chart" uri="{C3380CC4-5D6E-409C-BE32-E72D297353CC}">
              <c16:uniqueId val="{00000006-E5CB-485E-BE73-877B14E01937}"/>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050" b="0" i="0" u="none" strike="noStrike" kern="1200" baseline="0">
              <a:solidFill>
                <a:schemeClr val="dk1">
                  <a:lumMod val="75000"/>
                  <a:lumOff val="25000"/>
                </a:schemeClr>
              </a:solidFill>
              <a:latin typeface="+mn-lt"/>
              <a:ea typeface="+mn-ea"/>
              <a:cs typeface="+mn-cs"/>
            </a:defRPr>
          </a:pPr>
          <a:endParaRPr lang="es-E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Crumb rubber used (Tons.)</a:t>
            </a:r>
          </a:p>
        </c:rich>
      </c:tx>
      <c:overlay val="0"/>
      <c:spPr>
        <a:noFill/>
        <a:ln>
          <a:noFill/>
        </a:ln>
        <a:effectLst/>
      </c:spPr>
    </c:title>
    <c:autoTitleDeleted val="0"/>
    <c:plotArea>
      <c:layout/>
      <c:barChart>
        <c:barDir val="col"/>
        <c:grouping val="clustered"/>
        <c:varyColors val="0"/>
        <c:ser>
          <c:idx val="0"/>
          <c:order val="0"/>
          <c:tx>
            <c:strRef>
              <c:f>'Tablas informe'!$G$3</c:f>
              <c:strCache>
                <c:ptCount val="1"/>
                <c:pt idx="0">
                  <c:v>Polvo de NFVU
(toneladas)</c:v>
                </c:pt>
              </c:strCache>
            </c:strRef>
          </c:tx>
          <c:spPr>
            <a:solidFill>
              <a:srgbClr val="33CC33"/>
            </a:solidFill>
            <a:ln>
              <a:solidFill>
                <a:srgbClr val="33CC33"/>
              </a:solidFill>
            </a:ln>
            <a:effectLst/>
          </c:spPr>
          <c:invertIfNegative val="0"/>
          <c:dLbls>
            <c:dLbl>
              <c:idx val="4"/>
              <c:layout>
                <c:manualLayout>
                  <c:x val="0"/>
                  <c:y val="8.68113507322115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ACD-4B66-A3D8-D06D4598DD3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'Tablas informe'!$F$4:$F$16</c:f>
              <c:strCache>
                <c:ptCount val="13"/>
                <c:pt idx="0">
                  <c:v>ANDALUCÍA</c:v>
                </c:pt>
                <c:pt idx="1">
                  <c:v>ARAGÓN</c:v>
                </c:pt>
                <c:pt idx="2">
                  <c:v>CANTABRIA</c:v>
                </c:pt>
                <c:pt idx="3">
                  <c:v>CASTILLA LA MANCHA</c:v>
                </c:pt>
                <c:pt idx="4">
                  <c:v>CASTILLA Y LEÓN</c:v>
                </c:pt>
                <c:pt idx="5">
                  <c:v>CATALUÑA</c:v>
                </c:pt>
                <c:pt idx="6">
                  <c:v>COMUNIDAD DE MADRID</c:v>
                </c:pt>
                <c:pt idx="7">
                  <c:v>COMUNIDAD VALENCIANA</c:v>
                </c:pt>
                <c:pt idx="8">
                  <c:v>GALICIA</c:v>
                </c:pt>
                <c:pt idx="9">
                  <c:v>LA RIOJA</c:v>
                </c:pt>
                <c:pt idx="10">
                  <c:v>NAVARRA</c:v>
                </c:pt>
                <c:pt idx="11">
                  <c:v>PAIS VASCO</c:v>
                </c:pt>
                <c:pt idx="12">
                  <c:v>REGIÓN DE MURCIA</c:v>
                </c:pt>
              </c:strCache>
            </c:strRef>
          </c:cat>
          <c:val>
            <c:numRef>
              <c:f>'Tablas informe'!$G$4:$G$16</c:f>
              <c:numCache>
                <c:formatCode>#,##0</c:formatCode>
                <c:ptCount val="13"/>
                <c:pt idx="0">
                  <c:v>842.95864893617022</c:v>
                </c:pt>
                <c:pt idx="1">
                  <c:v>183.32</c:v>
                </c:pt>
                <c:pt idx="2">
                  <c:v>344</c:v>
                </c:pt>
                <c:pt idx="3">
                  <c:v>1312.5727687013334</c:v>
                </c:pt>
                <c:pt idx="4">
                  <c:v>4280.4126800000004</c:v>
                </c:pt>
                <c:pt idx="5">
                  <c:v>530.6918106666667</c:v>
                </c:pt>
                <c:pt idx="6">
                  <c:v>1977.2552345946667</c:v>
                </c:pt>
                <c:pt idx="7">
                  <c:v>3720.4235733333335</c:v>
                </c:pt>
                <c:pt idx="8">
                  <c:v>637.17926479999994</c:v>
                </c:pt>
                <c:pt idx="9">
                  <c:v>23.814000000000007</c:v>
                </c:pt>
                <c:pt idx="10">
                  <c:v>872</c:v>
                </c:pt>
                <c:pt idx="11">
                  <c:v>604</c:v>
                </c:pt>
                <c:pt idx="12">
                  <c:v>1416.7550000000001</c:v>
                </c:pt>
              </c:numCache>
            </c:numRef>
          </c:val>
          <c:extLst>
            <c:ext xmlns:c16="http://schemas.microsoft.com/office/drawing/2014/chart" uri="{C3380CC4-5D6E-409C-BE32-E72D297353CC}">
              <c16:uniqueId val="{00000001-9ACD-4B66-A3D8-D06D4598DD3D}"/>
            </c:ext>
          </c:extLst>
        </c:ser>
        <c:dLbls>
          <c:showLegendKey val="0"/>
          <c:showVal val="0"/>
          <c:showCatName val="0"/>
          <c:showSerName val="0"/>
          <c:showPercent val="0"/>
          <c:showBubbleSize val="0"/>
        </c:dLbls>
        <c:gapWidth val="219"/>
        <c:axId val="71666688"/>
        <c:axId val="71668864"/>
      </c:barChart>
      <c:catAx>
        <c:axId val="71666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71668864"/>
        <c:crosses val="autoZero"/>
        <c:auto val="1"/>
        <c:lblAlgn val="ctr"/>
        <c:lblOffset val="100"/>
        <c:noMultiLvlLbl val="0"/>
      </c:catAx>
      <c:valAx>
        <c:axId val="716688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7166668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66" tIns="49533" rIns="99066" bIns="49533" numCol="1" anchor="t" anchorCtr="0" compatLnSpc="1">
            <a:prstTxWarp prst="textNoShape">
              <a:avLst/>
            </a:prstTxWarp>
          </a:bodyPr>
          <a:lstStyle>
            <a:lvl1pPr defTabSz="990600">
              <a:defRPr sz="1300"/>
            </a:lvl1pPr>
          </a:lstStyle>
          <a:p>
            <a:pPr>
              <a:defRPr/>
            </a:pPr>
            <a:endParaRPr lang="en-US"/>
          </a:p>
        </p:txBody>
      </p:sp>
      <p:sp>
        <p:nvSpPr>
          <p:cNvPr id="60419" name="Rectangle 3"/>
          <p:cNvSpPr>
            <a:spLocks noGrp="1" noChangeArrowheads="1"/>
          </p:cNvSpPr>
          <p:nvPr>
            <p:ph type="dt" idx="1"/>
          </p:nvPr>
        </p:nvSpPr>
        <p:spPr bwMode="auto">
          <a:xfrm>
            <a:off x="4022725" y="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66" tIns="49533" rIns="99066" bIns="49533" numCol="1" anchor="t" anchorCtr="0" compatLnSpc="1">
            <a:prstTxWarp prst="textNoShape">
              <a:avLst/>
            </a:prstTxWarp>
          </a:bodyPr>
          <a:lstStyle>
            <a:lvl1pPr algn="r" defTabSz="990600">
              <a:defRPr sz="13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992188" y="768350"/>
            <a:ext cx="5118100"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0421" name="Rectangle 5"/>
          <p:cNvSpPr>
            <a:spLocks noGrp="1" noChangeArrowheads="1"/>
          </p:cNvSpPr>
          <p:nvPr>
            <p:ph type="body" sz="quarter" idx="3"/>
          </p:nvPr>
        </p:nvSpPr>
        <p:spPr bwMode="auto">
          <a:xfrm>
            <a:off x="709613" y="4860925"/>
            <a:ext cx="5683250"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66" tIns="49533" rIns="99066" bIns="49533" numCol="1" anchor="t" anchorCtr="0" compatLnSpc="1">
            <a:prstTxWarp prst="textNoShape">
              <a:avLst/>
            </a:prstTxWarp>
          </a:bodyPr>
          <a:lstStyle/>
          <a:p>
            <a:pPr lvl="0"/>
            <a:r>
              <a:rPr lang="en-US" noProof="0"/>
              <a:t>Haga clic para modificar el estilo de texto del patrón</a:t>
            </a:r>
          </a:p>
          <a:p>
            <a:pPr lvl="1"/>
            <a:r>
              <a:rPr lang="en-US" noProof="0"/>
              <a:t>Segundo nivel</a:t>
            </a:r>
          </a:p>
          <a:p>
            <a:pPr lvl="2"/>
            <a:r>
              <a:rPr lang="en-US" noProof="0"/>
              <a:t>Tercer nivel</a:t>
            </a:r>
          </a:p>
          <a:p>
            <a:pPr lvl="3"/>
            <a:r>
              <a:rPr lang="en-US" noProof="0"/>
              <a:t>Cuarto nivel</a:t>
            </a:r>
          </a:p>
          <a:p>
            <a:pPr lvl="4"/>
            <a:r>
              <a:rPr lang="en-US" noProof="0"/>
              <a:t>Quinto nivel</a:t>
            </a:r>
          </a:p>
        </p:txBody>
      </p:sp>
      <p:sp>
        <p:nvSpPr>
          <p:cNvPr id="60422" name="Rectangle 6"/>
          <p:cNvSpPr>
            <a:spLocks noGrp="1" noChangeArrowheads="1"/>
          </p:cNvSpPr>
          <p:nvPr>
            <p:ph type="ftr" sz="quarter" idx="4"/>
          </p:nvPr>
        </p:nvSpPr>
        <p:spPr bwMode="auto">
          <a:xfrm>
            <a:off x="0" y="972185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66" tIns="49533" rIns="99066" bIns="49533" numCol="1" anchor="b" anchorCtr="0" compatLnSpc="1">
            <a:prstTxWarp prst="textNoShape">
              <a:avLst/>
            </a:prstTxWarp>
          </a:bodyPr>
          <a:lstStyle>
            <a:lvl1pPr defTabSz="990600">
              <a:defRPr sz="1300"/>
            </a:lvl1pPr>
          </a:lstStyle>
          <a:p>
            <a:pPr>
              <a:defRPr/>
            </a:pPr>
            <a:endParaRPr lang="en-US"/>
          </a:p>
        </p:txBody>
      </p:sp>
      <p:sp>
        <p:nvSpPr>
          <p:cNvPr id="60423" name="Rectangle 7"/>
          <p:cNvSpPr>
            <a:spLocks noGrp="1" noChangeArrowheads="1"/>
          </p:cNvSpPr>
          <p:nvPr>
            <p:ph type="sldNum" sz="quarter" idx="5"/>
          </p:nvPr>
        </p:nvSpPr>
        <p:spPr bwMode="auto">
          <a:xfrm>
            <a:off x="4022725" y="9721850"/>
            <a:ext cx="3078163"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66" tIns="49533" rIns="99066" bIns="49533" numCol="1" anchor="b" anchorCtr="0" compatLnSpc="1">
            <a:prstTxWarp prst="textNoShape">
              <a:avLst/>
            </a:prstTxWarp>
          </a:bodyPr>
          <a:lstStyle>
            <a:lvl1pPr algn="r" defTabSz="990600">
              <a:defRPr sz="1300"/>
            </a:lvl1pPr>
          </a:lstStyle>
          <a:p>
            <a:pPr>
              <a:defRPr/>
            </a:pPr>
            <a:fld id="{81E8F48C-3618-4C91-8E72-61E75C09AE28}" type="slidenum">
              <a:rPr lang="en-US"/>
              <a:pPr>
                <a:defRPr/>
              </a:pPr>
              <a:t>‹Nº›</a:t>
            </a:fld>
            <a:endParaRPr lang="en-US"/>
          </a:p>
        </p:txBody>
      </p:sp>
    </p:spTree>
    <p:extLst>
      <p:ext uri="{BB962C8B-B14F-4D97-AF65-F5344CB8AC3E}">
        <p14:creationId xmlns:p14="http://schemas.microsoft.com/office/powerpoint/2010/main" val="29782159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433A0-E0F5-4F94-BC5D-498B7500EC7C}" type="slidenum">
              <a:rPr lang="en-US"/>
              <a:pPr>
                <a:defRPr/>
              </a:pPr>
              <a:t>‹Nº›</a:t>
            </a:fld>
            <a:endParaRPr lang="en-US"/>
          </a:p>
        </p:txBody>
      </p:sp>
    </p:spTree>
    <p:extLst>
      <p:ext uri="{BB962C8B-B14F-4D97-AF65-F5344CB8AC3E}">
        <p14:creationId xmlns:p14="http://schemas.microsoft.com/office/powerpoint/2010/main" val="3931141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C1E604-9502-495D-B3C3-A1F03479552E}" type="slidenum">
              <a:rPr lang="en-US"/>
              <a:pPr>
                <a:defRPr/>
              </a:pPr>
              <a:t>‹Nº›</a:t>
            </a:fld>
            <a:endParaRPr lang="en-US"/>
          </a:p>
        </p:txBody>
      </p:sp>
    </p:spTree>
    <p:extLst>
      <p:ext uri="{BB962C8B-B14F-4D97-AF65-F5344CB8AC3E}">
        <p14:creationId xmlns:p14="http://schemas.microsoft.com/office/powerpoint/2010/main" val="2230284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0356AA-3FA1-4372-8AF0-8F11130945D9}" type="slidenum">
              <a:rPr lang="en-US"/>
              <a:pPr>
                <a:defRPr/>
              </a:pPr>
              <a:t>‹Nº›</a:t>
            </a:fld>
            <a:endParaRPr lang="en-US"/>
          </a:p>
        </p:txBody>
      </p:sp>
    </p:spTree>
    <p:extLst>
      <p:ext uri="{BB962C8B-B14F-4D97-AF65-F5344CB8AC3E}">
        <p14:creationId xmlns:p14="http://schemas.microsoft.com/office/powerpoint/2010/main" val="4045076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tai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s-ES" dirty="0"/>
              <a:t>Haga clic para modificar el estilo de título del patrón</a:t>
            </a:r>
            <a:endParaRPr lang="en-US" dirty="0"/>
          </a:p>
        </p:txBody>
      </p:sp>
      <p:sp>
        <p:nvSpPr>
          <p:cNvPr id="4" name="Content Placeholder 3"/>
          <p:cNvSpPr>
            <a:spLocks noGrp="1"/>
          </p:cNvSpPr>
          <p:nvPr>
            <p:ph sz="quarter" idx="10"/>
          </p:nvPr>
        </p:nvSpPr>
        <p:spPr>
          <a:xfrm>
            <a:off x="457200" y="1524000"/>
            <a:ext cx="8229600" cy="4953000"/>
          </a:xfrm>
        </p:spPr>
        <p:txBody>
          <a:bodyPr/>
          <a:lstStyle>
            <a:lvl1pPr>
              <a:buNone/>
              <a:defRPr/>
            </a:lvl1pPr>
          </a:lstStyle>
          <a:p>
            <a:pPr lvl="0"/>
            <a:r>
              <a:rPr lang="es-ES"/>
              <a:t>Editar el estilo de texto del patrón</a:t>
            </a:r>
          </a:p>
        </p:txBody>
      </p:sp>
    </p:spTree>
    <p:extLst>
      <p:ext uri="{BB962C8B-B14F-4D97-AF65-F5344CB8AC3E}">
        <p14:creationId xmlns:p14="http://schemas.microsoft.com/office/powerpoint/2010/main" val="554087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6478E3-B1FA-4C67-8837-766576C2243B}" type="slidenum">
              <a:rPr lang="en-US"/>
              <a:pPr>
                <a:defRPr/>
              </a:pPr>
              <a:t>‹Nº›</a:t>
            </a:fld>
            <a:endParaRPr lang="en-US"/>
          </a:p>
        </p:txBody>
      </p:sp>
    </p:spTree>
    <p:extLst>
      <p:ext uri="{BB962C8B-B14F-4D97-AF65-F5344CB8AC3E}">
        <p14:creationId xmlns:p14="http://schemas.microsoft.com/office/powerpoint/2010/main" val="2537876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407EF5-ED97-46FC-91C1-D9EBBD15611C}" type="slidenum">
              <a:rPr lang="en-US"/>
              <a:pPr>
                <a:defRPr/>
              </a:pPr>
              <a:t>‹Nº›</a:t>
            </a:fld>
            <a:endParaRPr lang="en-US"/>
          </a:p>
        </p:txBody>
      </p:sp>
    </p:spTree>
    <p:extLst>
      <p:ext uri="{BB962C8B-B14F-4D97-AF65-F5344CB8AC3E}">
        <p14:creationId xmlns:p14="http://schemas.microsoft.com/office/powerpoint/2010/main" val="1137695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A1C8C3-F135-4926-A369-DD6982CB7509}" type="slidenum">
              <a:rPr lang="en-US"/>
              <a:pPr>
                <a:defRPr/>
              </a:pPr>
              <a:t>‹Nº›</a:t>
            </a:fld>
            <a:endParaRPr lang="en-US"/>
          </a:p>
        </p:txBody>
      </p:sp>
    </p:spTree>
    <p:extLst>
      <p:ext uri="{BB962C8B-B14F-4D97-AF65-F5344CB8AC3E}">
        <p14:creationId xmlns:p14="http://schemas.microsoft.com/office/powerpoint/2010/main" val="1680725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45D9F3-E920-4832-B847-9C3B9124E138}" type="slidenum">
              <a:rPr lang="en-US"/>
              <a:pPr>
                <a:defRPr/>
              </a:pPr>
              <a:t>‹Nº›</a:t>
            </a:fld>
            <a:endParaRPr lang="en-US"/>
          </a:p>
        </p:txBody>
      </p:sp>
    </p:spTree>
    <p:extLst>
      <p:ext uri="{BB962C8B-B14F-4D97-AF65-F5344CB8AC3E}">
        <p14:creationId xmlns:p14="http://schemas.microsoft.com/office/powerpoint/2010/main" val="1325175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10831B-306F-4AF7-9EAD-5A39F5E27F45}" type="slidenum">
              <a:rPr lang="en-US"/>
              <a:pPr>
                <a:defRPr/>
              </a:pPr>
              <a:t>‹Nº›</a:t>
            </a:fld>
            <a:endParaRPr lang="en-US"/>
          </a:p>
        </p:txBody>
      </p:sp>
    </p:spTree>
    <p:extLst>
      <p:ext uri="{BB962C8B-B14F-4D97-AF65-F5344CB8AC3E}">
        <p14:creationId xmlns:p14="http://schemas.microsoft.com/office/powerpoint/2010/main" val="3412328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4F3AB5-1089-4CDC-9D09-C90BF880F5F6}" type="slidenum">
              <a:rPr lang="en-US"/>
              <a:pPr>
                <a:defRPr/>
              </a:pPr>
              <a:t>‹Nº›</a:t>
            </a:fld>
            <a:endParaRPr lang="en-US"/>
          </a:p>
        </p:txBody>
      </p:sp>
    </p:spTree>
    <p:extLst>
      <p:ext uri="{BB962C8B-B14F-4D97-AF65-F5344CB8AC3E}">
        <p14:creationId xmlns:p14="http://schemas.microsoft.com/office/powerpoint/2010/main" val="251546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CCFFC1-410D-411F-B947-B81441145283}" type="slidenum">
              <a:rPr lang="en-US"/>
              <a:pPr>
                <a:defRPr/>
              </a:pPr>
              <a:t>‹Nº›</a:t>
            </a:fld>
            <a:endParaRPr lang="en-US"/>
          </a:p>
        </p:txBody>
      </p:sp>
    </p:spTree>
    <p:extLst>
      <p:ext uri="{BB962C8B-B14F-4D97-AF65-F5344CB8AC3E}">
        <p14:creationId xmlns:p14="http://schemas.microsoft.com/office/powerpoint/2010/main" val="277678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3954B0-884B-4DFE-93EE-A60EFBE7BE18}" type="slidenum">
              <a:rPr lang="en-US"/>
              <a:pPr>
                <a:defRPr/>
              </a:pPr>
              <a:t>‹Nº›</a:t>
            </a:fld>
            <a:endParaRPr lang="en-US"/>
          </a:p>
        </p:txBody>
      </p:sp>
    </p:spTree>
    <p:extLst>
      <p:ext uri="{BB962C8B-B14F-4D97-AF65-F5344CB8AC3E}">
        <p14:creationId xmlns:p14="http://schemas.microsoft.com/office/powerpoint/2010/main" val="3526522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10" rIns="91418" bIns="45710" numCol="1" anchor="ctr" anchorCtr="0" compatLnSpc="1">
            <a:prstTxWarp prst="textNoShape">
              <a:avLst/>
            </a:prstTxWarp>
          </a:bodyPr>
          <a:lstStyle/>
          <a:p>
            <a:pPr lvl="0"/>
            <a:r>
              <a:rPr lang="en-US" alt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10" rIns="91418" bIns="45710" numCol="1" anchor="t" anchorCtr="0" compatLnSpc="1">
            <a:prstTxWarp prst="textNoShape">
              <a:avLst/>
            </a:prstTxWarp>
          </a:bodyPr>
          <a:lstStyle/>
          <a:p>
            <a:pPr lvl="0"/>
            <a:r>
              <a:rPr lang="en-US" altLang="es-ES"/>
              <a:t>Haga clic para modificar el estilo de texto del patrón</a:t>
            </a:r>
          </a:p>
          <a:p>
            <a:pPr lvl="1"/>
            <a:r>
              <a:rPr lang="en-US" altLang="es-ES"/>
              <a:t>Segundo nivel</a:t>
            </a:r>
          </a:p>
          <a:p>
            <a:pPr lvl="2"/>
            <a:r>
              <a:rPr lang="en-US" altLang="es-ES"/>
              <a:t>Tercer nivel</a:t>
            </a:r>
          </a:p>
          <a:p>
            <a:pPr lvl="3"/>
            <a:r>
              <a:rPr lang="en-US" altLang="es-ES"/>
              <a:t>Cuarto nivel</a:t>
            </a:r>
          </a:p>
          <a:p>
            <a:pPr lvl="4"/>
            <a:r>
              <a:rPr lang="en-US" alt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10" rIns="91418" bIns="45710" numCol="1" anchor="t" anchorCtr="0" compatLnSpc="1">
            <a:prstTxWarp prst="textNoShape">
              <a:avLst/>
            </a:prstTxWarp>
          </a:bodyPr>
          <a:lstStyle>
            <a:lvl1pPr defTabSz="912813">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10" rIns="91418" bIns="45710" numCol="1" anchor="t" anchorCtr="0" compatLnSpc="1">
            <a:prstTxWarp prst="textNoShape">
              <a:avLst/>
            </a:prstTxWarp>
          </a:bodyPr>
          <a:lstStyle>
            <a:lvl1pPr algn="ctr" defTabSz="912813">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10" rIns="91418" bIns="45710" numCol="1" anchor="t" anchorCtr="0" compatLnSpc="1">
            <a:prstTxWarp prst="textNoShape">
              <a:avLst/>
            </a:prstTxWarp>
          </a:bodyPr>
          <a:lstStyle>
            <a:lvl1pPr algn="r" defTabSz="912813">
              <a:defRPr sz="1400"/>
            </a:lvl1pPr>
          </a:lstStyle>
          <a:p>
            <a:pPr>
              <a:defRPr/>
            </a:pPr>
            <a:fld id="{67B97CBF-61E2-4286-B31B-866CC4E6BA55}"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2813" rtl="0" eaLnBrk="0" fontAlgn="base" hangingPunct="0">
        <a:spcBef>
          <a:spcPct val="0"/>
        </a:spcBef>
        <a:spcAft>
          <a:spcPct val="0"/>
        </a:spcAft>
        <a:defRPr sz="4400">
          <a:solidFill>
            <a:schemeClr val="tx2"/>
          </a:solidFill>
          <a:latin typeface="+mj-lt"/>
          <a:ea typeface="+mj-ea"/>
          <a:cs typeface="+mj-cs"/>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457200" algn="ctr" defTabSz="912813" rtl="0" fontAlgn="base">
        <a:spcBef>
          <a:spcPct val="0"/>
        </a:spcBef>
        <a:spcAft>
          <a:spcPct val="0"/>
        </a:spcAft>
        <a:defRPr sz="4400">
          <a:solidFill>
            <a:schemeClr val="tx2"/>
          </a:solidFill>
          <a:latin typeface="Arial" charset="0"/>
        </a:defRPr>
      </a:lvl6pPr>
      <a:lvl7pPr marL="914400" algn="ctr" defTabSz="912813" rtl="0" fontAlgn="base">
        <a:spcBef>
          <a:spcPct val="0"/>
        </a:spcBef>
        <a:spcAft>
          <a:spcPct val="0"/>
        </a:spcAft>
        <a:defRPr sz="4400">
          <a:solidFill>
            <a:schemeClr val="tx2"/>
          </a:solidFill>
          <a:latin typeface="Arial" charset="0"/>
        </a:defRPr>
      </a:lvl7pPr>
      <a:lvl8pPr marL="1371600" algn="ctr" defTabSz="912813" rtl="0" fontAlgn="base">
        <a:spcBef>
          <a:spcPct val="0"/>
        </a:spcBef>
        <a:spcAft>
          <a:spcPct val="0"/>
        </a:spcAft>
        <a:defRPr sz="4400">
          <a:solidFill>
            <a:schemeClr val="tx2"/>
          </a:solidFill>
          <a:latin typeface="Arial" charset="0"/>
        </a:defRPr>
      </a:lvl8pPr>
      <a:lvl9pPr marL="1828800" algn="ctr" defTabSz="912813" rtl="0" fontAlgn="base">
        <a:spcBef>
          <a:spcPct val="0"/>
        </a:spcBef>
        <a:spcAft>
          <a:spcPct val="0"/>
        </a:spcAft>
        <a:defRPr sz="4400">
          <a:solidFill>
            <a:schemeClr val="tx2"/>
          </a:solidFill>
          <a:latin typeface="Arial" charset="0"/>
        </a:defRPr>
      </a:lvl9pPr>
    </p:titleStyle>
    <p:body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8" y="557213"/>
            <a:ext cx="8315325" cy="574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50" name="Text Box 5"/>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
        <p:nvSpPr>
          <p:cNvPr id="2051" name="Text Box 6"/>
          <p:cNvSpPr txBox="1">
            <a:spLocks noChangeArrowheads="1"/>
          </p:cNvSpPr>
          <p:nvPr/>
        </p:nvSpPr>
        <p:spPr bwMode="auto">
          <a:xfrm>
            <a:off x="318779" y="692696"/>
            <a:ext cx="8497888" cy="156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s-ES" sz="3200" b="1" dirty="0">
                <a:solidFill>
                  <a:srgbClr val="C00000"/>
                </a:solidFill>
                <a:latin typeface="Tahoma" pitchFamily="34" charset="0"/>
              </a:rPr>
              <a:t>20 YEARS OF EXPERIENCE IN THE USE OF CRUMB RUBBER IN ASPHALT MIXES ON SPANISH ROADS</a:t>
            </a:r>
          </a:p>
        </p:txBody>
      </p:sp>
      <p:sp>
        <p:nvSpPr>
          <p:cNvPr id="2058" name="Text Box 10"/>
          <p:cNvSpPr txBox="1">
            <a:spLocks noChangeArrowheads="1"/>
          </p:cNvSpPr>
          <p:nvPr/>
        </p:nvSpPr>
        <p:spPr bwMode="auto">
          <a:xfrm>
            <a:off x="1871663" y="4149080"/>
            <a:ext cx="5400675" cy="523875"/>
          </a:xfrm>
          <a:prstGeom prst="rect">
            <a:avLst/>
          </a:prstGeom>
          <a:solidFill>
            <a:srgbClr val="00B050"/>
          </a:solidFill>
          <a:ln>
            <a:noFill/>
          </a:ln>
          <a:effectLst/>
          <a:extLst/>
        </p:spPr>
        <p:txBody>
          <a:bodyPr lIns="91418" tIns="45710" rIns="91418" bIns="45710">
            <a:spAutoFit/>
          </a:bodyPr>
          <a:lstStyle>
            <a:lvl1pPr defTabSz="912813">
              <a:defRPr>
                <a:solidFill>
                  <a:schemeClr val="tx1"/>
                </a:solidFill>
                <a:latin typeface="Arial" charset="0"/>
              </a:defRPr>
            </a:lvl1pPr>
            <a:lvl2pPr defTabSz="912813">
              <a:defRPr>
                <a:solidFill>
                  <a:schemeClr val="tx1"/>
                </a:solidFill>
                <a:latin typeface="Arial" charset="0"/>
              </a:defRPr>
            </a:lvl2pPr>
            <a:lvl3pPr marL="912813" defTabSz="912813">
              <a:defRPr>
                <a:solidFill>
                  <a:schemeClr val="tx1"/>
                </a:solidFill>
                <a:latin typeface="Arial" charset="0"/>
              </a:defRPr>
            </a:lvl3pPr>
            <a:lvl4pPr defTabSz="912813">
              <a:defRPr>
                <a:solidFill>
                  <a:schemeClr val="tx1"/>
                </a:solidFill>
                <a:latin typeface="Arial" charset="0"/>
              </a:defRPr>
            </a:lvl4pPr>
            <a:lvl5pPr defTabSz="912813">
              <a:defRPr>
                <a:solidFill>
                  <a:schemeClr val="tx1"/>
                </a:solidFill>
                <a:latin typeface="Arial" charset="0"/>
              </a:defRPr>
            </a:lvl5pPr>
            <a:lvl6pPr defTabSz="912813" fontAlgn="base">
              <a:spcBef>
                <a:spcPct val="0"/>
              </a:spcBef>
              <a:spcAft>
                <a:spcPct val="0"/>
              </a:spcAft>
              <a:defRPr>
                <a:solidFill>
                  <a:schemeClr val="tx1"/>
                </a:solidFill>
                <a:latin typeface="Arial" charset="0"/>
              </a:defRPr>
            </a:lvl6pPr>
            <a:lvl7pPr defTabSz="912813" fontAlgn="base">
              <a:spcBef>
                <a:spcPct val="0"/>
              </a:spcBef>
              <a:spcAft>
                <a:spcPct val="0"/>
              </a:spcAft>
              <a:defRPr>
                <a:solidFill>
                  <a:schemeClr val="tx1"/>
                </a:solidFill>
                <a:latin typeface="Arial" charset="0"/>
              </a:defRPr>
            </a:lvl7pPr>
            <a:lvl8pPr defTabSz="912813" fontAlgn="base">
              <a:spcBef>
                <a:spcPct val="0"/>
              </a:spcBef>
              <a:spcAft>
                <a:spcPct val="0"/>
              </a:spcAft>
              <a:defRPr>
                <a:solidFill>
                  <a:schemeClr val="tx1"/>
                </a:solidFill>
                <a:latin typeface="Arial" charset="0"/>
              </a:defRPr>
            </a:lvl8pPr>
            <a:lvl9pPr defTabSz="912813" fontAlgn="base">
              <a:spcBef>
                <a:spcPct val="0"/>
              </a:spcBef>
              <a:spcAft>
                <a:spcPct val="0"/>
              </a:spcAft>
              <a:defRPr>
                <a:solidFill>
                  <a:schemeClr val="tx1"/>
                </a:solidFill>
                <a:latin typeface="Arial" charset="0"/>
              </a:defRPr>
            </a:lvl9pPr>
          </a:lstStyle>
          <a:p>
            <a:pPr algn="ctr">
              <a:spcBef>
                <a:spcPct val="50000"/>
              </a:spcBef>
              <a:defRPr/>
            </a:pPr>
            <a:r>
              <a:rPr lang="en-US" sz="2800" dirty="0">
                <a:solidFill>
                  <a:srgbClr val="FFFF00"/>
                </a:solidFill>
                <a:effectLst>
                  <a:outerShdw blurRad="38100" dist="38100" dir="2700000" algn="tl">
                    <a:srgbClr val="C0C0C0"/>
                  </a:outerShdw>
                </a:effectLst>
                <a:latin typeface="Tahoma" pitchFamily="34" charset="0"/>
              </a:rPr>
              <a:t>Luis Alfonso de León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288DB5-153C-4258-8985-C6A08FBB38A0}"/>
              </a:ext>
            </a:extLst>
          </p:cNvPr>
          <p:cNvSpPr>
            <a:spLocks noGrp="1"/>
          </p:cNvSpPr>
          <p:nvPr>
            <p:ph type="title"/>
          </p:nvPr>
        </p:nvSpPr>
        <p:spPr>
          <a:xfrm>
            <a:off x="457200" y="109364"/>
            <a:ext cx="8229600" cy="511324"/>
          </a:xfrm>
        </p:spPr>
        <p:txBody>
          <a:bodyPr/>
          <a:lstStyle/>
          <a:p>
            <a:r>
              <a:rPr lang="es-ES" sz="2800" b="1" dirty="0">
                <a:solidFill>
                  <a:schemeClr val="tx1"/>
                </a:solidFill>
              </a:rPr>
              <a:t>SOUNDLESS EFFECTIVENESS</a:t>
            </a:r>
            <a:endParaRPr lang="en-US" sz="3600" dirty="0"/>
          </a:p>
        </p:txBody>
      </p:sp>
      <p:pic>
        <p:nvPicPr>
          <p:cNvPr id="4" name="Imagen 3">
            <a:extLst>
              <a:ext uri="{FF2B5EF4-FFF2-40B4-BE49-F238E27FC236}">
                <a16:creationId xmlns:a16="http://schemas.microsoft.com/office/drawing/2014/main" id="{97F90AC5-DF0B-4247-A677-2C142223987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71533" y="980728"/>
            <a:ext cx="8839199" cy="5624945"/>
          </a:xfrm>
          <a:prstGeom prst="rect">
            <a:avLst/>
          </a:prstGeom>
        </p:spPr>
      </p:pic>
      <p:sp>
        <p:nvSpPr>
          <p:cNvPr id="7" name="Rectángulo 6">
            <a:extLst>
              <a:ext uri="{FF2B5EF4-FFF2-40B4-BE49-F238E27FC236}">
                <a16:creationId xmlns:a16="http://schemas.microsoft.com/office/drawing/2014/main" id="{ED9B2D24-7D90-43CA-BAD5-28361EE85F8E}"/>
              </a:ext>
            </a:extLst>
          </p:cNvPr>
          <p:cNvSpPr/>
          <p:nvPr/>
        </p:nvSpPr>
        <p:spPr bwMode="auto">
          <a:xfrm>
            <a:off x="323528" y="5661248"/>
            <a:ext cx="4176464" cy="72008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a:ln>
                <a:noFill/>
              </a:ln>
              <a:solidFill>
                <a:schemeClr val="tx1"/>
              </a:solidFill>
              <a:effectLst/>
              <a:latin typeface="Arial" charset="0"/>
            </a:endParaRPr>
          </a:p>
        </p:txBody>
      </p:sp>
      <p:sp>
        <p:nvSpPr>
          <p:cNvPr id="5" name="Título 1">
            <a:extLst>
              <a:ext uri="{FF2B5EF4-FFF2-40B4-BE49-F238E27FC236}">
                <a16:creationId xmlns:a16="http://schemas.microsoft.com/office/drawing/2014/main" id="{03D0D65D-C449-4BDA-8CA9-2249536A6C18}"/>
              </a:ext>
            </a:extLst>
          </p:cNvPr>
          <p:cNvSpPr txBox="1">
            <a:spLocks/>
          </p:cNvSpPr>
          <p:nvPr/>
        </p:nvSpPr>
        <p:spPr bwMode="auto">
          <a:xfrm>
            <a:off x="323528" y="5661248"/>
            <a:ext cx="4176464" cy="51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10" rIns="91418" bIns="45710" numCol="1" anchor="ctr" anchorCtr="0" compatLnSpc="1">
            <a:prstTxWarp prst="textNoShape">
              <a:avLst/>
            </a:prstTxWarp>
          </a:bodyPr>
          <a:lstStyle>
            <a:lvl1pPr algn="ctr" defTabSz="912813" rtl="0" eaLnBrk="0" fontAlgn="base" hangingPunct="0">
              <a:spcBef>
                <a:spcPct val="0"/>
              </a:spcBef>
              <a:spcAft>
                <a:spcPct val="0"/>
              </a:spcAft>
              <a:defRPr sz="4400">
                <a:solidFill>
                  <a:schemeClr val="accent1">
                    <a:lumMod val="75000"/>
                  </a:schemeClr>
                </a:solidFill>
                <a:latin typeface="+mj-lt"/>
                <a:ea typeface="+mj-ea"/>
                <a:cs typeface="+mj-cs"/>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457200" algn="ctr" defTabSz="912813" rtl="0" fontAlgn="base">
              <a:spcBef>
                <a:spcPct val="0"/>
              </a:spcBef>
              <a:spcAft>
                <a:spcPct val="0"/>
              </a:spcAft>
              <a:defRPr sz="4400">
                <a:solidFill>
                  <a:schemeClr val="tx2"/>
                </a:solidFill>
                <a:latin typeface="Arial" charset="0"/>
              </a:defRPr>
            </a:lvl6pPr>
            <a:lvl7pPr marL="914400" algn="ctr" defTabSz="912813" rtl="0" fontAlgn="base">
              <a:spcBef>
                <a:spcPct val="0"/>
              </a:spcBef>
              <a:spcAft>
                <a:spcPct val="0"/>
              </a:spcAft>
              <a:defRPr sz="4400">
                <a:solidFill>
                  <a:schemeClr val="tx2"/>
                </a:solidFill>
                <a:latin typeface="Arial" charset="0"/>
              </a:defRPr>
            </a:lvl7pPr>
            <a:lvl8pPr marL="1371600" algn="ctr" defTabSz="912813" rtl="0" fontAlgn="base">
              <a:spcBef>
                <a:spcPct val="0"/>
              </a:spcBef>
              <a:spcAft>
                <a:spcPct val="0"/>
              </a:spcAft>
              <a:defRPr sz="4400">
                <a:solidFill>
                  <a:schemeClr val="tx2"/>
                </a:solidFill>
                <a:latin typeface="Arial" charset="0"/>
              </a:defRPr>
            </a:lvl8pPr>
            <a:lvl9pPr marL="1828800" algn="ctr" defTabSz="912813" rtl="0" fontAlgn="base">
              <a:spcBef>
                <a:spcPct val="0"/>
              </a:spcBef>
              <a:spcAft>
                <a:spcPct val="0"/>
              </a:spcAft>
              <a:defRPr sz="4400">
                <a:solidFill>
                  <a:schemeClr val="tx2"/>
                </a:solidFill>
                <a:latin typeface="Arial" charset="0"/>
              </a:defRPr>
            </a:lvl9pPr>
          </a:lstStyle>
          <a:p>
            <a:r>
              <a:rPr lang="es-ES" sz="2400" b="1" kern="0" dirty="0">
                <a:solidFill>
                  <a:schemeClr val="tx1"/>
                </a:solidFill>
              </a:rPr>
              <a:t>ASPHALT RUBBER: </a:t>
            </a:r>
            <a:r>
              <a:rPr lang="es-ES" sz="2400" b="1" kern="0" dirty="0" err="1">
                <a:solidFill>
                  <a:schemeClr val="tx1"/>
                </a:solidFill>
              </a:rPr>
              <a:t>most</a:t>
            </a:r>
            <a:r>
              <a:rPr lang="es-ES" sz="2400" b="1" kern="0" dirty="0">
                <a:solidFill>
                  <a:schemeClr val="tx1"/>
                </a:solidFill>
              </a:rPr>
              <a:t> </a:t>
            </a:r>
            <a:r>
              <a:rPr lang="es-ES" sz="2400" b="1" kern="0" dirty="0" err="1">
                <a:solidFill>
                  <a:schemeClr val="tx1"/>
                </a:solidFill>
              </a:rPr>
              <a:t>silent</a:t>
            </a:r>
            <a:r>
              <a:rPr lang="es-ES" sz="2400" b="1" kern="0" dirty="0">
                <a:solidFill>
                  <a:schemeClr val="tx1"/>
                </a:solidFill>
              </a:rPr>
              <a:t> </a:t>
            </a:r>
            <a:r>
              <a:rPr lang="es-ES" sz="2400" b="1" kern="0" dirty="0" err="1">
                <a:solidFill>
                  <a:schemeClr val="tx1"/>
                </a:solidFill>
              </a:rPr>
              <a:t>road</a:t>
            </a:r>
            <a:r>
              <a:rPr lang="es-ES" sz="2400" b="1" kern="0" dirty="0">
                <a:solidFill>
                  <a:schemeClr val="tx1"/>
                </a:solidFill>
              </a:rPr>
              <a:t> </a:t>
            </a:r>
            <a:r>
              <a:rPr lang="es-ES" sz="2400" b="1" kern="0" dirty="0" err="1">
                <a:solidFill>
                  <a:schemeClr val="tx1"/>
                </a:solidFill>
              </a:rPr>
              <a:t>of</a:t>
            </a:r>
            <a:r>
              <a:rPr lang="es-ES" sz="2400" b="1" kern="0" dirty="0">
                <a:solidFill>
                  <a:schemeClr val="tx1"/>
                </a:solidFill>
              </a:rPr>
              <a:t> </a:t>
            </a:r>
            <a:r>
              <a:rPr lang="es-ES" sz="2400" b="1" kern="0" dirty="0" err="1">
                <a:solidFill>
                  <a:schemeClr val="tx1"/>
                </a:solidFill>
              </a:rPr>
              <a:t>all</a:t>
            </a:r>
            <a:r>
              <a:rPr lang="es-ES" sz="2400" b="1" kern="0" dirty="0">
                <a:solidFill>
                  <a:schemeClr val="tx1"/>
                </a:solidFill>
              </a:rPr>
              <a:t> mixes</a:t>
            </a:r>
            <a:endParaRPr lang="en-US" sz="2400" kern="0" dirty="0"/>
          </a:p>
        </p:txBody>
      </p:sp>
      <p:sp>
        <p:nvSpPr>
          <p:cNvPr id="10" name="Rectángulo 9">
            <a:extLst>
              <a:ext uri="{FF2B5EF4-FFF2-40B4-BE49-F238E27FC236}">
                <a16:creationId xmlns:a16="http://schemas.microsoft.com/office/drawing/2014/main" id="{16572625-D538-4D0C-8A7F-BF58A09B43EF}"/>
              </a:ext>
            </a:extLst>
          </p:cNvPr>
          <p:cNvSpPr/>
          <p:nvPr/>
        </p:nvSpPr>
        <p:spPr bwMode="auto">
          <a:xfrm>
            <a:off x="683568" y="980728"/>
            <a:ext cx="7848872" cy="79208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a:ln>
                <a:noFill/>
              </a:ln>
              <a:solidFill>
                <a:schemeClr val="tx1"/>
              </a:solidFill>
              <a:effectLst/>
              <a:latin typeface="Arial" charset="0"/>
            </a:endParaRPr>
          </a:p>
        </p:txBody>
      </p:sp>
      <p:sp>
        <p:nvSpPr>
          <p:cNvPr id="11" name="Título 1">
            <a:extLst>
              <a:ext uri="{FF2B5EF4-FFF2-40B4-BE49-F238E27FC236}">
                <a16:creationId xmlns:a16="http://schemas.microsoft.com/office/drawing/2014/main" id="{8DB5D57B-3489-40C8-B110-76A1E1D3737C}"/>
              </a:ext>
            </a:extLst>
          </p:cNvPr>
          <p:cNvSpPr txBox="1">
            <a:spLocks/>
          </p:cNvSpPr>
          <p:nvPr/>
        </p:nvSpPr>
        <p:spPr bwMode="auto">
          <a:xfrm>
            <a:off x="471938" y="1105948"/>
            <a:ext cx="8272132" cy="51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8" tIns="45710" rIns="91418" bIns="45710" numCol="1" anchor="ctr" anchorCtr="0" compatLnSpc="1">
            <a:prstTxWarp prst="textNoShape">
              <a:avLst/>
            </a:prstTxWarp>
          </a:bodyPr>
          <a:lstStyle>
            <a:lvl1pPr algn="ctr" defTabSz="912813" rtl="0" eaLnBrk="0" fontAlgn="base" hangingPunct="0">
              <a:spcBef>
                <a:spcPct val="0"/>
              </a:spcBef>
              <a:spcAft>
                <a:spcPct val="0"/>
              </a:spcAft>
              <a:defRPr sz="4400">
                <a:solidFill>
                  <a:schemeClr val="accent1">
                    <a:lumMod val="75000"/>
                  </a:schemeClr>
                </a:solidFill>
                <a:latin typeface="+mj-lt"/>
                <a:ea typeface="+mj-ea"/>
                <a:cs typeface="+mj-cs"/>
              </a:defRPr>
            </a:lvl1pPr>
            <a:lvl2pPr algn="ctr" defTabSz="912813" rtl="0" eaLnBrk="0" fontAlgn="base" hangingPunct="0">
              <a:spcBef>
                <a:spcPct val="0"/>
              </a:spcBef>
              <a:spcAft>
                <a:spcPct val="0"/>
              </a:spcAft>
              <a:defRPr sz="4400">
                <a:solidFill>
                  <a:schemeClr val="tx2"/>
                </a:solidFill>
                <a:latin typeface="Arial" charset="0"/>
              </a:defRPr>
            </a:lvl2pPr>
            <a:lvl3pPr algn="ctr" defTabSz="912813" rtl="0" eaLnBrk="0" fontAlgn="base" hangingPunct="0">
              <a:spcBef>
                <a:spcPct val="0"/>
              </a:spcBef>
              <a:spcAft>
                <a:spcPct val="0"/>
              </a:spcAft>
              <a:defRPr sz="4400">
                <a:solidFill>
                  <a:schemeClr val="tx2"/>
                </a:solidFill>
                <a:latin typeface="Arial" charset="0"/>
              </a:defRPr>
            </a:lvl3pPr>
            <a:lvl4pPr algn="ctr" defTabSz="912813" rtl="0" eaLnBrk="0" fontAlgn="base" hangingPunct="0">
              <a:spcBef>
                <a:spcPct val="0"/>
              </a:spcBef>
              <a:spcAft>
                <a:spcPct val="0"/>
              </a:spcAft>
              <a:defRPr sz="4400">
                <a:solidFill>
                  <a:schemeClr val="tx2"/>
                </a:solidFill>
                <a:latin typeface="Arial" charset="0"/>
              </a:defRPr>
            </a:lvl4pPr>
            <a:lvl5pPr algn="ctr" defTabSz="912813" rtl="0" eaLnBrk="0" fontAlgn="base" hangingPunct="0">
              <a:spcBef>
                <a:spcPct val="0"/>
              </a:spcBef>
              <a:spcAft>
                <a:spcPct val="0"/>
              </a:spcAft>
              <a:defRPr sz="4400">
                <a:solidFill>
                  <a:schemeClr val="tx2"/>
                </a:solidFill>
                <a:latin typeface="Arial" charset="0"/>
              </a:defRPr>
            </a:lvl5pPr>
            <a:lvl6pPr marL="457200" algn="ctr" defTabSz="912813" rtl="0" fontAlgn="base">
              <a:spcBef>
                <a:spcPct val="0"/>
              </a:spcBef>
              <a:spcAft>
                <a:spcPct val="0"/>
              </a:spcAft>
              <a:defRPr sz="4400">
                <a:solidFill>
                  <a:schemeClr val="tx2"/>
                </a:solidFill>
                <a:latin typeface="Arial" charset="0"/>
              </a:defRPr>
            </a:lvl6pPr>
            <a:lvl7pPr marL="914400" algn="ctr" defTabSz="912813" rtl="0" fontAlgn="base">
              <a:spcBef>
                <a:spcPct val="0"/>
              </a:spcBef>
              <a:spcAft>
                <a:spcPct val="0"/>
              </a:spcAft>
              <a:defRPr sz="4400">
                <a:solidFill>
                  <a:schemeClr val="tx2"/>
                </a:solidFill>
                <a:latin typeface="Arial" charset="0"/>
              </a:defRPr>
            </a:lvl7pPr>
            <a:lvl8pPr marL="1371600" algn="ctr" defTabSz="912813" rtl="0" fontAlgn="base">
              <a:spcBef>
                <a:spcPct val="0"/>
              </a:spcBef>
              <a:spcAft>
                <a:spcPct val="0"/>
              </a:spcAft>
              <a:defRPr sz="4400">
                <a:solidFill>
                  <a:schemeClr val="tx2"/>
                </a:solidFill>
                <a:latin typeface="Arial" charset="0"/>
              </a:defRPr>
            </a:lvl8pPr>
            <a:lvl9pPr marL="1828800" algn="ctr" defTabSz="912813" rtl="0" fontAlgn="base">
              <a:spcBef>
                <a:spcPct val="0"/>
              </a:spcBef>
              <a:spcAft>
                <a:spcPct val="0"/>
              </a:spcAft>
              <a:defRPr sz="4400">
                <a:solidFill>
                  <a:schemeClr val="tx2"/>
                </a:solidFill>
                <a:latin typeface="Arial" charset="0"/>
              </a:defRPr>
            </a:lvl9pPr>
          </a:lstStyle>
          <a:p>
            <a:r>
              <a:rPr lang="es-ES" sz="2400" b="1" kern="0" dirty="0">
                <a:solidFill>
                  <a:schemeClr val="tx1"/>
                </a:solidFill>
              </a:rPr>
              <a:t>CALTRANS + ADOT EXPERIENCE</a:t>
            </a:r>
            <a:endParaRPr lang="en-US" sz="2400" kern="0" dirty="0"/>
          </a:p>
        </p:txBody>
      </p:sp>
      <p:sp>
        <p:nvSpPr>
          <p:cNvPr id="12" name="Rectángulo 11">
            <a:extLst>
              <a:ext uri="{FF2B5EF4-FFF2-40B4-BE49-F238E27FC236}">
                <a16:creationId xmlns:a16="http://schemas.microsoft.com/office/drawing/2014/main" id="{1F5C6022-E145-4BA8-9ABC-134CBE681D7D}"/>
              </a:ext>
            </a:extLst>
          </p:cNvPr>
          <p:cNvSpPr/>
          <p:nvPr/>
        </p:nvSpPr>
        <p:spPr bwMode="auto">
          <a:xfrm>
            <a:off x="171533" y="6462184"/>
            <a:ext cx="8839199" cy="268709"/>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a:ln>
                <a:noFill/>
              </a:ln>
              <a:solidFill>
                <a:schemeClr val="tx1"/>
              </a:solidFill>
              <a:effectLst/>
              <a:latin typeface="Arial" charset="0"/>
            </a:endParaRPr>
          </a:p>
        </p:txBody>
      </p:sp>
      <p:sp>
        <p:nvSpPr>
          <p:cNvPr id="13" name="Text Box 5">
            <a:extLst>
              <a:ext uri="{FF2B5EF4-FFF2-40B4-BE49-F238E27FC236}">
                <a16:creationId xmlns:a16="http://schemas.microsoft.com/office/drawing/2014/main" id="{3025F219-A719-4A60-AECD-FE0FB8A4AE11}"/>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
        <p:nvSpPr>
          <p:cNvPr id="15" name="Rectángulo 14">
            <a:extLst>
              <a:ext uri="{FF2B5EF4-FFF2-40B4-BE49-F238E27FC236}">
                <a16:creationId xmlns:a16="http://schemas.microsoft.com/office/drawing/2014/main" id="{795B93A0-E9EA-4DDA-8EBD-25F893370BCD}"/>
              </a:ext>
            </a:extLst>
          </p:cNvPr>
          <p:cNvSpPr/>
          <p:nvPr/>
        </p:nvSpPr>
        <p:spPr bwMode="auto">
          <a:xfrm>
            <a:off x="171533" y="980728"/>
            <a:ext cx="88775" cy="554461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31022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18779" y="423607"/>
            <a:ext cx="8497888" cy="46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startAt="3"/>
            </a:pPr>
            <a:r>
              <a:rPr lang="en-US" altLang="es-ES" sz="2400" b="1" dirty="0">
                <a:solidFill>
                  <a:schemeClr val="accent2"/>
                </a:solidFill>
                <a:latin typeface="Tahoma" pitchFamily="34" charset="0"/>
              </a:rPr>
              <a:t>BENEFITS OF USING ASPHALT RUBBER</a:t>
            </a:r>
          </a:p>
        </p:txBody>
      </p:sp>
      <p:sp>
        <p:nvSpPr>
          <p:cNvPr id="5" name="Marcador de contenido 2"/>
          <p:cNvSpPr txBox="1">
            <a:spLocks/>
          </p:cNvSpPr>
          <p:nvPr/>
        </p:nvSpPr>
        <p:spPr>
          <a:xfrm>
            <a:off x="318779" y="1180992"/>
            <a:ext cx="8645709" cy="2752064"/>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nSpc>
                <a:spcPct val="150000"/>
              </a:lnSpc>
              <a:buFontTx/>
              <a:buNone/>
            </a:pPr>
            <a:r>
              <a:rPr lang="es-ES" altLang="es-ES" sz="2000" b="1" kern="0" dirty="0"/>
              <a:t>ECONOMICAL</a:t>
            </a:r>
          </a:p>
          <a:p>
            <a:pPr>
              <a:lnSpc>
                <a:spcPct val="150000"/>
              </a:lnSpc>
            </a:pPr>
            <a:r>
              <a:rPr lang="es-ES" altLang="es-ES" sz="1800" kern="0" dirty="0" err="1"/>
              <a:t>Lower</a:t>
            </a:r>
            <a:r>
              <a:rPr lang="es-ES" altLang="es-ES" sz="1800" kern="0" dirty="0"/>
              <a:t> </a:t>
            </a:r>
            <a:r>
              <a:rPr lang="es-ES" altLang="es-ES" sz="1800" kern="0" dirty="0" err="1"/>
              <a:t>maintenance</a:t>
            </a:r>
            <a:r>
              <a:rPr lang="es-ES" altLang="es-ES" sz="1800" kern="0" dirty="0"/>
              <a:t> </a:t>
            </a:r>
            <a:r>
              <a:rPr lang="es-ES" altLang="es-ES" sz="1800" kern="0" dirty="0" err="1"/>
              <a:t>costs</a:t>
            </a:r>
            <a:r>
              <a:rPr lang="es-ES" altLang="es-ES" sz="1800" kern="0" dirty="0"/>
              <a:t> </a:t>
            </a:r>
            <a:r>
              <a:rPr lang="es-ES" altLang="es-ES" sz="1800" kern="0" dirty="0" err="1"/>
              <a:t>because</a:t>
            </a:r>
            <a:r>
              <a:rPr lang="es-ES" altLang="es-ES" sz="1800" kern="0" dirty="0"/>
              <a:t> of </a:t>
            </a:r>
            <a:r>
              <a:rPr lang="es-ES" altLang="es-ES" sz="1800" kern="0" dirty="0" err="1"/>
              <a:t>longer</a:t>
            </a:r>
            <a:r>
              <a:rPr lang="es-ES" altLang="es-ES" sz="1800" kern="0" dirty="0"/>
              <a:t> </a:t>
            </a:r>
            <a:r>
              <a:rPr lang="es-ES" altLang="es-ES" sz="1800" kern="0" dirty="0" err="1"/>
              <a:t>useful</a:t>
            </a:r>
            <a:r>
              <a:rPr lang="es-ES" altLang="es-ES" sz="1800" kern="0" dirty="0"/>
              <a:t> </a:t>
            </a:r>
            <a:r>
              <a:rPr lang="es-ES" altLang="es-ES" sz="1800" kern="0" dirty="0" err="1"/>
              <a:t>life</a:t>
            </a:r>
            <a:r>
              <a:rPr lang="es-ES" altLang="es-ES" sz="1800" kern="0" dirty="0"/>
              <a:t> of </a:t>
            </a:r>
            <a:r>
              <a:rPr lang="es-ES" altLang="es-ES" sz="1800" kern="0" dirty="0" err="1"/>
              <a:t>asphalt</a:t>
            </a:r>
            <a:r>
              <a:rPr lang="es-ES" altLang="es-ES" sz="1800" kern="0" dirty="0"/>
              <a:t> </a:t>
            </a:r>
            <a:r>
              <a:rPr lang="es-ES" altLang="es-ES" sz="1800" kern="0" dirty="0" err="1"/>
              <a:t>rubber</a:t>
            </a:r>
            <a:r>
              <a:rPr lang="es-ES" altLang="es-ES" sz="1800" kern="0" dirty="0"/>
              <a:t> mixes</a:t>
            </a:r>
          </a:p>
          <a:p>
            <a:pPr>
              <a:lnSpc>
                <a:spcPct val="150000"/>
              </a:lnSpc>
            </a:pPr>
            <a:r>
              <a:rPr lang="es-ES" altLang="es-ES" sz="1800" kern="0" dirty="0" err="1"/>
              <a:t>Saving</a:t>
            </a:r>
            <a:r>
              <a:rPr lang="es-ES" altLang="es-ES" sz="1800" kern="0" dirty="0"/>
              <a:t> </a:t>
            </a:r>
            <a:r>
              <a:rPr lang="es-ES" altLang="es-ES" sz="1800" kern="0" dirty="0" err="1"/>
              <a:t>money</a:t>
            </a:r>
            <a:r>
              <a:rPr lang="es-ES" altLang="es-ES" sz="1800" kern="0" dirty="0"/>
              <a:t> </a:t>
            </a:r>
            <a:r>
              <a:rPr lang="es-ES" altLang="es-ES" sz="1800" kern="0" dirty="0" err="1"/>
              <a:t>due</a:t>
            </a:r>
            <a:r>
              <a:rPr lang="es-ES" altLang="es-ES" sz="1800" kern="0" dirty="0"/>
              <a:t> to </a:t>
            </a:r>
            <a:r>
              <a:rPr lang="es-ES" altLang="es-ES" sz="1800" kern="0" dirty="0" err="1"/>
              <a:t>reduced</a:t>
            </a:r>
            <a:r>
              <a:rPr lang="es-ES" altLang="es-ES" sz="1800" kern="0" dirty="0"/>
              <a:t> </a:t>
            </a:r>
            <a:r>
              <a:rPr lang="es-ES" altLang="es-ES" sz="1800" kern="0" dirty="0" err="1"/>
              <a:t>thickness</a:t>
            </a:r>
            <a:r>
              <a:rPr lang="es-ES" altLang="es-ES" sz="1800" kern="0" dirty="0"/>
              <a:t> of </a:t>
            </a:r>
            <a:r>
              <a:rPr lang="es-ES" altLang="es-ES" sz="1800" kern="0" dirty="0" err="1"/>
              <a:t>asphalt</a:t>
            </a:r>
            <a:r>
              <a:rPr lang="es-ES" altLang="es-ES" sz="1800" kern="0" dirty="0"/>
              <a:t> </a:t>
            </a:r>
            <a:r>
              <a:rPr lang="es-ES" altLang="es-ES" sz="1800" kern="0" dirty="0" err="1"/>
              <a:t>rubber</a:t>
            </a:r>
            <a:r>
              <a:rPr lang="es-ES" altLang="es-ES" sz="1800" kern="0" dirty="0"/>
              <a:t> </a:t>
            </a:r>
            <a:r>
              <a:rPr lang="es-ES" altLang="es-ES" sz="1800" kern="0" dirty="0" err="1"/>
              <a:t>layers</a:t>
            </a:r>
            <a:r>
              <a:rPr lang="es-ES" altLang="es-ES" sz="1800" kern="0" dirty="0"/>
              <a:t> </a:t>
            </a:r>
            <a:r>
              <a:rPr lang="es-ES" altLang="es-ES" sz="1800" kern="0" dirty="0" err="1"/>
              <a:t>against</a:t>
            </a:r>
            <a:r>
              <a:rPr lang="es-ES" altLang="es-ES" sz="1800" kern="0" dirty="0"/>
              <a:t> </a:t>
            </a:r>
            <a:r>
              <a:rPr lang="es-ES" altLang="es-ES" sz="1800" kern="0" dirty="0" err="1"/>
              <a:t>conventional</a:t>
            </a:r>
            <a:r>
              <a:rPr lang="es-ES" altLang="es-ES" sz="1800" kern="0" dirty="0"/>
              <a:t> </a:t>
            </a:r>
            <a:r>
              <a:rPr lang="es-ES" altLang="es-ES" sz="1800" kern="0" dirty="0" err="1"/>
              <a:t>ones</a:t>
            </a:r>
            <a:endParaRPr lang="es-ES" altLang="es-ES" sz="1800" kern="0" dirty="0"/>
          </a:p>
          <a:p>
            <a:pPr>
              <a:lnSpc>
                <a:spcPct val="150000"/>
              </a:lnSpc>
            </a:pPr>
            <a:r>
              <a:rPr lang="es-ES" altLang="es-ES" sz="1800" kern="0" dirty="0" err="1"/>
              <a:t>Crumb</a:t>
            </a:r>
            <a:r>
              <a:rPr lang="es-ES" altLang="es-ES" sz="1800" kern="0" dirty="0"/>
              <a:t> </a:t>
            </a:r>
            <a:r>
              <a:rPr lang="es-ES" altLang="es-ES" sz="1800" kern="0" dirty="0" err="1"/>
              <a:t>rubber</a:t>
            </a:r>
            <a:r>
              <a:rPr lang="es-ES" altLang="es-ES" sz="1800" kern="0" dirty="0"/>
              <a:t> </a:t>
            </a:r>
            <a:r>
              <a:rPr lang="es-ES" altLang="es-ES" sz="1800" kern="0" dirty="0" err="1"/>
              <a:t>is</a:t>
            </a:r>
            <a:r>
              <a:rPr lang="es-ES" altLang="es-ES" sz="1800" kern="0" dirty="0"/>
              <a:t> </a:t>
            </a:r>
            <a:r>
              <a:rPr lang="es-ES" altLang="es-ES" sz="1800" kern="0" dirty="0" err="1"/>
              <a:t>cheaper</a:t>
            </a:r>
            <a:r>
              <a:rPr lang="es-ES" altLang="es-ES" sz="1800" kern="0" dirty="0"/>
              <a:t> </a:t>
            </a:r>
            <a:r>
              <a:rPr lang="es-ES" altLang="es-ES" sz="1800" kern="0" dirty="0" err="1"/>
              <a:t>against</a:t>
            </a:r>
            <a:r>
              <a:rPr lang="es-ES" altLang="es-ES" sz="1800" kern="0" dirty="0"/>
              <a:t> </a:t>
            </a:r>
            <a:r>
              <a:rPr lang="es-ES" altLang="es-ES" sz="1800" kern="0" dirty="0" err="1"/>
              <a:t>other</a:t>
            </a:r>
            <a:r>
              <a:rPr lang="es-ES" altLang="es-ES" sz="1800" kern="0" dirty="0"/>
              <a:t> </a:t>
            </a:r>
            <a:r>
              <a:rPr lang="es-ES" altLang="es-ES" sz="1800" kern="0" dirty="0" err="1"/>
              <a:t>syntethic</a:t>
            </a:r>
            <a:r>
              <a:rPr lang="es-ES" altLang="es-ES" sz="1800" kern="0" dirty="0"/>
              <a:t> </a:t>
            </a:r>
            <a:r>
              <a:rPr lang="es-ES" altLang="es-ES" sz="1800" kern="0" dirty="0" err="1"/>
              <a:t>polymers</a:t>
            </a:r>
            <a:r>
              <a:rPr lang="es-ES" altLang="es-ES" sz="1800" kern="0" dirty="0"/>
              <a:t> </a:t>
            </a:r>
            <a:r>
              <a:rPr lang="es-ES" altLang="es-ES" sz="1800" kern="0" dirty="0" err="1"/>
              <a:t>used</a:t>
            </a:r>
            <a:r>
              <a:rPr lang="es-ES" altLang="es-ES" sz="1800" kern="0" dirty="0"/>
              <a:t> in </a:t>
            </a:r>
            <a:r>
              <a:rPr lang="es-ES" altLang="es-ES" sz="1800" kern="0" dirty="0" err="1"/>
              <a:t>modifying</a:t>
            </a:r>
            <a:r>
              <a:rPr lang="es-ES" altLang="es-ES" sz="1800" kern="0" dirty="0"/>
              <a:t> </a:t>
            </a:r>
            <a:r>
              <a:rPr lang="es-ES" altLang="es-ES" sz="1800" kern="0" dirty="0" err="1"/>
              <a:t>asphalt</a:t>
            </a:r>
            <a:r>
              <a:rPr lang="es-ES" altLang="es-ES" sz="1800" kern="0" dirty="0"/>
              <a:t> mix </a:t>
            </a:r>
            <a:r>
              <a:rPr lang="es-ES" altLang="es-ES" sz="1800" kern="0" dirty="0" err="1"/>
              <a:t>properties</a:t>
            </a:r>
            <a:endParaRPr lang="es-ES" altLang="es-ES" sz="1800" kern="0" dirty="0"/>
          </a:p>
        </p:txBody>
      </p:sp>
      <p:pic>
        <p:nvPicPr>
          <p:cNvPr id="6" name="Picture 2" descr="Resultado de imagen de menos gasto publico"/>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55576" y="4158115"/>
            <a:ext cx="2684717" cy="1781176"/>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7 Imagen" descr="3-2"/>
          <p:cNvPicPr/>
          <p:nvPr/>
        </p:nvPicPr>
        <p:blipFill>
          <a:blip r:embed="rId3">
            <a:extLst>
              <a:ext uri="{28A0092B-C50C-407E-A947-70E740481C1C}">
                <a14:useLocalDpi xmlns:a14="http://schemas.microsoft.com/office/drawing/2010/main" val="0"/>
              </a:ext>
            </a:extLst>
          </a:blip>
          <a:srcRect l="33685"/>
          <a:stretch>
            <a:fillRect/>
          </a:stretch>
        </p:blipFill>
        <p:spPr bwMode="auto">
          <a:xfrm>
            <a:off x="4788024" y="4329289"/>
            <a:ext cx="3332789" cy="1438827"/>
          </a:xfrm>
          <a:prstGeom prst="rect">
            <a:avLst/>
          </a:prstGeom>
          <a:noFill/>
          <a:ln>
            <a:noFill/>
          </a:ln>
        </p:spPr>
      </p:pic>
      <p:sp>
        <p:nvSpPr>
          <p:cNvPr id="7" name="Text Box 5">
            <a:extLst>
              <a:ext uri="{FF2B5EF4-FFF2-40B4-BE49-F238E27FC236}">
                <a16:creationId xmlns:a16="http://schemas.microsoft.com/office/drawing/2014/main" id="{F71A2110-B837-4A18-B4DC-D5B62DB7A3ED}"/>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6744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18779" y="423607"/>
            <a:ext cx="8497888" cy="46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startAt="3"/>
            </a:pPr>
            <a:r>
              <a:rPr lang="en-US" altLang="es-ES" sz="2400" b="1" dirty="0">
                <a:solidFill>
                  <a:schemeClr val="accent2"/>
                </a:solidFill>
                <a:latin typeface="Tahoma" pitchFamily="34" charset="0"/>
              </a:rPr>
              <a:t>BENEFITS OF USING ASPHALT RUBBER</a:t>
            </a:r>
          </a:p>
        </p:txBody>
      </p:sp>
      <p:sp>
        <p:nvSpPr>
          <p:cNvPr id="5" name="Marcador de contenido 2"/>
          <p:cNvSpPr txBox="1">
            <a:spLocks/>
          </p:cNvSpPr>
          <p:nvPr/>
        </p:nvSpPr>
        <p:spPr>
          <a:xfrm>
            <a:off x="318779" y="1180992"/>
            <a:ext cx="8645709" cy="2752064"/>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nSpc>
                <a:spcPct val="150000"/>
              </a:lnSpc>
              <a:buFontTx/>
              <a:buNone/>
            </a:pPr>
            <a:r>
              <a:rPr lang="es-ES" altLang="es-ES" sz="2000" b="1" kern="0" dirty="0"/>
              <a:t>SOCIAL</a:t>
            </a:r>
          </a:p>
          <a:p>
            <a:pPr>
              <a:lnSpc>
                <a:spcPct val="150000"/>
              </a:lnSpc>
            </a:pPr>
            <a:r>
              <a:rPr lang="es-ES" sz="1800" dirty="0" err="1"/>
              <a:t>Due</a:t>
            </a:r>
            <a:r>
              <a:rPr lang="es-ES" sz="1800" dirty="0"/>
              <a:t> to </a:t>
            </a:r>
            <a:r>
              <a:rPr lang="es-ES" sz="1800" dirty="0" err="1"/>
              <a:t>longer</a:t>
            </a:r>
            <a:r>
              <a:rPr lang="es-ES" sz="1800" dirty="0"/>
              <a:t> </a:t>
            </a:r>
            <a:r>
              <a:rPr lang="es-ES" sz="1800" dirty="0" err="1"/>
              <a:t>useful</a:t>
            </a:r>
            <a:r>
              <a:rPr lang="es-ES" sz="1800" dirty="0"/>
              <a:t> </a:t>
            </a:r>
            <a:r>
              <a:rPr lang="es-ES" sz="1800" dirty="0" err="1"/>
              <a:t>life</a:t>
            </a:r>
            <a:r>
              <a:rPr lang="es-ES" sz="1800" dirty="0"/>
              <a:t>, time </a:t>
            </a:r>
            <a:r>
              <a:rPr lang="es-ES" sz="1800" dirty="0" err="1"/>
              <a:t>between</a:t>
            </a:r>
            <a:r>
              <a:rPr lang="es-ES" sz="1800" dirty="0"/>
              <a:t> </a:t>
            </a:r>
            <a:r>
              <a:rPr lang="es-ES" sz="1800" dirty="0" err="1"/>
              <a:t>two</a:t>
            </a:r>
            <a:r>
              <a:rPr lang="es-ES" sz="1800" dirty="0"/>
              <a:t> </a:t>
            </a:r>
            <a:r>
              <a:rPr lang="es-ES" sz="1800" dirty="0" err="1"/>
              <a:t>operations</a:t>
            </a:r>
            <a:r>
              <a:rPr lang="es-ES" sz="1800" dirty="0"/>
              <a:t> of </a:t>
            </a:r>
            <a:r>
              <a:rPr lang="es-ES" sz="1800" dirty="0" err="1"/>
              <a:t>reinforcement</a:t>
            </a:r>
            <a:r>
              <a:rPr lang="es-ES" sz="1800" dirty="0"/>
              <a:t> of a </a:t>
            </a:r>
            <a:r>
              <a:rPr lang="es-ES" sz="1800" dirty="0" err="1"/>
              <a:t>road</a:t>
            </a:r>
            <a:r>
              <a:rPr lang="es-ES" sz="1800" dirty="0"/>
              <a:t> </a:t>
            </a:r>
            <a:r>
              <a:rPr lang="es-ES" sz="1800" dirty="0" err="1"/>
              <a:t>surface</a:t>
            </a:r>
            <a:r>
              <a:rPr lang="es-ES" sz="1800" dirty="0"/>
              <a:t> </a:t>
            </a:r>
            <a:r>
              <a:rPr lang="es-ES" sz="1800" dirty="0" err="1"/>
              <a:t>is</a:t>
            </a:r>
            <a:r>
              <a:rPr lang="es-ES" sz="1800" dirty="0"/>
              <a:t> </a:t>
            </a:r>
            <a:r>
              <a:rPr lang="es-ES" sz="1800" dirty="0" err="1"/>
              <a:t>higher</a:t>
            </a:r>
            <a:r>
              <a:rPr lang="es-ES" sz="1800" dirty="0"/>
              <a:t> in mixes </a:t>
            </a:r>
            <a:r>
              <a:rPr lang="es-ES" sz="1800" dirty="0" err="1"/>
              <a:t>made</a:t>
            </a:r>
            <a:r>
              <a:rPr lang="es-ES" sz="1800" dirty="0"/>
              <a:t> </a:t>
            </a:r>
            <a:r>
              <a:rPr lang="es-ES" sz="1800" dirty="0" err="1"/>
              <a:t>with</a:t>
            </a:r>
            <a:r>
              <a:rPr lang="es-ES" sz="1800" dirty="0"/>
              <a:t> RARX </a:t>
            </a:r>
            <a:r>
              <a:rPr lang="es-ES" sz="1800" dirty="0" err="1"/>
              <a:t>against</a:t>
            </a:r>
            <a:r>
              <a:rPr lang="es-ES" sz="1800" dirty="0"/>
              <a:t> </a:t>
            </a:r>
            <a:r>
              <a:rPr lang="es-ES" sz="1800" dirty="0" err="1"/>
              <a:t>conventional</a:t>
            </a:r>
            <a:r>
              <a:rPr lang="es-ES" sz="1800" dirty="0"/>
              <a:t>, </a:t>
            </a:r>
            <a:r>
              <a:rPr lang="es-ES" sz="1800" dirty="0" err="1"/>
              <a:t>this</a:t>
            </a:r>
            <a:r>
              <a:rPr lang="es-ES" sz="1800" dirty="0"/>
              <a:t> </a:t>
            </a:r>
            <a:r>
              <a:rPr lang="es-ES" sz="1800" dirty="0" err="1"/>
              <a:t>supposes</a:t>
            </a:r>
            <a:r>
              <a:rPr lang="es-ES" sz="1800" dirty="0"/>
              <a:t> </a:t>
            </a:r>
            <a:r>
              <a:rPr lang="es-ES" sz="1800" dirty="0" err="1"/>
              <a:t>less</a:t>
            </a:r>
            <a:r>
              <a:rPr lang="es-ES" sz="1800" dirty="0"/>
              <a:t> </a:t>
            </a:r>
            <a:r>
              <a:rPr lang="es-ES" sz="1800" dirty="0" err="1"/>
              <a:t>inconvenience</a:t>
            </a:r>
            <a:r>
              <a:rPr lang="es-ES" sz="1800" dirty="0"/>
              <a:t> in time </a:t>
            </a:r>
            <a:r>
              <a:rPr lang="es-ES" sz="1800" dirty="0" err="1"/>
              <a:t>for</a:t>
            </a:r>
            <a:r>
              <a:rPr lang="es-ES" sz="1800" dirty="0"/>
              <a:t> </a:t>
            </a:r>
            <a:r>
              <a:rPr lang="es-ES" sz="1800" dirty="0" err="1"/>
              <a:t>road</a:t>
            </a:r>
            <a:r>
              <a:rPr lang="es-ES" sz="1800" dirty="0"/>
              <a:t> </a:t>
            </a:r>
            <a:r>
              <a:rPr lang="es-ES" sz="1800" dirty="0" err="1"/>
              <a:t>traffic</a:t>
            </a:r>
            <a:r>
              <a:rPr lang="es-ES" sz="1800" dirty="0"/>
              <a:t>, </a:t>
            </a:r>
            <a:r>
              <a:rPr lang="es-ES" sz="1800" dirty="0" err="1"/>
              <a:t>pedestrians</a:t>
            </a:r>
            <a:r>
              <a:rPr lang="es-ES" sz="1800" dirty="0"/>
              <a:t> and </a:t>
            </a:r>
            <a:r>
              <a:rPr lang="es-ES" sz="1800" dirty="0" err="1"/>
              <a:t>users</a:t>
            </a:r>
            <a:r>
              <a:rPr lang="es-ES" sz="1800" dirty="0"/>
              <a:t> in general</a:t>
            </a:r>
          </a:p>
          <a:p>
            <a:pPr>
              <a:lnSpc>
                <a:spcPct val="150000"/>
              </a:lnSpc>
            </a:pPr>
            <a:r>
              <a:rPr lang="es-ES" sz="1800" dirty="0" err="1"/>
              <a:t>Asphalt</a:t>
            </a:r>
            <a:r>
              <a:rPr lang="es-ES" sz="1800" dirty="0"/>
              <a:t> </a:t>
            </a:r>
            <a:r>
              <a:rPr lang="es-ES" sz="1800" dirty="0" err="1"/>
              <a:t>rubber</a:t>
            </a:r>
            <a:r>
              <a:rPr lang="es-ES" sz="1800" dirty="0"/>
              <a:t> mixes are </a:t>
            </a:r>
            <a:r>
              <a:rPr lang="es-ES" sz="1800" dirty="0" err="1"/>
              <a:t>soundless</a:t>
            </a:r>
            <a:r>
              <a:rPr lang="es-ES" sz="1800" dirty="0"/>
              <a:t> </a:t>
            </a:r>
            <a:r>
              <a:rPr lang="es-ES" sz="1800" dirty="0" err="1"/>
              <a:t>effective</a:t>
            </a:r>
            <a:r>
              <a:rPr lang="es-ES" sz="1800" dirty="0"/>
              <a:t>, </a:t>
            </a:r>
            <a:r>
              <a:rPr lang="es-ES" sz="1800" dirty="0" err="1"/>
              <a:t>there´s</a:t>
            </a:r>
            <a:r>
              <a:rPr lang="es-ES" sz="1800" dirty="0"/>
              <a:t> a </a:t>
            </a:r>
            <a:r>
              <a:rPr lang="es-ES" sz="1800" dirty="0" err="1"/>
              <a:t>decrease</a:t>
            </a:r>
            <a:r>
              <a:rPr lang="es-ES" sz="1800" dirty="0"/>
              <a:t> of </a:t>
            </a:r>
            <a:r>
              <a:rPr lang="es-ES" sz="1800" dirty="0" err="1"/>
              <a:t>sound</a:t>
            </a:r>
            <a:r>
              <a:rPr lang="es-ES" sz="1800" dirty="0"/>
              <a:t> </a:t>
            </a:r>
            <a:r>
              <a:rPr lang="es-ES" sz="1800" dirty="0" err="1"/>
              <a:t>levels</a:t>
            </a:r>
            <a:r>
              <a:rPr lang="es-ES" sz="1800" dirty="0"/>
              <a:t> </a:t>
            </a:r>
            <a:r>
              <a:rPr lang="es-ES" sz="1800" dirty="0" err="1"/>
              <a:t>generated</a:t>
            </a:r>
            <a:r>
              <a:rPr lang="es-ES" sz="1800" dirty="0"/>
              <a:t> </a:t>
            </a:r>
            <a:r>
              <a:rPr lang="es-ES" sz="1800" dirty="0" err="1"/>
              <a:t>by</a:t>
            </a:r>
            <a:r>
              <a:rPr lang="es-ES" sz="1800" dirty="0"/>
              <a:t> </a:t>
            </a:r>
            <a:r>
              <a:rPr lang="es-ES" sz="1800" dirty="0" err="1"/>
              <a:t>vehicles</a:t>
            </a:r>
            <a:r>
              <a:rPr lang="es-ES" sz="1800" dirty="0"/>
              <a:t> in </a:t>
            </a:r>
            <a:r>
              <a:rPr lang="es-ES" sz="1800" dirty="0" err="1"/>
              <a:t>road-tyre</a:t>
            </a:r>
            <a:r>
              <a:rPr lang="es-ES" sz="1800" dirty="0"/>
              <a:t> </a:t>
            </a:r>
            <a:r>
              <a:rPr lang="es-ES" sz="1800" dirty="0" err="1"/>
              <a:t>contact</a:t>
            </a:r>
            <a:r>
              <a:rPr lang="es-ES" sz="1800" dirty="0"/>
              <a:t> </a:t>
            </a:r>
            <a:r>
              <a:rPr lang="es-ES" sz="1800" dirty="0" err="1"/>
              <a:t>surface</a:t>
            </a:r>
            <a:r>
              <a:rPr lang="es-ES" sz="1800" dirty="0"/>
              <a:t>, and </a:t>
            </a:r>
            <a:r>
              <a:rPr lang="es-ES" sz="1800" dirty="0" err="1"/>
              <a:t>therefore</a:t>
            </a:r>
            <a:r>
              <a:rPr lang="es-ES" sz="1800" dirty="0"/>
              <a:t> a </a:t>
            </a:r>
            <a:r>
              <a:rPr lang="es-ES" sz="1800" dirty="0" err="1"/>
              <a:t>lower</a:t>
            </a:r>
            <a:r>
              <a:rPr lang="es-ES" sz="1800" dirty="0"/>
              <a:t> </a:t>
            </a:r>
            <a:r>
              <a:rPr lang="es-ES" sz="1800" dirty="0" err="1"/>
              <a:t>noise</a:t>
            </a:r>
            <a:r>
              <a:rPr lang="es-ES" sz="1800" dirty="0"/>
              <a:t> </a:t>
            </a:r>
            <a:r>
              <a:rPr lang="es-ES" sz="1800" dirty="0" err="1"/>
              <a:t>pollution</a:t>
            </a:r>
            <a:r>
              <a:rPr lang="es-ES" sz="1800" dirty="0"/>
              <a:t> in </a:t>
            </a:r>
            <a:r>
              <a:rPr lang="es-ES" sz="1800" dirty="0" err="1"/>
              <a:t>neighborhood</a:t>
            </a:r>
            <a:r>
              <a:rPr lang="es-ES" sz="1800" dirty="0"/>
              <a:t>  of </a:t>
            </a:r>
            <a:r>
              <a:rPr lang="es-ES" sz="1800" dirty="0" err="1"/>
              <a:t>the</a:t>
            </a:r>
            <a:r>
              <a:rPr lang="es-ES" sz="1800" dirty="0"/>
              <a:t> </a:t>
            </a:r>
            <a:r>
              <a:rPr lang="es-ES" sz="1800" dirty="0" err="1"/>
              <a:t>road</a:t>
            </a:r>
            <a:r>
              <a:rPr lang="es-ES" sz="1800" dirty="0"/>
              <a:t> </a:t>
            </a:r>
            <a:r>
              <a:rPr lang="es-ES" sz="1800" dirty="0" err="1"/>
              <a:t>which</a:t>
            </a:r>
            <a:r>
              <a:rPr lang="es-ES" sz="1800" dirty="0"/>
              <a:t> </a:t>
            </a:r>
            <a:r>
              <a:rPr lang="es-ES" sz="1800" dirty="0" err="1"/>
              <a:t>means</a:t>
            </a:r>
            <a:r>
              <a:rPr lang="es-ES" sz="1800" dirty="0"/>
              <a:t> a </a:t>
            </a:r>
            <a:r>
              <a:rPr lang="es-ES" sz="1800" dirty="0" err="1"/>
              <a:t>better</a:t>
            </a:r>
            <a:r>
              <a:rPr lang="es-ES" sz="1800" dirty="0"/>
              <a:t> </a:t>
            </a:r>
            <a:r>
              <a:rPr lang="es-ES" sz="1800" dirty="0" err="1"/>
              <a:t>quality</a:t>
            </a:r>
            <a:r>
              <a:rPr lang="es-ES" sz="1800" dirty="0"/>
              <a:t> </a:t>
            </a:r>
            <a:r>
              <a:rPr lang="es-ES" sz="1800" dirty="0" err="1"/>
              <a:t>life</a:t>
            </a:r>
            <a:r>
              <a:rPr lang="es-ES" sz="1800" dirty="0"/>
              <a:t> </a:t>
            </a:r>
            <a:r>
              <a:rPr lang="es-ES" sz="1800" dirty="0" err="1"/>
              <a:t>for</a:t>
            </a:r>
            <a:r>
              <a:rPr lang="es-ES" sz="1800" dirty="0"/>
              <a:t> </a:t>
            </a:r>
            <a:r>
              <a:rPr lang="es-ES" sz="1800" dirty="0" err="1"/>
              <a:t>all</a:t>
            </a:r>
            <a:r>
              <a:rPr lang="es-ES" sz="1800" dirty="0"/>
              <a:t> </a:t>
            </a:r>
            <a:r>
              <a:rPr lang="es-ES" sz="1800" dirty="0" err="1"/>
              <a:t>people</a:t>
            </a:r>
            <a:r>
              <a:rPr lang="es-ES" sz="1800" dirty="0"/>
              <a:t> living </a:t>
            </a:r>
            <a:r>
              <a:rPr lang="es-ES" sz="1800" dirty="0" err="1"/>
              <a:t>or</a:t>
            </a:r>
            <a:r>
              <a:rPr lang="es-ES" sz="1800" dirty="0"/>
              <a:t> </a:t>
            </a:r>
            <a:r>
              <a:rPr lang="es-ES" sz="1800" dirty="0" err="1"/>
              <a:t>working</a:t>
            </a:r>
            <a:r>
              <a:rPr lang="es-ES" sz="1800" dirty="0"/>
              <a:t> </a:t>
            </a:r>
            <a:r>
              <a:rPr lang="es-ES" sz="1800" dirty="0" err="1"/>
              <a:t>near</a:t>
            </a:r>
            <a:r>
              <a:rPr lang="es-ES" sz="1800" dirty="0"/>
              <a:t> </a:t>
            </a:r>
            <a:r>
              <a:rPr lang="es-ES" sz="1800" dirty="0" err="1"/>
              <a:t>the</a:t>
            </a:r>
            <a:r>
              <a:rPr lang="es-ES" sz="1800" dirty="0"/>
              <a:t> </a:t>
            </a:r>
            <a:r>
              <a:rPr lang="es-ES" sz="1800" dirty="0" err="1"/>
              <a:t>asphalt</a:t>
            </a:r>
            <a:r>
              <a:rPr lang="es-ES" sz="1800" dirty="0"/>
              <a:t> </a:t>
            </a:r>
            <a:r>
              <a:rPr lang="es-ES" sz="1800" dirty="0" err="1"/>
              <a:t>rubber</a:t>
            </a:r>
            <a:r>
              <a:rPr lang="es-ES" sz="1800" dirty="0"/>
              <a:t> </a:t>
            </a:r>
            <a:r>
              <a:rPr lang="es-ES" sz="1800" dirty="0" err="1"/>
              <a:t>road</a:t>
            </a:r>
            <a:endParaRPr lang="es-ES" sz="1800" dirty="0"/>
          </a:p>
          <a:p>
            <a:pPr>
              <a:lnSpc>
                <a:spcPct val="150000"/>
              </a:lnSpc>
            </a:pPr>
            <a:r>
              <a:rPr lang="es-ES" sz="1800" dirty="0"/>
              <a:t>No socio-</a:t>
            </a:r>
            <a:r>
              <a:rPr lang="es-ES" sz="1800" dirty="0" err="1"/>
              <a:t>economic</a:t>
            </a:r>
            <a:r>
              <a:rPr lang="es-ES" sz="1800" dirty="0"/>
              <a:t> </a:t>
            </a:r>
            <a:r>
              <a:rPr lang="es-ES" sz="1800" dirty="0" err="1"/>
              <a:t>degradation</a:t>
            </a:r>
            <a:r>
              <a:rPr lang="es-ES" sz="1800" dirty="0"/>
              <a:t> in </a:t>
            </a:r>
            <a:r>
              <a:rPr lang="es-ES" sz="1800" dirty="0" err="1"/>
              <a:t>surrounding</a:t>
            </a:r>
            <a:r>
              <a:rPr lang="es-ES" sz="1800" dirty="0"/>
              <a:t> </a:t>
            </a:r>
            <a:r>
              <a:rPr lang="es-ES" sz="1800" dirty="0" err="1"/>
              <a:t>environments</a:t>
            </a:r>
            <a:r>
              <a:rPr lang="es-ES" sz="1800" dirty="0"/>
              <a:t> of </a:t>
            </a:r>
            <a:r>
              <a:rPr lang="es-ES" sz="1800" dirty="0" err="1"/>
              <a:t>ELT´s</a:t>
            </a:r>
            <a:r>
              <a:rPr lang="es-ES" sz="1800" dirty="0"/>
              <a:t> </a:t>
            </a:r>
            <a:r>
              <a:rPr lang="es-ES" sz="1800" dirty="0" err="1"/>
              <a:t>stockpiles</a:t>
            </a:r>
            <a:r>
              <a:rPr lang="es-ES" sz="1800" dirty="0"/>
              <a:t>, as </a:t>
            </a:r>
            <a:r>
              <a:rPr lang="es-ES" sz="1800" dirty="0" err="1"/>
              <a:t>these</a:t>
            </a:r>
            <a:r>
              <a:rPr lang="es-ES" sz="1800" dirty="0"/>
              <a:t> </a:t>
            </a:r>
            <a:r>
              <a:rPr lang="es-ES" sz="1800" dirty="0" err="1"/>
              <a:t>don´t</a:t>
            </a:r>
            <a:r>
              <a:rPr lang="es-ES" sz="1800" dirty="0"/>
              <a:t> </a:t>
            </a:r>
            <a:r>
              <a:rPr lang="es-ES" sz="1800" dirty="0" err="1"/>
              <a:t>exist</a:t>
            </a:r>
            <a:endParaRPr lang="es-ES" altLang="es-ES" sz="1800" kern="0" dirty="0"/>
          </a:p>
        </p:txBody>
      </p:sp>
      <p:sp>
        <p:nvSpPr>
          <p:cNvPr id="6" name="Text Box 5">
            <a:extLst>
              <a:ext uri="{FF2B5EF4-FFF2-40B4-BE49-F238E27FC236}">
                <a16:creationId xmlns:a16="http://schemas.microsoft.com/office/drawing/2014/main" id="{8EF0F172-DFB9-4210-8074-855048CD7E39}"/>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10960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18779" y="423607"/>
            <a:ext cx="8497888" cy="46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startAt="3"/>
            </a:pPr>
            <a:r>
              <a:rPr lang="en-US" altLang="es-ES" sz="2400" b="1" dirty="0">
                <a:solidFill>
                  <a:schemeClr val="accent2"/>
                </a:solidFill>
                <a:latin typeface="Tahoma" pitchFamily="34" charset="0"/>
              </a:rPr>
              <a:t>BENEFITS OF USING ASPHALT RUBBER</a:t>
            </a:r>
          </a:p>
        </p:txBody>
      </p:sp>
      <p:sp>
        <p:nvSpPr>
          <p:cNvPr id="5" name="Marcador de contenido 2"/>
          <p:cNvSpPr txBox="1">
            <a:spLocks/>
          </p:cNvSpPr>
          <p:nvPr/>
        </p:nvSpPr>
        <p:spPr>
          <a:xfrm>
            <a:off x="318779" y="1180992"/>
            <a:ext cx="8645709" cy="2752064"/>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nSpc>
                <a:spcPct val="150000"/>
              </a:lnSpc>
              <a:buFontTx/>
              <a:buNone/>
            </a:pPr>
            <a:r>
              <a:rPr lang="es-ES" altLang="es-ES" sz="2000" b="1" kern="0" dirty="0"/>
              <a:t>ENVIRONMENTAL</a:t>
            </a:r>
          </a:p>
          <a:p>
            <a:pPr>
              <a:lnSpc>
                <a:spcPct val="150000"/>
              </a:lnSpc>
            </a:pPr>
            <a:r>
              <a:rPr lang="en-US" sz="1800" dirty="0"/>
              <a:t>As a consequence of designing reduced thickness layers, smaller amounts of raw materials (aggregates, bitumen or binder and other additives) are required in the process of asphalt mix production, offering better technical performance than achieved with conventional asphalt mixes.</a:t>
            </a:r>
          </a:p>
          <a:p>
            <a:pPr>
              <a:lnSpc>
                <a:spcPct val="150000"/>
              </a:lnSpc>
            </a:pPr>
            <a:r>
              <a:rPr lang="en-US" sz="1800" dirty="0"/>
              <a:t>A high waste of ELT´s is guaranteed with usage of asphalt rubber, this supposes a real commitment with sustainability and environment preservation avoiding ELT´s stockpiles.</a:t>
            </a:r>
          </a:p>
        </p:txBody>
      </p:sp>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2" y="4459139"/>
            <a:ext cx="3657298" cy="2060278"/>
          </a:xfrm>
          <a:prstGeom prst="rect">
            <a:avLst/>
          </a:prstGeom>
        </p:spPr>
      </p:pic>
      <p:sp>
        <p:nvSpPr>
          <p:cNvPr id="6" name="5 Paralelogramo"/>
          <p:cNvSpPr/>
          <p:nvPr/>
        </p:nvSpPr>
        <p:spPr bwMode="auto">
          <a:xfrm rot="2612078">
            <a:off x="3556035" y="5413639"/>
            <a:ext cx="3384972" cy="151277"/>
          </a:xfrm>
          <a:prstGeom prst="parallelogram">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a:ln>
                <a:noFill/>
              </a:ln>
              <a:solidFill>
                <a:srgbClr val="FF0000"/>
              </a:solidFill>
              <a:effectLst/>
              <a:latin typeface="Arial" charset="0"/>
            </a:endParaRPr>
          </a:p>
        </p:txBody>
      </p:sp>
      <p:sp>
        <p:nvSpPr>
          <p:cNvPr id="7" name="6 Paralelogramo"/>
          <p:cNvSpPr/>
          <p:nvPr/>
        </p:nvSpPr>
        <p:spPr bwMode="auto">
          <a:xfrm rot="8232383">
            <a:off x="3541775" y="5413640"/>
            <a:ext cx="3384972" cy="151277"/>
          </a:xfrm>
          <a:prstGeom prst="parallelogram">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a:ln>
                <a:noFill/>
              </a:ln>
              <a:solidFill>
                <a:srgbClr val="FF0000"/>
              </a:solidFill>
              <a:effectLst/>
              <a:latin typeface="Arial" charset="0"/>
            </a:endParaRPr>
          </a:p>
        </p:txBody>
      </p:sp>
      <p:sp>
        <p:nvSpPr>
          <p:cNvPr id="8" name="Text Box 5">
            <a:extLst>
              <a:ext uri="{FF2B5EF4-FFF2-40B4-BE49-F238E27FC236}">
                <a16:creationId xmlns:a16="http://schemas.microsoft.com/office/drawing/2014/main" id="{D8D11DDB-2ACB-430C-A070-86C29BD54553}"/>
              </a:ext>
            </a:extLst>
          </p:cNvPr>
          <p:cNvSpPr txBox="1">
            <a:spLocks noChangeArrowheads="1"/>
          </p:cNvSpPr>
          <p:nvPr/>
        </p:nvSpPr>
        <p:spPr bwMode="auto">
          <a:xfrm>
            <a:off x="6636463" y="6460773"/>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236573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18779" y="423607"/>
            <a:ext cx="8497888" cy="46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startAt="4"/>
            </a:pPr>
            <a:r>
              <a:rPr lang="en-US" altLang="es-ES" sz="2400" b="1" dirty="0">
                <a:solidFill>
                  <a:schemeClr val="accent2"/>
                </a:solidFill>
                <a:latin typeface="Tahoma" pitchFamily="34" charset="0"/>
              </a:rPr>
              <a:t>SPANISH EXPERIENCE WITH ASPHALT RUBBER</a:t>
            </a:r>
          </a:p>
        </p:txBody>
      </p:sp>
      <p:sp>
        <p:nvSpPr>
          <p:cNvPr id="5" name="Marcador de contenido 2"/>
          <p:cNvSpPr txBox="1">
            <a:spLocks/>
          </p:cNvSpPr>
          <p:nvPr/>
        </p:nvSpPr>
        <p:spPr>
          <a:xfrm>
            <a:off x="318779" y="1180992"/>
            <a:ext cx="8645709" cy="2752064"/>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a:lnSpc>
                <a:spcPct val="150000"/>
              </a:lnSpc>
            </a:pPr>
            <a:r>
              <a:rPr lang="en-US" sz="1800" dirty="0"/>
              <a:t>During the last twenty years a great number of road works with asphalt rubber have been done in Spain</a:t>
            </a:r>
          </a:p>
          <a:p>
            <a:pPr>
              <a:lnSpc>
                <a:spcPct val="150000"/>
              </a:lnSpc>
            </a:pPr>
            <a:r>
              <a:rPr lang="en-US" sz="1800" dirty="0"/>
              <a:t>First many were trial tests, in order to check all technical, economical, …, benefits mentioned before</a:t>
            </a:r>
          </a:p>
          <a:p>
            <a:pPr>
              <a:lnSpc>
                <a:spcPct val="150000"/>
              </a:lnSpc>
            </a:pPr>
            <a:r>
              <a:rPr lang="en-US" sz="1800" dirty="0"/>
              <a:t>Dry way was the technique firstly used, results weren´t always successful</a:t>
            </a:r>
          </a:p>
          <a:p>
            <a:pPr>
              <a:lnSpc>
                <a:spcPct val="150000"/>
              </a:lnSpc>
            </a:pPr>
            <a:r>
              <a:rPr lang="en-US" sz="1800" dirty="0"/>
              <a:t>Wet way started to be used with the 21</a:t>
            </a:r>
            <a:r>
              <a:rPr lang="en-US" sz="1800" baseline="30000" dirty="0"/>
              <a:t>st</a:t>
            </a:r>
            <a:r>
              <a:rPr lang="en-US" sz="1800" dirty="0"/>
              <a:t> century, better results but some questions to solve</a:t>
            </a:r>
          </a:p>
          <a:p>
            <a:pPr>
              <a:lnSpc>
                <a:spcPct val="150000"/>
              </a:lnSpc>
            </a:pPr>
            <a:r>
              <a:rPr lang="en-US" sz="1800" dirty="0"/>
              <a:t>All these years both ways have improved, developed better processes to work with and now results are really great</a:t>
            </a:r>
          </a:p>
          <a:p>
            <a:pPr>
              <a:lnSpc>
                <a:spcPct val="150000"/>
              </a:lnSpc>
            </a:pPr>
            <a:r>
              <a:rPr lang="en-US" sz="1800" dirty="0"/>
              <a:t>Due to the growth of using crumb rubber for asphalt mixes, new ways (semi-wet) have appeared as an evolution of existing ways</a:t>
            </a:r>
          </a:p>
        </p:txBody>
      </p:sp>
      <p:sp>
        <p:nvSpPr>
          <p:cNvPr id="6" name="Text Box 5">
            <a:extLst>
              <a:ext uri="{FF2B5EF4-FFF2-40B4-BE49-F238E27FC236}">
                <a16:creationId xmlns:a16="http://schemas.microsoft.com/office/drawing/2014/main" id="{0C9030D1-DBA9-4993-8C36-5A0BFB21301C}"/>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131251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18779" y="423607"/>
            <a:ext cx="8497888" cy="46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startAt="4"/>
            </a:pPr>
            <a:r>
              <a:rPr lang="en-US" altLang="es-ES" sz="2400" b="1" dirty="0">
                <a:solidFill>
                  <a:schemeClr val="accent2"/>
                </a:solidFill>
                <a:latin typeface="Tahoma" pitchFamily="34" charset="0"/>
              </a:rPr>
              <a:t>SPANISH EXPERIENCE WITH ASPHALT RUBBER</a:t>
            </a:r>
          </a:p>
        </p:txBody>
      </p:sp>
      <p:sp>
        <p:nvSpPr>
          <p:cNvPr id="5" name="Marcador de contenido 2"/>
          <p:cNvSpPr txBox="1">
            <a:spLocks/>
          </p:cNvSpPr>
          <p:nvPr/>
        </p:nvSpPr>
        <p:spPr>
          <a:xfrm>
            <a:off x="318779" y="1180992"/>
            <a:ext cx="8645709" cy="4984312"/>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nSpc>
                <a:spcPct val="150000"/>
              </a:lnSpc>
              <a:buNone/>
            </a:pPr>
            <a:endParaRPr lang="en-US" sz="1800" dirty="0"/>
          </a:p>
        </p:txBody>
      </p:sp>
      <p:sp>
        <p:nvSpPr>
          <p:cNvPr id="6" name="Marcador de contenido 2"/>
          <p:cNvSpPr txBox="1">
            <a:spLocks/>
          </p:cNvSpPr>
          <p:nvPr/>
        </p:nvSpPr>
        <p:spPr>
          <a:xfrm>
            <a:off x="318779" y="1180992"/>
            <a:ext cx="5045309" cy="2752064"/>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nSpc>
                <a:spcPct val="150000"/>
              </a:lnSpc>
              <a:buNone/>
            </a:pPr>
            <a:r>
              <a:rPr lang="en-US" sz="1800" dirty="0"/>
              <a:t>Some figures about this:</a:t>
            </a:r>
          </a:p>
          <a:p>
            <a:pPr>
              <a:lnSpc>
                <a:spcPct val="150000"/>
              </a:lnSpc>
            </a:pPr>
            <a:r>
              <a:rPr lang="en-US" sz="1800" dirty="0"/>
              <a:t>More than 1.600 </a:t>
            </a:r>
            <a:r>
              <a:rPr lang="en-US" sz="1800" dirty="0" err="1"/>
              <a:t>kms</a:t>
            </a:r>
            <a:r>
              <a:rPr lang="en-US" sz="1800" dirty="0"/>
              <a:t>. of roads, highways, streets, airports, … done  with asphalt rubber mixes</a:t>
            </a:r>
          </a:p>
          <a:p>
            <a:pPr>
              <a:lnSpc>
                <a:spcPct val="150000"/>
              </a:lnSpc>
            </a:pPr>
            <a:r>
              <a:rPr lang="en-US" sz="1800" dirty="0"/>
              <a:t>More </a:t>
            </a:r>
            <a:r>
              <a:rPr lang="en-US" sz="1800" dirty="0" err="1"/>
              <a:t>thas</a:t>
            </a:r>
            <a:r>
              <a:rPr lang="en-US" sz="1800" dirty="0"/>
              <a:t> 1 M Tons. of asphalt rubber mixes produced</a:t>
            </a:r>
          </a:p>
          <a:p>
            <a:pPr>
              <a:lnSpc>
                <a:spcPct val="150000"/>
              </a:lnSpc>
            </a:pPr>
            <a:r>
              <a:rPr lang="en-US" sz="1800" dirty="0"/>
              <a:t>More than 60.000 Tons. of crumb rubber modified bitumen (CRMB) produced for former asphalt rubber mixes</a:t>
            </a:r>
          </a:p>
          <a:p>
            <a:pPr>
              <a:lnSpc>
                <a:spcPct val="150000"/>
              </a:lnSpc>
            </a:pPr>
            <a:r>
              <a:rPr lang="en-US" sz="1800" dirty="0"/>
              <a:t>Near 17.000 crumb rubber Tons. used, obtained from near </a:t>
            </a:r>
            <a:r>
              <a:rPr lang="en-US" sz="1800" b="1" dirty="0"/>
              <a:t>3,5 M</a:t>
            </a:r>
            <a:r>
              <a:rPr lang="en-US" sz="1800" dirty="0"/>
              <a:t> ELT´s</a:t>
            </a: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2120" y="1800940"/>
            <a:ext cx="2952890" cy="1872208"/>
          </a:xfrm>
          <a:prstGeom prst="rect">
            <a:avLst/>
          </a:prstGeom>
        </p:spPr>
      </p:pic>
      <p:pic>
        <p:nvPicPr>
          <p:cNvPr id="3" name="2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3991272"/>
            <a:ext cx="2939818" cy="2204864"/>
          </a:xfrm>
          <a:prstGeom prst="rect">
            <a:avLst/>
          </a:prstGeom>
        </p:spPr>
      </p:pic>
      <p:sp>
        <p:nvSpPr>
          <p:cNvPr id="7" name="Text Box 5">
            <a:extLst>
              <a:ext uri="{FF2B5EF4-FFF2-40B4-BE49-F238E27FC236}">
                <a16:creationId xmlns:a16="http://schemas.microsoft.com/office/drawing/2014/main" id="{6B0E05AF-5119-4E22-8983-6FA22398E2A8}"/>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341953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5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18779" y="423607"/>
            <a:ext cx="8497888" cy="46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startAt="4"/>
            </a:pPr>
            <a:r>
              <a:rPr lang="en-US" altLang="es-ES" sz="2400" b="1" dirty="0">
                <a:solidFill>
                  <a:schemeClr val="accent2"/>
                </a:solidFill>
                <a:latin typeface="Tahoma" pitchFamily="34" charset="0"/>
              </a:rPr>
              <a:t>SPANISH EXPERIENCE WITH ASPHALT RUBBER</a:t>
            </a:r>
          </a:p>
        </p:txBody>
      </p:sp>
      <p:sp>
        <p:nvSpPr>
          <p:cNvPr id="5" name="Marcador de contenido 2"/>
          <p:cNvSpPr txBox="1">
            <a:spLocks/>
          </p:cNvSpPr>
          <p:nvPr/>
        </p:nvSpPr>
        <p:spPr>
          <a:xfrm>
            <a:off x="318779" y="1180992"/>
            <a:ext cx="8645709" cy="4984312"/>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nSpc>
                <a:spcPct val="150000"/>
              </a:lnSpc>
              <a:buNone/>
            </a:pPr>
            <a:endParaRPr lang="en-US" sz="1800" dirty="0"/>
          </a:p>
        </p:txBody>
      </p:sp>
      <p:sp>
        <p:nvSpPr>
          <p:cNvPr id="6" name="Marcador de contenido 2"/>
          <p:cNvSpPr txBox="1">
            <a:spLocks/>
          </p:cNvSpPr>
          <p:nvPr/>
        </p:nvSpPr>
        <p:spPr>
          <a:xfrm>
            <a:off x="318779" y="1180992"/>
            <a:ext cx="5045309" cy="2752064"/>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nSpc>
                <a:spcPct val="150000"/>
              </a:lnSpc>
              <a:buNone/>
            </a:pPr>
            <a:r>
              <a:rPr lang="en-US" sz="1800" dirty="0"/>
              <a:t>And some graphics to illustrate…</a:t>
            </a:r>
          </a:p>
        </p:txBody>
      </p:sp>
      <p:graphicFrame>
        <p:nvGraphicFramePr>
          <p:cNvPr id="8" name="7 Gráfico"/>
          <p:cNvGraphicFramePr>
            <a:graphicFrameLocks/>
          </p:cNvGraphicFramePr>
          <p:nvPr>
            <p:extLst>
              <p:ext uri="{D42A27DB-BD31-4B8C-83A1-F6EECF244321}">
                <p14:modId xmlns:p14="http://schemas.microsoft.com/office/powerpoint/2010/main" val="1263411308"/>
              </p:ext>
            </p:extLst>
          </p:nvPr>
        </p:nvGraphicFramePr>
        <p:xfrm>
          <a:off x="971600" y="1772816"/>
          <a:ext cx="7344816" cy="449845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5">
            <a:extLst>
              <a:ext uri="{FF2B5EF4-FFF2-40B4-BE49-F238E27FC236}">
                <a16:creationId xmlns:a16="http://schemas.microsoft.com/office/drawing/2014/main" id="{BF32497B-CC4F-4AB6-AD51-CA2EA292F01E}"/>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420985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áfico 7">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1760178363"/>
              </p:ext>
            </p:extLst>
          </p:nvPr>
        </p:nvGraphicFramePr>
        <p:xfrm>
          <a:off x="318779" y="1340768"/>
          <a:ext cx="8021379" cy="4824536"/>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Box 6"/>
          <p:cNvSpPr txBox="1">
            <a:spLocks noChangeArrowheads="1"/>
          </p:cNvSpPr>
          <p:nvPr/>
        </p:nvSpPr>
        <p:spPr bwMode="auto">
          <a:xfrm>
            <a:off x="318779" y="423607"/>
            <a:ext cx="8497888" cy="46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startAt="4"/>
            </a:pPr>
            <a:r>
              <a:rPr lang="en-US" altLang="es-ES" sz="2400" b="1" dirty="0">
                <a:solidFill>
                  <a:schemeClr val="accent2"/>
                </a:solidFill>
                <a:latin typeface="Tahoma" pitchFamily="34" charset="0"/>
              </a:rPr>
              <a:t>SPANISH EXPERIENCE WITH ASPHALT RUBBER</a:t>
            </a:r>
          </a:p>
        </p:txBody>
      </p:sp>
      <p:sp>
        <p:nvSpPr>
          <p:cNvPr id="5" name="Marcador de contenido 2"/>
          <p:cNvSpPr txBox="1">
            <a:spLocks/>
          </p:cNvSpPr>
          <p:nvPr/>
        </p:nvSpPr>
        <p:spPr>
          <a:xfrm>
            <a:off x="318779" y="1180992"/>
            <a:ext cx="8645709" cy="4984312"/>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nSpc>
                <a:spcPct val="150000"/>
              </a:lnSpc>
              <a:buNone/>
            </a:pPr>
            <a:endParaRPr lang="en-US" sz="1800" dirty="0"/>
          </a:p>
        </p:txBody>
      </p:sp>
      <p:sp>
        <p:nvSpPr>
          <p:cNvPr id="6" name="Text Box 5">
            <a:extLst>
              <a:ext uri="{FF2B5EF4-FFF2-40B4-BE49-F238E27FC236}">
                <a16:creationId xmlns:a16="http://schemas.microsoft.com/office/drawing/2014/main" id="{C6CC1E3D-14F5-4661-9B27-2CC6A2053BA2}"/>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107683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18779" y="423607"/>
            <a:ext cx="8497888" cy="46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startAt="4"/>
            </a:pPr>
            <a:r>
              <a:rPr lang="en-US" altLang="es-ES" sz="2400" b="1" dirty="0">
                <a:solidFill>
                  <a:schemeClr val="accent2"/>
                </a:solidFill>
                <a:latin typeface="Tahoma" pitchFamily="34" charset="0"/>
              </a:rPr>
              <a:t>SPANISH EXPERIENCE WITH ASPHALT RUBBER</a:t>
            </a:r>
          </a:p>
        </p:txBody>
      </p:sp>
      <p:sp>
        <p:nvSpPr>
          <p:cNvPr id="5" name="Marcador de contenido 2"/>
          <p:cNvSpPr txBox="1">
            <a:spLocks/>
          </p:cNvSpPr>
          <p:nvPr/>
        </p:nvSpPr>
        <p:spPr>
          <a:xfrm>
            <a:off x="318779" y="1180992"/>
            <a:ext cx="8645709" cy="4984312"/>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nSpc>
                <a:spcPct val="150000"/>
              </a:lnSpc>
              <a:buNone/>
            </a:pPr>
            <a:endParaRPr lang="en-US" sz="1800" dirty="0"/>
          </a:p>
        </p:txBody>
      </p:sp>
      <p:graphicFrame>
        <p:nvGraphicFramePr>
          <p:cNvPr id="7" name="Gráfico 6">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3214218188"/>
              </p:ext>
            </p:extLst>
          </p:nvPr>
        </p:nvGraphicFramePr>
        <p:xfrm>
          <a:off x="1115616" y="1412776"/>
          <a:ext cx="6912768" cy="4506281"/>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Box 5">
            <a:extLst>
              <a:ext uri="{FF2B5EF4-FFF2-40B4-BE49-F238E27FC236}">
                <a16:creationId xmlns:a16="http://schemas.microsoft.com/office/drawing/2014/main" id="{27F9CAA4-82F1-46A9-ABAE-5831C9635FD8}"/>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685559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18779" y="423607"/>
            <a:ext cx="8497888" cy="46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startAt="4"/>
            </a:pPr>
            <a:r>
              <a:rPr lang="en-US" altLang="es-ES" sz="2400" b="1" dirty="0">
                <a:solidFill>
                  <a:schemeClr val="accent2"/>
                </a:solidFill>
                <a:latin typeface="Tahoma" pitchFamily="34" charset="0"/>
              </a:rPr>
              <a:t>SPANISH EXPERIENCE WITH ASPHALT RUBBER</a:t>
            </a:r>
          </a:p>
        </p:txBody>
      </p:sp>
      <p:sp>
        <p:nvSpPr>
          <p:cNvPr id="5" name="Marcador de contenido 2"/>
          <p:cNvSpPr txBox="1">
            <a:spLocks/>
          </p:cNvSpPr>
          <p:nvPr/>
        </p:nvSpPr>
        <p:spPr>
          <a:xfrm>
            <a:off x="318779" y="1180992"/>
            <a:ext cx="8645709" cy="4984312"/>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nSpc>
                <a:spcPct val="150000"/>
              </a:lnSpc>
              <a:buNone/>
            </a:pPr>
            <a:endParaRPr lang="en-US" sz="1800" dirty="0"/>
          </a:p>
        </p:txBody>
      </p:sp>
      <p:graphicFrame>
        <p:nvGraphicFramePr>
          <p:cNvPr id="8" name="7 Gráfico"/>
          <p:cNvGraphicFramePr>
            <a:graphicFrameLocks/>
          </p:cNvGraphicFramePr>
          <p:nvPr>
            <p:extLst>
              <p:ext uri="{D42A27DB-BD31-4B8C-83A1-F6EECF244321}">
                <p14:modId xmlns:p14="http://schemas.microsoft.com/office/powerpoint/2010/main" val="3331239680"/>
              </p:ext>
            </p:extLst>
          </p:nvPr>
        </p:nvGraphicFramePr>
        <p:xfrm>
          <a:off x="971600" y="1362348"/>
          <a:ext cx="7488832" cy="480559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Box 5">
            <a:extLst>
              <a:ext uri="{FF2B5EF4-FFF2-40B4-BE49-F238E27FC236}">
                <a16:creationId xmlns:a16="http://schemas.microsoft.com/office/drawing/2014/main" id="{5E544E11-F742-4C23-BAAA-F12CCE724F1C}"/>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90559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491676" y="1118915"/>
            <a:ext cx="7993063" cy="4938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385" tIns="45190" rIns="90385" bIns="45190">
            <a:spAutoFit/>
          </a:bodyPr>
          <a:lstStyle>
            <a:lvl1pPr marL="339725" indent="-339725" defTabSz="904875" eaLnBrk="0" hangingPunct="0">
              <a:defRPr>
                <a:solidFill>
                  <a:schemeClr val="tx1"/>
                </a:solidFill>
                <a:latin typeface="Arial" charset="0"/>
              </a:defRPr>
            </a:lvl1pPr>
            <a:lvl2pPr marL="742950" indent="-285750" defTabSz="904875" eaLnBrk="0" hangingPunct="0">
              <a:defRPr>
                <a:solidFill>
                  <a:schemeClr val="tx1"/>
                </a:solidFill>
                <a:latin typeface="Arial" charset="0"/>
              </a:defRPr>
            </a:lvl2pPr>
            <a:lvl3pPr marL="1143000" indent="-228600" defTabSz="904875" eaLnBrk="0" hangingPunct="0">
              <a:defRPr>
                <a:solidFill>
                  <a:schemeClr val="tx1"/>
                </a:solidFill>
                <a:latin typeface="Arial" charset="0"/>
              </a:defRPr>
            </a:lvl3pPr>
            <a:lvl4pPr marL="1600200" indent="-228600" defTabSz="904875" eaLnBrk="0" hangingPunct="0">
              <a:defRPr>
                <a:solidFill>
                  <a:schemeClr val="tx1"/>
                </a:solidFill>
                <a:latin typeface="Arial" charset="0"/>
              </a:defRPr>
            </a:lvl4pPr>
            <a:lvl5pPr marL="2057400" indent="-228600" defTabSz="904875" eaLnBrk="0" hangingPunct="0">
              <a:defRPr>
                <a:solidFill>
                  <a:schemeClr val="tx1"/>
                </a:solidFill>
                <a:latin typeface="Arial" charset="0"/>
              </a:defRPr>
            </a:lvl5pPr>
            <a:lvl6pPr marL="2514600" indent="-228600" defTabSz="904875" eaLnBrk="0" fontAlgn="base" hangingPunct="0">
              <a:spcBef>
                <a:spcPct val="0"/>
              </a:spcBef>
              <a:spcAft>
                <a:spcPct val="0"/>
              </a:spcAft>
              <a:defRPr>
                <a:solidFill>
                  <a:schemeClr val="tx1"/>
                </a:solidFill>
                <a:latin typeface="Arial" charset="0"/>
              </a:defRPr>
            </a:lvl6pPr>
            <a:lvl7pPr marL="2971800" indent="-228600" defTabSz="904875" eaLnBrk="0" fontAlgn="base" hangingPunct="0">
              <a:spcBef>
                <a:spcPct val="0"/>
              </a:spcBef>
              <a:spcAft>
                <a:spcPct val="0"/>
              </a:spcAft>
              <a:defRPr>
                <a:solidFill>
                  <a:schemeClr val="tx1"/>
                </a:solidFill>
                <a:latin typeface="Arial" charset="0"/>
              </a:defRPr>
            </a:lvl7pPr>
            <a:lvl8pPr marL="3429000" indent="-228600" defTabSz="904875" eaLnBrk="0" fontAlgn="base" hangingPunct="0">
              <a:spcBef>
                <a:spcPct val="0"/>
              </a:spcBef>
              <a:spcAft>
                <a:spcPct val="0"/>
              </a:spcAft>
              <a:defRPr>
                <a:solidFill>
                  <a:schemeClr val="tx1"/>
                </a:solidFill>
                <a:latin typeface="Arial" charset="0"/>
              </a:defRPr>
            </a:lvl8pPr>
            <a:lvl9pPr marL="3886200" indent="-228600" defTabSz="904875" eaLnBrk="0" fontAlgn="base" hangingPunct="0">
              <a:spcBef>
                <a:spcPct val="0"/>
              </a:spcBef>
              <a:spcAft>
                <a:spcPct val="0"/>
              </a:spcAft>
              <a:defRPr>
                <a:solidFill>
                  <a:schemeClr val="tx1"/>
                </a:solidFill>
                <a:latin typeface="Arial" charset="0"/>
              </a:defRPr>
            </a:lvl9pPr>
          </a:lstStyle>
          <a:p>
            <a:pPr marL="457200" indent="-457200" algn="just" eaLnBrk="1" hangingPunct="1">
              <a:lnSpc>
                <a:spcPct val="150000"/>
              </a:lnSpc>
              <a:spcBef>
                <a:spcPct val="50000"/>
              </a:spcBef>
              <a:buFont typeface="+mj-lt"/>
              <a:buAutoNum type="arabicPeriod"/>
              <a:defRPr/>
            </a:pPr>
            <a:r>
              <a:rPr lang="es-ES" dirty="0">
                <a:solidFill>
                  <a:srgbClr val="000000"/>
                </a:solidFill>
                <a:latin typeface="Tahoma" pitchFamily="34" charset="0"/>
              </a:rPr>
              <a:t>PRESENTATION</a:t>
            </a:r>
          </a:p>
          <a:p>
            <a:pPr marL="457200" indent="-457200" algn="just" eaLnBrk="1" hangingPunct="1">
              <a:lnSpc>
                <a:spcPct val="150000"/>
              </a:lnSpc>
              <a:spcBef>
                <a:spcPct val="50000"/>
              </a:spcBef>
              <a:buFont typeface="+mj-lt"/>
              <a:buAutoNum type="arabicPeriod"/>
              <a:defRPr/>
            </a:pPr>
            <a:r>
              <a:rPr lang="es-ES" dirty="0">
                <a:solidFill>
                  <a:srgbClr val="000000"/>
                </a:solidFill>
                <a:latin typeface="Tahoma" pitchFamily="34" charset="0"/>
              </a:rPr>
              <a:t>ASPHALT RUBBER MIXES: WAYS TO ADD CRUMB RUBBER FROM ELT´S</a:t>
            </a:r>
          </a:p>
          <a:p>
            <a:pPr marL="457200" indent="-457200" algn="just" eaLnBrk="1" hangingPunct="1">
              <a:lnSpc>
                <a:spcPct val="150000"/>
              </a:lnSpc>
              <a:spcBef>
                <a:spcPct val="50000"/>
              </a:spcBef>
              <a:buFont typeface="+mj-lt"/>
              <a:buAutoNum type="arabicPeriod"/>
              <a:defRPr/>
            </a:pPr>
            <a:r>
              <a:rPr lang="es-ES" dirty="0">
                <a:solidFill>
                  <a:srgbClr val="000000"/>
                </a:solidFill>
                <a:latin typeface="Tahoma" pitchFamily="34" charset="0"/>
              </a:rPr>
              <a:t>BENEFITS OF USING ASPHALT RUBBER</a:t>
            </a:r>
          </a:p>
          <a:p>
            <a:pPr marL="860425" lvl="1" indent="-457200" algn="just" eaLnBrk="1" hangingPunct="1">
              <a:lnSpc>
                <a:spcPct val="150000"/>
              </a:lnSpc>
              <a:spcBef>
                <a:spcPct val="50000"/>
              </a:spcBef>
              <a:buFont typeface="Arial" panose="020B0604020202020204" pitchFamily="34" charset="0"/>
              <a:buChar char="•"/>
              <a:defRPr/>
            </a:pPr>
            <a:r>
              <a:rPr lang="es-ES" dirty="0">
                <a:solidFill>
                  <a:srgbClr val="000000"/>
                </a:solidFill>
                <a:latin typeface="Tahoma" pitchFamily="34" charset="0"/>
              </a:rPr>
              <a:t>TECHNICAL</a:t>
            </a:r>
          </a:p>
          <a:p>
            <a:pPr marL="860425" lvl="1" indent="-457200" algn="just" eaLnBrk="1" hangingPunct="1">
              <a:lnSpc>
                <a:spcPct val="150000"/>
              </a:lnSpc>
              <a:spcBef>
                <a:spcPct val="50000"/>
              </a:spcBef>
              <a:buFont typeface="Arial" panose="020B0604020202020204" pitchFamily="34" charset="0"/>
              <a:buChar char="•"/>
              <a:defRPr/>
            </a:pPr>
            <a:r>
              <a:rPr lang="es-ES" dirty="0">
                <a:solidFill>
                  <a:srgbClr val="000000"/>
                </a:solidFill>
                <a:latin typeface="Tahoma" pitchFamily="34" charset="0"/>
              </a:rPr>
              <a:t>ECONOMICAL</a:t>
            </a:r>
          </a:p>
          <a:p>
            <a:pPr marL="860425" lvl="1" indent="-457200" algn="just" eaLnBrk="1" hangingPunct="1">
              <a:lnSpc>
                <a:spcPct val="150000"/>
              </a:lnSpc>
              <a:spcBef>
                <a:spcPct val="50000"/>
              </a:spcBef>
              <a:buFont typeface="Arial" panose="020B0604020202020204" pitchFamily="34" charset="0"/>
              <a:buChar char="•"/>
              <a:defRPr/>
            </a:pPr>
            <a:r>
              <a:rPr lang="es-ES" dirty="0">
                <a:solidFill>
                  <a:srgbClr val="000000"/>
                </a:solidFill>
                <a:latin typeface="Tahoma" pitchFamily="34" charset="0"/>
              </a:rPr>
              <a:t>SOCIAL</a:t>
            </a:r>
          </a:p>
          <a:p>
            <a:pPr marL="860425" lvl="1" indent="-457200" algn="just" eaLnBrk="1" hangingPunct="1">
              <a:lnSpc>
                <a:spcPct val="150000"/>
              </a:lnSpc>
              <a:spcBef>
                <a:spcPct val="50000"/>
              </a:spcBef>
              <a:buFont typeface="Arial" panose="020B0604020202020204" pitchFamily="34" charset="0"/>
              <a:buChar char="•"/>
              <a:defRPr/>
            </a:pPr>
            <a:r>
              <a:rPr lang="es-ES" dirty="0">
                <a:solidFill>
                  <a:srgbClr val="000000"/>
                </a:solidFill>
                <a:latin typeface="Tahoma" pitchFamily="34" charset="0"/>
              </a:rPr>
              <a:t>ENVIRONMENTAL</a:t>
            </a:r>
          </a:p>
          <a:p>
            <a:pPr marL="457200" indent="-457200" algn="just" eaLnBrk="1" hangingPunct="1">
              <a:lnSpc>
                <a:spcPct val="150000"/>
              </a:lnSpc>
              <a:spcBef>
                <a:spcPct val="50000"/>
              </a:spcBef>
              <a:buFont typeface="+mj-lt"/>
              <a:buAutoNum type="arabicPeriod"/>
              <a:defRPr/>
            </a:pPr>
            <a:r>
              <a:rPr lang="es-ES" dirty="0">
                <a:solidFill>
                  <a:srgbClr val="000000"/>
                </a:solidFill>
                <a:latin typeface="Tahoma" pitchFamily="34" charset="0"/>
              </a:rPr>
              <a:t>SPANISH EXPERIENCE WITH ASPHALT RUBBER</a:t>
            </a:r>
          </a:p>
          <a:p>
            <a:pPr marL="457200" indent="-457200" algn="just" eaLnBrk="1" hangingPunct="1">
              <a:lnSpc>
                <a:spcPct val="150000"/>
              </a:lnSpc>
              <a:spcBef>
                <a:spcPct val="50000"/>
              </a:spcBef>
              <a:buFont typeface="+mj-lt"/>
              <a:buAutoNum type="arabicPeriod"/>
              <a:defRPr/>
            </a:pPr>
            <a:r>
              <a:rPr lang="es-ES" dirty="0">
                <a:solidFill>
                  <a:srgbClr val="000000"/>
                </a:solidFill>
                <a:latin typeface="Tahoma" pitchFamily="34" charset="0"/>
              </a:rPr>
              <a:t>CONCLUSIONS</a:t>
            </a:r>
          </a:p>
        </p:txBody>
      </p:sp>
      <p:sp>
        <p:nvSpPr>
          <p:cNvPr id="4" name="Text Box 6"/>
          <p:cNvSpPr txBox="1">
            <a:spLocks noChangeArrowheads="1"/>
          </p:cNvSpPr>
          <p:nvPr/>
        </p:nvSpPr>
        <p:spPr bwMode="auto">
          <a:xfrm>
            <a:off x="318779" y="423607"/>
            <a:ext cx="8497888" cy="64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s-ES" sz="3600" b="1" dirty="0">
                <a:solidFill>
                  <a:schemeClr val="accent2"/>
                </a:solidFill>
                <a:latin typeface="Tahoma" pitchFamily="34" charset="0"/>
              </a:rPr>
              <a:t>INDEX</a:t>
            </a:r>
          </a:p>
        </p:txBody>
      </p:sp>
      <p:sp>
        <p:nvSpPr>
          <p:cNvPr id="6" name="Text Box 5">
            <a:extLst>
              <a:ext uri="{FF2B5EF4-FFF2-40B4-BE49-F238E27FC236}">
                <a16:creationId xmlns:a16="http://schemas.microsoft.com/office/drawing/2014/main" id="{7030DFEE-4350-49BC-9EDC-38FD500B4426}"/>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3091987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18779" y="423607"/>
            <a:ext cx="8497888" cy="46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startAt="4"/>
            </a:pPr>
            <a:r>
              <a:rPr lang="en-US" altLang="es-ES" sz="2400" b="1" dirty="0">
                <a:solidFill>
                  <a:schemeClr val="accent2"/>
                </a:solidFill>
                <a:latin typeface="Tahoma" pitchFamily="34" charset="0"/>
              </a:rPr>
              <a:t>SPANISH EXPERIENCE WITH ASPHALT RUBBER</a:t>
            </a:r>
          </a:p>
        </p:txBody>
      </p:sp>
      <p:sp>
        <p:nvSpPr>
          <p:cNvPr id="5" name="Marcador de contenido 2"/>
          <p:cNvSpPr txBox="1">
            <a:spLocks/>
          </p:cNvSpPr>
          <p:nvPr/>
        </p:nvSpPr>
        <p:spPr>
          <a:xfrm>
            <a:off x="318779" y="1180992"/>
            <a:ext cx="8645709" cy="4984312"/>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nSpc>
                <a:spcPct val="150000"/>
              </a:lnSpc>
              <a:buNone/>
            </a:pPr>
            <a:endParaRPr lang="en-US" sz="1800" dirty="0"/>
          </a:p>
        </p:txBody>
      </p:sp>
      <p:sp>
        <p:nvSpPr>
          <p:cNvPr id="6" name="Marcador de contenido 2"/>
          <p:cNvSpPr txBox="1">
            <a:spLocks/>
          </p:cNvSpPr>
          <p:nvPr/>
        </p:nvSpPr>
        <p:spPr>
          <a:xfrm>
            <a:off x="179512" y="940475"/>
            <a:ext cx="8784976" cy="2752064"/>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gn="ctr">
              <a:lnSpc>
                <a:spcPct val="150000"/>
              </a:lnSpc>
              <a:buNone/>
            </a:pPr>
            <a:r>
              <a:rPr lang="en-US" sz="1600" dirty="0"/>
              <a:t>Do really work asphalt rubber mixes and have a longer useful life? Let´s go for a walk...</a:t>
            </a:r>
          </a:p>
        </p:txBody>
      </p:sp>
      <p:pic>
        <p:nvPicPr>
          <p:cNvPr id="2057"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1471437"/>
            <a:ext cx="5472608" cy="52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a:extLst>
              <a:ext uri="{FF2B5EF4-FFF2-40B4-BE49-F238E27FC236}">
                <a16:creationId xmlns:a16="http://schemas.microsoft.com/office/drawing/2014/main" id="{0E53F561-9F4E-4111-A81C-D7F60626D50A}"/>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66199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7"/>
                                        </p:tgtEl>
                                        <p:attrNameLst>
                                          <p:attrName>style.visibility</p:attrName>
                                        </p:attrNameLst>
                                      </p:cBhvr>
                                      <p:to>
                                        <p:strVal val="visible"/>
                                      </p:to>
                                    </p:set>
                                    <p:animEffect transition="in" filter="fade">
                                      <p:cBhvr>
                                        <p:cTn id="12" dur="5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18779" y="423607"/>
            <a:ext cx="8497888" cy="46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startAt="4"/>
            </a:pPr>
            <a:r>
              <a:rPr lang="en-US" altLang="es-ES" sz="2400" b="1" dirty="0">
                <a:solidFill>
                  <a:schemeClr val="accent2"/>
                </a:solidFill>
                <a:latin typeface="Tahoma" pitchFamily="34" charset="0"/>
              </a:rPr>
              <a:t>SPANISH EXPERIENCE WITH ASPHALT RUBBER</a:t>
            </a:r>
          </a:p>
        </p:txBody>
      </p:sp>
      <p:sp>
        <p:nvSpPr>
          <p:cNvPr id="5" name="Marcador de contenido 2"/>
          <p:cNvSpPr txBox="1">
            <a:spLocks/>
          </p:cNvSpPr>
          <p:nvPr/>
        </p:nvSpPr>
        <p:spPr>
          <a:xfrm>
            <a:off x="318779" y="1180992"/>
            <a:ext cx="8645709" cy="4984312"/>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nSpc>
                <a:spcPct val="150000"/>
              </a:lnSpc>
              <a:buNone/>
            </a:pPr>
            <a:endParaRPr lang="en-US" sz="1800" dirty="0"/>
          </a:p>
        </p:txBody>
      </p:sp>
      <p:pic>
        <p:nvPicPr>
          <p:cNvPr id="11" name="Imagen 10">
            <a:extLst>
              <a:ext uri="{FF2B5EF4-FFF2-40B4-BE49-F238E27FC236}">
                <a16:creationId xmlns:a16="http://schemas.microsoft.com/office/drawing/2014/main" id="{2A9C3FCC-BB22-4E4E-8C5E-87DDDE93C0EA}"/>
              </a:ext>
            </a:extLst>
          </p:cNvPr>
          <p:cNvPicPr>
            <a:picLocks noChangeAspect="1"/>
          </p:cNvPicPr>
          <p:nvPr/>
        </p:nvPicPr>
        <p:blipFill>
          <a:blip r:embed="rId2"/>
          <a:stretch>
            <a:fillRect/>
          </a:stretch>
        </p:blipFill>
        <p:spPr>
          <a:xfrm>
            <a:off x="1403648" y="980728"/>
            <a:ext cx="6059589" cy="5760640"/>
          </a:xfrm>
          <a:prstGeom prst="rect">
            <a:avLst/>
          </a:prstGeom>
        </p:spPr>
      </p:pic>
      <p:sp>
        <p:nvSpPr>
          <p:cNvPr id="6" name="Text Box 5">
            <a:extLst>
              <a:ext uri="{FF2B5EF4-FFF2-40B4-BE49-F238E27FC236}">
                <a16:creationId xmlns:a16="http://schemas.microsoft.com/office/drawing/2014/main" id="{642C6846-9A1B-428B-90A2-69C4EEA1FC7A}"/>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172856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18779" y="423607"/>
            <a:ext cx="8497888" cy="46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startAt="4"/>
            </a:pPr>
            <a:r>
              <a:rPr lang="en-US" altLang="es-ES" sz="2400" b="1" dirty="0">
                <a:solidFill>
                  <a:schemeClr val="accent2"/>
                </a:solidFill>
                <a:latin typeface="Tahoma" pitchFamily="34" charset="0"/>
              </a:rPr>
              <a:t>SPANISH EXPERIENCE WITH ASPHALT RUBBER</a:t>
            </a:r>
          </a:p>
        </p:txBody>
      </p:sp>
      <p:sp>
        <p:nvSpPr>
          <p:cNvPr id="5" name="Marcador de contenido 2"/>
          <p:cNvSpPr txBox="1">
            <a:spLocks/>
          </p:cNvSpPr>
          <p:nvPr/>
        </p:nvSpPr>
        <p:spPr>
          <a:xfrm>
            <a:off x="318779" y="1180992"/>
            <a:ext cx="8645709" cy="4984312"/>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nSpc>
                <a:spcPct val="150000"/>
              </a:lnSpc>
              <a:buNone/>
            </a:pPr>
            <a:endParaRPr lang="en-US" sz="1800" dirty="0"/>
          </a:p>
        </p:txBody>
      </p:sp>
      <p:sp>
        <p:nvSpPr>
          <p:cNvPr id="6" name="Marcador de contenido 2">
            <a:extLst>
              <a:ext uri="{FF2B5EF4-FFF2-40B4-BE49-F238E27FC236}">
                <a16:creationId xmlns:a16="http://schemas.microsoft.com/office/drawing/2014/main" id="{B481E1E5-E360-421E-9977-2C447FB30BB5}"/>
              </a:ext>
            </a:extLst>
          </p:cNvPr>
          <p:cNvSpPr txBox="1">
            <a:spLocks/>
          </p:cNvSpPr>
          <p:nvPr/>
        </p:nvSpPr>
        <p:spPr>
          <a:xfrm>
            <a:off x="45585" y="1002400"/>
            <a:ext cx="8784976" cy="536754"/>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gn="ctr">
              <a:lnSpc>
                <a:spcPct val="150000"/>
              </a:lnSpc>
              <a:buNone/>
            </a:pPr>
            <a:r>
              <a:rPr lang="en-US" sz="1800" dirty="0"/>
              <a:t>Working with asphalt rubber mixes</a:t>
            </a:r>
          </a:p>
        </p:txBody>
      </p:sp>
      <p:pic>
        <p:nvPicPr>
          <p:cNvPr id="3" name="Imagen 2">
            <a:extLst>
              <a:ext uri="{FF2B5EF4-FFF2-40B4-BE49-F238E27FC236}">
                <a16:creationId xmlns:a16="http://schemas.microsoft.com/office/drawing/2014/main" id="{4BA6C651-AC6F-45CB-AA7F-F70B18C515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2002532"/>
            <a:ext cx="3803915" cy="2852936"/>
          </a:xfrm>
          <a:prstGeom prst="rect">
            <a:avLst/>
          </a:prstGeom>
        </p:spPr>
      </p:pic>
      <p:pic>
        <p:nvPicPr>
          <p:cNvPr id="8" name="Imagen 7">
            <a:extLst>
              <a:ext uri="{FF2B5EF4-FFF2-40B4-BE49-F238E27FC236}">
                <a16:creationId xmlns:a16="http://schemas.microsoft.com/office/drawing/2014/main" id="{58C7B191-B16B-4EC1-A935-AF5DC296F8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073" y="3673148"/>
            <a:ext cx="3995936" cy="2996952"/>
          </a:xfrm>
          <a:prstGeom prst="rect">
            <a:avLst/>
          </a:prstGeom>
        </p:spPr>
      </p:pic>
      <p:sp>
        <p:nvSpPr>
          <p:cNvPr id="10" name="Marcador de contenido 2">
            <a:extLst>
              <a:ext uri="{FF2B5EF4-FFF2-40B4-BE49-F238E27FC236}">
                <a16:creationId xmlns:a16="http://schemas.microsoft.com/office/drawing/2014/main" id="{11A75AF2-B6E2-4A18-9EA2-5037A908CD7B}"/>
              </a:ext>
            </a:extLst>
          </p:cNvPr>
          <p:cNvSpPr txBox="1">
            <a:spLocks/>
          </p:cNvSpPr>
          <p:nvPr/>
        </p:nvSpPr>
        <p:spPr>
          <a:xfrm>
            <a:off x="5031885" y="2337774"/>
            <a:ext cx="2808312" cy="536754"/>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gn="ctr">
              <a:lnSpc>
                <a:spcPct val="150000"/>
              </a:lnSpc>
              <a:buNone/>
            </a:pPr>
            <a:r>
              <a:rPr lang="en-US" sz="2800" b="1" dirty="0">
                <a:solidFill>
                  <a:srgbClr val="00B050"/>
                </a:solidFill>
                <a:effectLst>
                  <a:outerShdw blurRad="38100" dist="38100" dir="2700000" algn="tl">
                    <a:srgbClr val="000000">
                      <a:alpha val="43137"/>
                    </a:srgbClr>
                  </a:outerShdw>
                </a:effectLst>
              </a:rPr>
              <a:t>TOLL ROADS</a:t>
            </a:r>
          </a:p>
        </p:txBody>
      </p:sp>
      <p:sp>
        <p:nvSpPr>
          <p:cNvPr id="9" name="Text Box 5">
            <a:extLst>
              <a:ext uri="{FF2B5EF4-FFF2-40B4-BE49-F238E27FC236}">
                <a16:creationId xmlns:a16="http://schemas.microsoft.com/office/drawing/2014/main" id="{0F6408D8-7929-48F5-917C-FA8252114812}"/>
              </a:ext>
            </a:extLst>
          </p:cNvPr>
          <p:cNvSpPr txBox="1">
            <a:spLocks noChangeArrowheads="1"/>
          </p:cNvSpPr>
          <p:nvPr/>
        </p:nvSpPr>
        <p:spPr bwMode="auto">
          <a:xfrm>
            <a:off x="318779" y="6343896"/>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340356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18779" y="423607"/>
            <a:ext cx="8497888" cy="46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startAt="4"/>
            </a:pPr>
            <a:r>
              <a:rPr lang="en-US" altLang="es-ES" sz="2400" b="1" dirty="0">
                <a:solidFill>
                  <a:schemeClr val="accent2"/>
                </a:solidFill>
                <a:latin typeface="Tahoma" pitchFamily="34" charset="0"/>
              </a:rPr>
              <a:t>SPANISH EXPERIENCE WITH ASPHALT RUBBER</a:t>
            </a:r>
          </a:p>
        </p:txBody>
      </p:sp>
      <p:sp>
        <p:nvSpPr>
          <p:cNvPr id="5" name="Marcador de contenido 2"/>
          <p:cNvSpPr txBox="1">
            <a:spLocks/>
          </p:cNvSpPr>
          <p:nvPr/>
        </p:nvSpPr>
        <p:spPr>
          <a:xfrm>
            <a:off x="318779" y="1180992"/>
            <a:ext cx="8645709" cy="4984312"/>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nSpc>
                <a:spcPct val="150000"/>
              </a:lnSpc>
              <a:buNone/>
            </a:pPr>
            <a:endParaRPr lang="en-US" sz="1800" dirty="0"/>
          </a:p>
        </p:txBody>
      </p:sp>
      <p:sp>
        <p:nvSpPr>
          <p:cNvPr id="6" name="Marcador de contenido 2">
            <a:extLst>
              <a:ext uri="{FF2B5EF4-FFF2-40B4-BE49-F238E27FC236}">
                <a16:creationId xmlns:a16="http://schemas.microsoft.com/office/drawing/2014/main" id="{B481E1E5-E360-421E-9977-2C447FB30BB5}"/>
              </a:ext>
            </a:extLst>
          </p:cNvPr>
          <p:cNvSpPr txBox="1">
            <a:spLocks/>
          </p:cNvSpPr>
          <p:nvPr/>
        </p:nvSpPr>
        <p:spPr>
          <a:xfrm>
            <a:off x="45585" y="1002400"/>
            <a:ext cx="8784976" cy="536754"/>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gn="ctr">
              <a:lnSpc>
                <a:spcPct val="150000"/>
              </a:lnSpc>
              <a:buNone/>
            </a:pPr>
            <a:r>
              <a:rPr lang="en-US" sz="1800" dirty="0"/>
              <a:t>Working with asphalt rubber mixes</a:t>
            </a:r>
          </a:p>
        </p:txBody>
      </p:sp>
      <p:sp>
        <p:nvSpPr>
          <p:cNvPr id="10" name="Marcador de contenido 2">
            <a:extLst>
              <a:ext uri="{FF2B5EF4-FFF2-40B4-BE49-F238E27FC236}">
                <a16:creationId xmlns:a16="http://schemas.microsoft.com/office/drawing/2014/main" id="{11A75AF2-B6E2-4A18-9EA2-5037A908CD7B}"/>
              </a:ext>
            </a:extLst>
          </p:cNvPr>
          <p:cNvSpPr txBox="1">
            <a:spLocks/>
          </p:cNvSpPr>
          <p:nvPr/>
        </p:nvSpPr>
        <p:spPr>
          <a:xfrm>
            <a:off x="611560" y="2171010"/>
            <a:ext cx="2808312" cy="536754"/>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gn="ctr">
              <a:lnSpc>
                <a:spcPct val="150000"/>
              </a:lnSpc>
              <a:buNone/>
            </a:pPr>
            <a:r>
              <a:rPr lang="en-US" sz="2800" b="1" dirty="0">
                <a:solidFill>
                  <a:srgbClr val="00B050"/>
                </a:solidFill>
                <a:effectLst>
                  <a:outerShdw blurRad="38100" dist="38100" dir="2700000" algn="tl">
                    <a:srgbClr val="000000">
                      <a:alpha val="43137"/>
                    </a:srgbClr>
                  </a:outerShdw>
                </a:effectLst>
              </a:rPr>
              <a:t>AIRPORTS</a:t>
            </a:r>
          </a:p>
        </p:txBody>
      </p:sp>
      <p:pic>
        <p:nvPicPr>
          <p:cNvPr id="7" name="Imagen 6">
            <a:extLst>
              <a:ext uri="{FF2B5EF4-FFF2-40B4-BE49-F238E27FC236}">
                <a16:creationId xmlns:a16="http://schemas.microsoft.com/office/drawing/2014/main" id="{4C6A4FCA-2886-4A58-98E2-3C2382F58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5189" y="1539154"/>
            <a:ext cx="4860032" cy="3645024"/>
          </a:xfrm>
          <a:prstGeom prst="rect">
            <a:avLst/>
          </a:prstGeom>
        </p:spPr>
      </p:pic>
      <p:pic>
        <p:nvPicPr>
          <p:cNvPr id="13" name="Imagen 12">
            <a:extLst>
              <a:ext uri="{FF2B5EF4-FFF2-40B4-BE49-F238E27FC236}">
                <a16:creationId xmlns:a16="http://schemas.microsoft.com/office/drawing/2014/main" id="{E0B426CD-29BF-454F-AE76-EE92E6E272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767" y="3718498"/>
            <a:ext cx="4048218" cy="3036164"/>
          </a:xfrm>
          <a:prstGeom prst="rect">
            <a:avLst/>
          </a:prstGeom>
        </p:spPr>
      </p:pic>
      <p:sp>
        <p:nvSpPr>
          <p:cNvPr id="8" name="Text Box 5">
            <a:extLst>
              <a:ext uri="{FF2B5EF4-FFF2-40B4-BE49-F238E27FC236}">
                <a16:creationId xmlns:a16="http://schemas.microsoft.com/office/drawing/2014/main" id="{45BF1A4A-6D2D-48DA-9B21-DE526E61A2AF}"/>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204764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18779" y="423607"/>
            <a:ext cx="8497888" cy="46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startAt="4"/>
            </a:pPr>
            <a:r>
              <a:rPr lang="en-US" altLang="es-ES" sz="2400" b="1" dirty="0">
                <a:solidFill>
                  <a:schemeClr val="accent2"/>
                </a:solidFill>
                <a:latin typeface="Tahoma" pitchFamily="34" charset="0"/>
              </a:rPr>
              <a:t>SPANISH EXPERIENCE WITH ASPHALT RUBBER</a:t>
            </a:r>
          </a:p>
        </p:txBody>
      </p:sp>
      <p:sp>
        <p:nvSpPr>
          <p:cNvPr id="5" name="Marcador de contenido 2"/>
          <p:cNvSpPr txBox="1">
            <a:spLocks/>
          </p:cNvSpPr>
          <p:nvPr/>
        </p:nvSpPr>
        <p:spPr>
          <a:xfrm>
            <a:off x="318779" y="1180992"/>
            <a:ext cx="8645709" cy="4984312"/>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nSpc>
                <a:spcPct val="150000"/>
              </a:lnSpc>
              <a:buNone/>
            </a:pPr>
            <a:endParaRPr lang="en-US" sz="1800" dirty="0"/>
          </a:p>
        </p:txBody>
      </p:sp>
      <p:sp>
        <p:nvSpPr>
          <p:cNvPr id="6" name="Marcador de contenido 2">
            <a:extLst>
              <a:ext uri="{FF2B5EF4-FFF2-40B4-BE49-F238E27FC236}">
                <a16:creationId xmlns:a16="http://schemas.microsoft.com/office/drawing/2014/main" id="{B481E1E5-E360-421E-9977-2C447FB30BB5}"/>
              </a:ext>
            </a:extLst>
          </p:cNvPr>
          <p:cNvSpPr txBox="1">
            <a:spLocks/>
          </p:cNvSpPr>
          <p:nvPr/>
        </p:nvSpPr>
        <p:spPr>
          <a:xfrm>
            <a:off x="45585" y="1002400"/>
            <a:ext cx="8784976" cy="536754"/>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gn="ctr">
              <a:lnSpc>
                <a:spcPct val="150000"/>
              </a:lnSpc>
              <a:buNone/>
            </a:pPr>
            <a:r>
              <a:rPr lang="en-US" sz="1800" dirty="0"/>
              <a:t>Working with asphalt rubber mixes</a:t>
            </a:r>
          </a:p>
        </p:txBody>
      </p:sp>
      <p:sp>
        <p:nvSpPr>
          <p:cNvPr id="10" name="Marcador de contenido 2">
            <a:extLst>
              <a:ext uri="{FF2B5EF4-FFF2-40B4-BE49-F238E27FC236}">
                <a16:creationId xmlns:a16="http://schemas.microsoft.com/office/drawing/2014/main" id="{11A75AF2-B6E2-4A18-9EA2-5037A908CD7B}"/>
              </a:ext>
            </a:extLst>
          </p:cNvPr>
          <p:cNvSpPr txBox="1">
            <a:spLocks/>
          </p:cNvSpPr>
          <p:nvPr/>
        </p:nvSpPr>
        <p:spPr>
          <a:xfrm>
            <a:off x="5653154" y="2462673"/>
            <a:ext cx="2808312" cy="536754"/>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gn="ctr">
              <a:lnSpc>
                <a:spcPct val="150000"/>
              </a:lnSpc>
              <a:buNone/>
            </a:pPr>
            <a:r>
              <a:rPr lang="en-US" sz="2800" b="1" dirty="0">
                <a:solidFill>
                  <a:srgbClr val="00B050"/>
                </a:solidFill>
                <a:effectLst>
                  <a:outerShdw blurRad="38100" dist="38100" dir="2700000" algn="tl">
                    <a:srgbClr val="000000">
                      <a:alpha val="43137"/>
                    </a:srgbClr>
                  </a:outerShdw>
                </a:effectLst>
              </a:rPr>
              <a:t>CITIES</a:t>
            </a:r>
          </a:p>
        </p:txBody>
      </p:sp>
      <p:pic>
        <p:nvPicPr>
          <p:cNvPr id="7" name="Imagen 6">
            <a:extLst>
              <a:ext uri="{FF2B5EF4-FFF2-40B4-BE49-F238E27FC236}">
                <a16:creationId xmlns:a16="http://schemas.microsoft.com/office/drawing/2014/main" id="{CDFCEED2-A83C-4B34-857B-42DE493745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907" y="1726378"/>
            <a:ext cx="5052053" cy="3358806"/>
          </a:xfrm>
          <a:prstGeom prst="rect">
            <a:avLst/>
          </a:prstGeom>
        </p:spPr>
      </p:pic>
      <p:pic>
        <p:nvPicPr>
          <p:cNvPr id="11" name="Imagen 10">
            <a:extLst>
              <a:ext uri="{FF2B5EF4-FFF2-40B4-BE49-F238E27FC236}">
                <a16:creationId xmlns:a16="http://schemas.microsoft.com/office/drawing/2014/main" id="{F3F3DA07-D4B0-463F-8AAB-8B498D4379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4365104"/>
            <a:ext cx="3960440" cy="2340260"/>
          </a:xfrm>
          <a:prstGeom prst="rect">
            <a:avLst/>
          </a:prstGeom>
        </p:spPr>
      </p:pic>
      <p:sp>
        <p:nvSpPr>
          <p:cNvPr id="8" name="Text Box 5">
            <a:extLst>
              <a:ext uri="{FF2B5EF4-FFF2-40B4-BE49-F238E27FC236}">
                <a16:creationId xmlns:a16="http://schemas.microsoft.com/office/drawing/2014/main" id="{F288F69F-C186-4D45-862A-205935E5C28F}"/>
              </a:ext>
            </a:extLst>
          </p:cNvPr>
          <p:cNvSpPr txBox="1">
            <a:spLocks noChangeArrowheads="1"/>
          </p:cNvSpPr>
          <p:nvPr/>
        </p:nvSpPr>
        <p:spPr bwMode="auto">
          <a:xfrm>
            <a:off x="179512" y="6333710"/>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335480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318779" y="423607"/>
            <a:ext cx="8497888" cy="46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startAt="5"/>
            </a:pPr>
            <a:r>
              <a:rPr lang="en-US" altLang="es-ES" sz="2400" b="1" dirty="0">
                <a:solidFill>
                  <a:schemeClr val="accent2"/>
                </a:solidFill>
                <a:latin typeface="Tahoma" pitchFamily="34" charset="0"/>
              </a:rPr>
              <a:t>CONCLUSIONS</a:t>
            </a:r>
          </a:p>
        </p:txBody>
      </p:sp>
      <p:sp>
        <p:nvSpPr>
          <p:cNvPr id="5" name="Marcador de contenido 2"/>
          <p:cNvSpPr txBox="1">
            <a:spLocks/>
          </p:cNvSpPr>
          <p:nvPr/>
        </p:nvSpPr>
        <p:spPr>
          <a:xfrm>
            <a:off x="318779" y="1180992"/>
            <a:ext cx="8645709" cy="4984312"/>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nSpc>
                <a:spcPct val="150000"/>
              </a:lnSpc>
              <a:buNone/>
            </a:pPr>
            <a:endParaRPr lang="en-US" sz="1800" dirty="0"/>
          </a:p>
        </p:txBody>
      </p:sp>
      <p:sp>
        <p:nvSpPr>
          <p:cNvPr id="9" name="Text Box 5">
            <a:extLst>
              <a:ext uri="{FF2B5EF4-FFF2-40B4-BE49-F238E27FC236}">
                <a16:creationId xmlns:a16="http://schemas.microsoft.com/office/drawing/2014/main" id="{ECB555E0-BA3B-4B23-819E-4D30D38AA5C3}"/>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
        <p:nvSpPr>
          <p:cNvPr id="12" name="Text Box 2">
            <a:extLst>
              <a:ext uri="{FF2B5EF4-FFF2-40B4-BE49-F238E27FC236}">
                <a16:creationId xmlns:a16="http://schemas.microsoft.com/office/drawing/2014/main" id="{CA8CE2FC-BEE1-4640-97D8-8075F7D85EAA}"/>
              </a:ext>
            </a:extLst>
          </p:cNvPr>
          <p:cNvSpPr txBox="1">
            <a:spLocks noChangeArrowheads="1"/>
          </p:cNvSpPr>
          <p:nvPr/>
        </p:nvSpPr>
        <p:spPr bwMode="auto">
          <a:xfrm>
            <a:off x="466601" y="1120920"/>
            <a:ext cx="8497887" cy="5089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150000"/>
              </a:lnSpc>
              <a:spcBef>
                <a:spcPct val="50000"/>
              </a:spcBef>
              <a:buFontTx/>
              <a:buChar char="•"/>
            </a:pPr>
            <a:r>
              <a:rPr lang="en-US" altLang="es-ES" sz="1600" dirty="0">
                <a:latin typeface="Tahoma" panose="020B0604030504040204" pitchFamily="34" charset="0"/>
              </a:rPr>
              <a:t> Crumb rubber obtained from ELT´s is an excellent raw material for enhancing technical properties of asphalt mixes.</a:t>
            </a:r>
          </a:p>
          <a:p>
            <a:pPr algn="just" eaLnBrk="1" hangingPunct="1">
              <a:lnSpc>
                <a:spcPct val="150000"/>
              </a:lnSpc>
              <a:spcBef>
                <a:spcPct val="50000"/>
              </a:spcBef>
              <a:buFontTx/>
              <a:buChar char="•"/>
            </a:pPr>
            <a:r>
              <a:rPr lang="en-US" altLang="es-ES" sz="1600" dirty="0">
                <a:latin typeface="Tahoma" panose="020B0604030504040204" pitchFamily="34" charset="0"/>
              </a:rPr>
              <a:t> These better technical properties are today very considered, in order to decrease maintenance road costs and to ensure a longer useful life for asphalt mixes.</a:t>
            </a:r>
          </a:p>
          <a:p>
            <a:pPr algn="just" eaLnBrk="1" hangingPunct="1">
              <a:lnSpc>
                <a:spcPct val="150000"/>
              </a:lnSpc>
              <a:spcBef>
                <a:spcPct val="50000"/>
              </a:spcBef>
              <a:buFontTx/>
              <a:buChar char="•"/>
            </a:pPr>
            <a:r>
              <a:rPr lang="en-US" altLang="es-ES" sz="1600" dirty="0">
                <a:latin typeface="Tahoma" panose="020B0604030504040204" pitchFamily="34" charset="0"/>
              </a:rPr>
              <a:t> Besides technical advantages, asphalt rubber mixes have economical and social benefits against conventional and traditional asphalts.</a:t>
            </a:r>
          </a:p>
          <a:p>
            <a:pPr algn="just" eaLnBrk="1" hangingPunct="1">
              <a:lnSpc>
                <a:spcPct val="150000"/>
              </a:lnSpc>
              <a:spcBef>
                <a:spcPct val="50000"/>
              </a:spcBef>
              <a:buFontTx/>
              <a:buChar char="•"/>
            </a:pPr>
            <a:r>
              <a:rPr lang="en-US" altLang="es-ES" sz="1600" dirty="0">
                <a:latin typeface="Tahoma" panose="020B0604030504040204" pitchFamily="34" charset="0"/>
              </a:rPr>
              <a:t> Of course, we are talking about products environmentally sustainable, in order to reach the goal of circular economy in asphalt business too.</a:t>
            </a:r>
          </a:p>
          <a:p>
            <a:pPr algn="just" eaLnBrk="1" hangingPunct="1">
              <a:lnSpc>
                <a:spcPct val="150000"/>
              </a:lnSpc>
              <a:spcBef>
                <a:spcPct val="50000"/>
              </a:spcBef>
              <a:buFontTx/>
              <a:buChar char="•"/>
            </a:pPr>
            <a:r>
              <a:rPr lang="en-US" altLang="es-ES" sz="1600" dirty="0">
                <a:latin typeface="Tahoma" panose="020B0604030504040204" pitchFamily="34" charset="0"/>
              </a:rPr>
              <a:t> Hundreds of successful experiences and works are the best reason to continue using these technologies based on crumb rubber.</a:t>
            </a:r>
          </a:p>
          <a:p>
            <a:pPr algn="just" eaLnBrk="1" hangingPunct="1">
              <a:lnSpc>
                <a:spcPct val="150000"/>
              </a:lnSpc>
              <a:spcBef>
                <a:spcPct val="50000"/>
              </a:spcBef>
              <a:buFontTx/>
              <a:buChar char="•"/>
            </a:pPr>
            <a:r>
              <a:rPr lang="en-US" altLang="es-ES" sz="1600" dirty="0">
                <a:latin typeface="Tahoma" panose="020B0604030504040204" pitchFamily="34" charset="0"/>
              </a:rPr>
              <a:t> This is a no-return way, asphalt mixes will be sustainable and environmentally friendly in a near future even at 100%.</a:t>
            </a:r>
          </a:p>
        </p:txBody>
      </p:sp>
    </p:spTree>
    <p:extLst>
      <p:ext uri="{BB962C8B-B14F-4D97-AF65-F5344CB8AC3E}">
        <p14:creationId xmlns:p14="http://schemas.microsoft.com/office/powerpoint/2010/main" val="1892455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608FC127-8F05-4FD7-9D56-C6E5BEDA1CBA}"/>
              </a:ext>
            </a:extLst>
          </p:cNvPr>
          <p:cNvSpPr txBox="1">
            <a:spLocks noChangeArrowheads="1"/>
          </p:cNvSpPr>
          <p:nvPr/>
        </p:nvSpPr>
        <p:spPr bwMode="auto">
          <a:xfrm>
            <a:off x="454714" y="3220886"/>
            <a:ext cx="8497887" cy="810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panose="020B0604020202020204" pitchFamily="34" charset="0"/>
              </a:defRPr>
            </a:lvl1pPr>
            <a:lvl2pPr marL="742950" indent="-285750" defTabSz="912813" eaLnBrk="0" hangingPunct="0">
              <a:defRPr>
                <a:solidFill>
                  <a:schemeClr val="tx1"/>
                </a:solidFill>
                <a:latin typeface="Arial" panose="020B0604020202020204" pitchFamily="34" charset="0"/>
              </a:defRPr>
            </a:lvl2pPr>
            <a:lvl3pPr marL="1143000" indent="-228600" defTabSz="912813" eaLnBrk="0" hangingPunct="0">
              <a:defRPr>
                <a:solidFill>
                  <a:schemeClr val="tx1"/>
                </a:solidFill>
                <a:latin typeface="Arial" panose="020B0604020202020204" pitchFamily="34" charset="0"/>
              </a:defRPr>
            </a:lvl3pPr>
            <a:lvl4pPr marL="1600200" indent="-228600" defTabSz="912813" eaLnBrk="0" hangingPunct="0">
              <a:defRPr>
                <a:solidFill>
                  <a:schemeClr val="tx1"/>
                </a:solidFill>
                <a:latin typeface="Arial" panose="020B0604020202020204" pitchFamily="34" charset="0"/>
              </a:defRPr>
            </a:lvl4pPr>
            <a:lvl5pPr marL="2057400" indent="-228600" defTabSz="912813" eaLnBrk="0" hangingPunct="0">
              <a:defRPr>
                <a:solidFill>
                  <a:schemeClr val="tx1"/>
                </a:solidFill>
                <a:latin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50000"/>
              </a:lnSpc>
              <a:spcBef>
                <a:spcPct val="50000"/>
              </a:spcBef>
            </a:pPr>
            <a:r>
              <a:rPr lang="en-US" altLang="es-ES" sz="3600" b="1" dirty="0">
                <a:solidFill>
                  <a:srgbClr val="0066CC"/>
                </a:solidFill>
                <a:latin typeface="Tahoma" panose="020B0604030504040204" pitchFamily="34" charset="0"/>
              </a:rPr>
              <a:t>THANK YOU VERY MUCH</a:t>
            </a:r>
          </a:p>
        </p:txBody>
      </p:sp>
      <p:pic>
        <p:nvPicPr>
          <p:cNvPr id="3" name="Imagen 2">
            <a:extLst>
              <a:ext uri="{FF2B5EF4-FFF2-40B4-BE49-F238E27FC236}">
                <a16:creationId xmlns:a16="http://schemas.microsoft.com/office/drawing/2014/main" id="{C64AD8D1-F136-4211-B62E-1FC48AC977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466" y="332656"/>
            <a:ext cx="3096344" cy="3096344"/>
          </a:xfrm>
          <a:prstGeom prst="rect">
            <a:avLst/>
          </a:prstGeom>
        </p:spPr>
      </p:pic>
      <p:pic>
        <p:nvPicPr>
          <p:cNvPr id="5" name="Imagen 4">
            <a:extLst>
              <a:ext uri="{FF2B5EF4-FFF2-40B4-BE49-F238E27FC236}">
                <a16:creationId xmlns:a16="http://schemas.microsoft.com/office/drawing/2014/main" id="{E83A83B2-98FD-496A-8192-0E9D987E65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692696"/>
            <a:ext cx="3323861" cy="2492896"/>
          </a:xfrm>
          <a:prstGeom prst="rect">
            <a:avLst/>
          </a:prstGeom>
        </p:spPr>
      </p:pic>
      <p:pic>
        <p:nvPicPr>
          <p:cNvPr id="7" name="Imagen 6">
            <a:extLst>
              <a:ext uri="{FF2B5EF4-FFF2-40B4-BE49-F238E27FC236}">
                <a16:creationId xmlns:a16="http://schemas.microsoft.com/office/drawing/2014/main" id="{6500B563-6D7C-4F8B-A5DE-1316C99CFB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714" y="4424010"/>
            <a:ext cx="2627786" cy="1970839"/>
          </a:xfrm>
          <a:prstGeom prst="rect">
            <a:avLst/>
          </a:prstGeom>
        </p:spPr>
      </p:pic>
      <p:pic>
        <p:nvPicPr>
          <p:cNvPr id="9" name="Imagen 8">
            <a:extLst>
              <a:ext uri="{FF2B5EF4-FFF2-40B4-BE49-F238E27FC236}">
                <a16:creationId xmlns:a16="http://schemas.microsoft.com/office/drawing/2014/main" id="{267DA39C-FDB9-4318-B222-8EC0AC4C29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2355" y="4381636"/>
            <a:ext cx="2753613" cy="2065210"/>
          </a:xfrm>
          <a:prstGeom prst="rect">
            <a:avLst/>
          </a:prstGeom>
        </p:spPr>
      </p:pic>
      <p:pic>
        <p:nvPicPr>
          <p:cNvPr id="11" name="Imagen 10">
            <a:extLst>
              <a:ext uri="{FF2B5EF4-FFF2-40B4-BE49-F238E27FC236}">
                <a16:creationId xmlns:a16="http://schemas.microsoft.com/office/drawing/2014/main" id="{32316F0C-050B-419B-95A1-3EDE04FCE3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6766" y="4466384"/>
            <a:ext cx="2627785" cy="1970839"/>
          </a:xfrm>
          <a:prstGeom prst="rect">
            <a:avLst/>
          </a:prstGeom>
        </p:spPr>
      </p:pic>
    </p:spTree>
    <p:extLst>
      <p:ext uri="{BB962C8B-B14F-4D97-AF65-F5344CB8AC3E}">
        <p14:creationId xmlns:p14="http://schemas.microsoft.com/office/powerpoint/2010/main" val="18665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491676" y="1118915"/>
            <a:ext cx="7993063" cy="5277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385" tIns="45190" rIns="90385" bIns="45190">
            <a:spAutoFit/>
          </a:bodyPr>
          <a:lstStyle>
            <a:lvl1pPr marL="339725" indent="-339725" defTabSz="904875" eaLnBrk="0" hangingPunct="0">
              <a:defRPr>
                <a:solidFill>
                  <a:schemeClr val="tx1"/>
                </a:solidFill>
                <a:latin typeface="Arial" charset="0"/>
              </a:defRPr>
            </a:lvl1pPr>
            <a:lvl2pPr marL="742950" indent="-285750" defTabSz="904875" eaLnBrk="0" hangingPunct="0">
              <a:defRPr>
                <a:solidFill>
                  <a:schemeClr val="tx1"/>
                </a:solidFill>
                <a:latin typeface="Arial" charset="0"/>
              </a:defRPr>
            </a:lvl2pPr>
            <a:lvl3pPr marL="1143000" indent="-228600" defTabSz="904875" eaLnBrk="0" hangingPunct="0">
              <a:defRPr>
                <a:solidFill>
                  <a:schemeClr val="tx1"/>
                </a:solidFill>
                <a:latin typeface="Arial" charset="0"/>
              </a:defRPr>
            </a:lvl3pPr>
            <a:lvl4pPr marL="1600200" indent="-228600" defTabSz="904875" eaLnBrk="0" hangingPunct="0">
              <a:defRPr>
                <a:solidFill>
                  <a:schemeClr val="tx1"/>
                </a:solidFill>
                <a:latin typeface="Arial" charset="0"/>
              </a:defRPr>
            </a:lvl4pPr>
            <a:lvl5pPr marL="2057400" indent="-228600" defTabSz="904875" eaLnBrk="0" hangingPunct="0">
              <a:defRPr>
                <a:solidFill>
                  <a:schemeClr val="tx1"/>
                </a:solidFill>
                <a:latin typeface="Arial" charset="0"/>
              </a:defRPr>
            </a:lvl5pPr>
            <a:lvl6pPr marL="2514600" indent="-228600" defTabSz="904875" eaLnBrk="0" fontAlgn="base" hangingPunct="0">
              <a:spcBef>
                <a:spcPct val="0"/>
              </a:spcBef>
              <a:spcAft>
                <a:spcPct val="0"/>
              </a:spcAft>
              <a:defRPr>
                <a:solidFill>
                  <a:schemeClr val="tx1"/>
                </a:solidFill>
                <a:latin typeface="Arial" charset="0"/>
              </a:defRPr>
            </a:lvl6pPr>
            <a:lvl7pPr marL="2971800" indent="-228600" defTabSz="904875" eaLnBrk="0" fontAlgn="base" hangingPunct="0">
              <a:spcBef>
                <a:spcPct val="0"/>
              </a:spcBef>
              <a:spcAft>
                <a:spcPct val="0"/>
              </a:spcAft>
              <a:defRPr>
                <a:solidFill>
                  <a:schemeClr val="tx1"/>
                </a:solidFill>
                <a:latin typeface="Arial" charset="0"/>
              </a:defRPr>
            </a:lvl7pPr>
            <a:lvl8pPr marL="3429000" indent="-228600" defTabSz="904875" eaLnBrk="0" fontAlgn="base" hangingPunct="0">
              <a:spcBef>
                <a:spcPct val="0"/>
              </a:spcBef>
              <a:spcAft>
                <a:spcPct val="0"/>
              </a:spcAft>
              <a:defRPr>
                <a:solidFill>
                  <a:schemeClr val="tx1"/>
                </a:solidFill>
                <a:latin typeface="Arial" charset="0"/>
              </a:defRPr>
            </a:lvl8pPr>
            <a:lvl9pPr marL="3886200" indent="-228600" defTabSz="904875" eaLnBrk="0" fontAlgn="base" hangingPunct="0">
              <a:spcBef>
                <a:spcPct val="0"/>
              </a:spcBef>
              <a:spcAft>
                <a:spcPct val="0"/>
              </a:spcAft>
              <a:defRPr>
                <a:solidFill>
                  <a:schemeClr val="tx1"/>
                </a:solidFill>
                <a:latin typeface="Arial" charset="0"/>
              </a:defRPr>
            </a:lvl9pPr>
          </a:lstStyle>
          <a:p>
            <a:pPr marL="285750" indent="-285750" algn="just" eaLnBrk="1" hangingPunct="1">
              <a:lnSpc>
                <a:spcPct val="150000"/>
              </a:lnSpc>
              <a:spcBef>
                <a:spcPts val="600"/>
              </a:spcBef>
              <a:buFont typeface="Arial" panose="020B0604020202020204" pitchFamily="34" charset="0"/>
              <a:buChar char="•"/>
              <a:defRPr/>
            </a:pPr>
            <a:r>
              <a:rPr lang="es-ES" dirty="0">
                <a:solidFill>
                  <a:srgbClr val="000000"/>
                </a:solidFill>
                <a:latin typeface="Tahoma" pitchFamily="34" charset="0"/>
              </a:rPr>
              <a:t>CRUMB RUBBER: </a:t>
            </a:r>
            <a:r>
              <a:rPr lang="es-ES" dirty="0" err="1">
                <a:solidFill>
                  <a:srgbClr val="000000"/>
                </a:solidFill>
                <a:latin typeface="Tahoma" pitchFamily="34" charset="0"/>
              </a:rPr>
              <a:t>finest</a:t>
            </a:r>
            <a:r>
              <a:rPr lang="es-ES" dirty="0">
                <a:solidFill>
                  <a:srgbClr val="000000"/>
                </a:solidFill>
                <a:latin typeface="Tahoma" pitchFamily="34" charset="0"/>
              </a:rPr>
              <a:t> </a:t>
            </a:r>
            <a:r>
              <a:rPr lang="es-ES" dirty="0" err="1">
                <a:solidFill>
                  <a:srgbClr val="000000"/>
                </a:solidFill>
                <a:latin typeface="Tahoma" pitchFamily="34" charset="0"/>
              </a:rPr>
              <a:t>part</a:t>
            </a:r>
            <a:r>
              <a:rPr lang="es-ES" dirty="0">
                <a:solidFill>
                  <a:srgbClr val="000000"/>
                </a:solidFill>
                <a:latin typeface="Tahoma" pitchFamily="34" charset="0"/>
              </a:rPr>
              <a:t> of </a:t>
            </a:r>
            <a:r>
              <a:rPr lang="es-ES" dirty="0" err="1">
                <a:solidFill>
                  <a:srgbClr val="000000"/>
                </a:solidFill>
                <a:latin typeface="Tahoma" pitchFamily="34" charset="0"/>
              </a:rPr>
              <a:t>products</a:t>
            </a:r>
            <a:r>
              <a:rPr lang="es-ES" dirty="0">
                <a:solidFill>
                  <a:srgbClr val="000000"/>
                </a:solidFill>
                <a:latin typeface="Tahoma" pitchFamily="34" charset="0"/>
              </a:rPr>
              <a:t> </a:t>
            </a:r>
            <a:r>
              <a:rPr lang="es-ES" dirty="0" err="1">
                <a:solidFill>
                  <a:srgbClr val="000000"/>
                </a:solidFill>
                <a:latin typeface="Tahoma" pitchFamily="34" charset="0"/>
              </a:rPr>
              <a:t>obtained</a:t>
            </a:r>
            <a:r>
              <a:rPr lang="es-ES" dirty="0">
                <a:solidFill>
                  <a:srgbClr val="000000"/>
                </a:solidFill>
                <a:latin typeface="Tahoma" pitchFamily="34" charset="0"/>
              </a:rPr>
              <a:t> </a:t>
            </a:r>
            <a:r>
              <a:rPr lang="es-ES" dirty="0" err="1">
                <a:solidFill>
                  <a:srgbClr val="000000"/>
                </a:solidFill>
                <a:latin typeface="Tahoma" pitchFamily="34" charset="0"/>
              </a:rPr>
              <a:t>after</a:t>
            </a:r>
            <a:r>
              <a:rPr lang="es-ES" dirty="0">
                <a:solidFill>
                  <a:srgbClr val="000000"/>
                </a:solidFill>
                <a:latin typeface="Tahoma" pitchFamily="34" charset="0"/>
              </a:rPr>
              <a:t> a </a:t>
            </a:r>
            <a:r>
              <a:rPr lang="es-ES" dirty="0" err="1">
                <a:solidFill>
                  <a:srgbClr val="000000"/>
                </a:solidFill>
                <a:latin typeface="Tahoma" pitchFamily="34" charset="0"/>
              </a:rPr>
              <a:t>crushing</a:t>
            </a:r>
            <a:r>
              <a:rPr lang="es-ES" dirty="0">
                <a:solidFill>
                  <a:srgbClr val="000000"/>
                </a:solidFill>
                <a:latin typeface="Tahoma" pitchFamily="34" charset="0"/>
              </a:rPr>
              <a:t> </a:t>
            </a:r>
            <a:r>
              <a:rPr lang="es-ES" dirty="0" err="1">
                <a:solidFill>
                  <a:srgbClr val="000000"/>
                </a:solidFill>
                <a:latin typeface="Tahoma" pitchFamily="34" charset="0"/>
              </a:rPr>
              <a:t>process</a:t>
            </a:r>
            <a:r>
              <a:rPr lang="es-ES" dirty="0">
                <a:solidFill>
                  <a:srgbClr val="000000"/>
                </a:solidFill>
                <a:latin typeface="Tahoma" pitchFamily="34" charset="0"/>
              </a:rPr>
              <a:t> of </a:t>
            </a:r>
            <a:r>
              <a:rPr lang="es-ES" dirty="0" err="1">
                <a:solidFill>
                  <a:srgbClr val="000000"/>
                </a:solidFill>
                <a:latin typeface="Tahoma" pitchFamily="34" charset="0"/>
              </a:rPr>
              <a:t>end</a:t>
            </a:r>
            <a:r>
              <a:rPr lang="es-ES" dirty="0">
                <a:solidFill>
                  <a:srgbClr val="000000"/>
                </a:solidFill>
                <a:latin typeface="Tahoma" pitchFamily="34" charset="0"/>
              </a:rPr>
              <a:t> </a:t>
            </a:r>
            <a:r>
              <a:rPr lang="es-ES" dirty="0" err="1">
                <a:solidFill>
                  <a:srgbClr val="000000"/>
                </a:solidFill>
                <a:latin typeface="Tahoma" pitchFamily="34" charset="0"/>
              </a:rPr>
              <a:t>life</a:t>
            </a:r>
            <a:r>
              <a:rPr lang="es-ES" dirty="0">
                <a:solidFill>
                  <a:srgbClr val="000000"/>
                </a:solidFill>
                <a:latin typeface="Tahoma" pitchFamily="34" charset="0"/>
              </a:rPr>
              <a:t> </a:t>
            </a:r>
            <a:r>
              <a:rPr lang="es-ES" dirty="0" err="1">
                <a:solidFill>
                  <a:srgbClr val="000000"/>
                </a:solidFill>
                <a:latin typeface="Tahoma" pitchFamily="34" charset="0"/>
              </a:rPr>
              <a:t>tyres</a:t>
            </a:r>
            <a:r>
              <a:rPr lang="es-ES" dirty="0">
                <a:solidFill>
                  <a:srgbClr val="000000"/>
                </a:solidFill>
                <a:latin typeface="Tahoma" pitchFamily="34" charset="0"/>
              </a:rPr>
              <a:t> (</a:t>
            </a:r>
            <a:r>
              <a:rPr lang="es-ES" dirty="0" err="1">
                <a:solidFill>
                  <a:srgbClr val="000000"/>
                </a:solidFill>
                <a:latin typeface="Tahoma" pitchFamily="34" charset="0"/>
              </a:rPr>
              <a:t>ELT´s</a:t>
            </a:r>
            <a:r>
              <a:rPr lang="es-ES" dirty="0">
                <a:solidFill>
                  <a:srgbClr val="000000"/>
                </a:solidFill>
                <a:latin typeface="Tahoma" pitchFamily="34" charset="0"/>
              </a:rPr>
              <a:t>).</a:t>
            </a:r>
          </a:p>
          <a:p>
            <a:pPr marL="285750" indent="-285750" algn="just" eaLnBrk="1" hangingPunct="1">
              <a:lnSpc>
                <a:spcPct val="150000"/>
              </a:lnSpc>
              <a:spcBef>
                <a:spcPts val="600"/>
              </a:spcBef>
              <a:buFont typeface="Arial" panose="020B0604020202020204" pitchFamily="34" charset="0"/>
              <a:buChar char="•"/>
              <a:defRPr/>
            </a:pPr>
            <a:r>
              <a:rPr lang="es-ES" dirty="0" err="1">
                <a:solidFill>
                  <a:srgbClr val="000000"/>
                </a:solidFill>
                <a:latin typeface="Tahoma" pitchFamily="34" charset="0"/>
              </a:rPr>
              <a:t>Crumb</a:t>
            </a:r>
            <a:r>
              <a:rPr lang="es-ES" dirty="0">
                <a:solidFill>
                  <a:srgbClr val="000000"/>
                </a:solidFill>
                <a:latin typeface="Tahoma" pitchFamily="34" charset="0"/>
              </a:rPr>
              <a:t> </a:t>
            </a:r>
            <a:r>
              <a:rPr lang="es-ES" dirty="0" err="1">
                <a:solidFill>
                  <a:srgbClr val="000000"/>
                </a:solidFill>
                <a:latin typeface="Tahoma" pitchFamily="34" charset="0"/>
              </a:rPr>
              <a:t>rubber</a:t>
            </a:r>
            <a:r>
              <a:rPr lang="es-ES" dirty="0">
                <a:solidFill>
                  <a:srgbClr val="000000"/>
                </a:solidFill>
                <a:latin typeface="Tahoma" pitchFamily="34" charset="0"/>
              </a:rPr>
              <a:t> </a:t>
            </a:r>
            <a:r>
              <a:rPr lang="es-ES" dirty="0" err="1">
                <a:solidFill>
                  <a:srgbClr val="000000"/>
                </a:solidFill>
                <a:latin typeface="Tahoma" pitchFamily="34" charset="0"/>
              </a:rPr>
              <a:t>powder</a:t>
            </a:r>
            <a:r>
              <a:rPr lang="es-ES" dirty="0">
                <a:solidFill>
                  <a:srgbClr val="000000"/>
                </a:solidFill>
                <a:latin typeface="Tahoma" pitchFamily="34" charset="0"/>
              </a:rPr>
              <a:t> </a:t>
            </a:r>
            <a:r>
              <a:rPr lang="es-ES" dirty="0" err="1">
                <a:solidFill>
                  <a:srgbClr val="000000"/>
                </a:solidFill>
                <a:latin typeface="Tahoma" pitchFamily="34" charset="0"/>
              </a:rPr>
              <a:t>is</a:t>
            </a:r>
            <a:r>
              <a:rPr lang="es-ES" dirty="0">
                <a:solidFill>
                  <a:srgbClr val="000000"/>
                </a:solidFill>
                <a:latin typeface="Tahoma" pitchFamily="34" charset="0"/>
              </a:rPr>
              <a:t> </a:t>
            </a:r>
            <a:r>
              <a:rPr lang="es-ES" dirty="0" err="1">
                <a:solidFill>
                  <a:srgbClr val="000000"/>
                </a:solidFill>
                <a:latin typeface="Tahoma" pitchFamily="34" charset="0"/>
              </a:rPr>
              <a:t>usually</a:t>
            </a:r>
            <a:r>
              <a:rPr lang="es-ES" dirty="0">
                <a:solidFill>
                  <a:srgbClr val="000000"/>
                </a:solidFill>
                <a:latin typeface="Tahoma" pitchFamily="34" charset="0"/>
              </a:rPr>
              <a:t> </a:t>
            </a:r>
            <a:r>
              <a:rPr lang="es-ES" dirty="0" err="1">
                <a:solidFill>
                  <a:srgbClr val="000000"/>
                </a:solidFill>
                <a:latin typeface="Tahoma" pitchFamily="34" charset="0"/>
              </a:rPr>
              <a:t>defined</a:t>
            </a:r>
            <a:r>
              <a:rPr lang="es-ES" dirty="0">
                <a:solidFill>
                  <a:srgbClr val="000000"/>
                </a:solidFill>
                <a:latin typeface="Tahoma" pitchFamily="34" charset="0"/>
              </a:rPr>
              <a:t> </a:t>
            </a:r>
            <a:r>
              <a:rPr lang="es-ES" dirty="0" err="1">
                <a:solidFill>
                  <a:srgbClr val="000000"/>
                </a:solidFill>
                <a:latin typeface="Tahoma" pitchFamily="34" charset="0"/>
              </a:rPr>
              <a:t>by</a:t>
            </a:r>
            <a:r>
              <a:rPr lang="es-ES" dirty="0">
                <a:solidFill>
                  <a:srgbClr val="000000"/>
                </a:solidFill>
                <a:latin typeface="Tahoma" pitchFamily="34" charset="0"/>
              </a:rPr>
              <a:t> a </a:t>
            </a:r>
            <a:r>
              <a:rPr lang="es-ES" dirty="0" err="1">
                <a:solidFill>
                  <a:srgbClr val="000000"/>
                </a:solidFill>
                <a:latin typeface="Tahoma" pitchFamily="34" charset="0"/>
              </a:rPr>
              <a:t>gradation</a:t>
            </a:r>
            <a:r>
              <a:rPr lang="es-ES" dirty="0">
                <a:solidFill>
                  <a:srgbClr val="000000"/>
                </a:solidFill>
                <a:latin typeface="Tahoma" pitchFamily="34" charset="0"/>
              </a:rPr>
              <a:t> </a:t>
            </a:r>
            <a:r>
              <a:rPr lang="es-ES" dirty="0" err="1">
                <a:solidFill>
                  <a:srgbClr val="000000"/>
                </a:solidFill>
                <a:latin typeface="Tahoma" pitchFamily="34" charset="0"/>
              </a:rPr>
              <a:t>between</a:t>
            </a:r>
            <a:r>
              <a:rPr lang="es-ES" dirty="0">
                <a:solidFill>
                  <a:srgbClr val="000000"/>
                </a:solidFill>
                <a:latin typeface="Tahoma" pitchFamily="34" charset="0"/>
              </a:rPr>
              <a:t> a </a:t>
            </a:r>
            <a:r>
              <a:rPr lang="es-ES" dirty="0" err="1">
                <a:solidFill>
                  <a:srgbClr val="000000"/>
                </a:solidFill>
                <a:latin typeface="Tahoma" pitchFamily="34" charset="0"/>
              </a:rPr>
              <a:t>minimum</a:t>
            </a:r>
            <a:r>
              <a:rPr lang="es-ES" dirty="0">
                <a:solidFill>
                  <a:srgbClr val="000000"/>
                </a:solidFill>
                <a:latin typeface="Tahoma" pitchFamily="34" charset="0"/>
              </a:rPr>
              <a:t> and </a:t>
            </a:r>
            <a:r>
              <a:rPr lang="es-ES" dirty="0" err="1">
                <a:solidFill>
                  <a:srgbClr val="000000"/>
                </a:solidFill>
                <a:latin typeface="Tahoma" pitchFamily="34" charset="0"/>
              </a:rPr>
              <a:t>maximum</a:t>
            </a:r>
            <a:r>
              <a:rPr lang="es-ES" dirty="0">
                <a:solidFill>
                  <a:srgbClr val="000000"/>
                </a:solidFill>
                <a:latin typeface="Tahoma" pitchFamily="34" charset="0"/>
              </a:rPr>
              <a:t> </a:t>
            </a:r>
            <a:r>
              <a:rPr lang="es-ES" dirty="0" err="1">
                <a:solidFill>
                  <a:srgbClr val="000000"/>
                </a:solidFill>
                <a:latin typeface="Tahoma" pitchFamily="34" charset="0"/>
              </a:rPr>
              <a:t>size</a:t>
            </a:r>
            <a:r>
              <a:rPr lang="es-ES" dirty="0">
                <a:solidFill>
                  <a:srgbClr val="000000"/>
                </a:solidFill>
                <a:latin typeface="Tahoma" pitchFamily="34" charset="0"/>
              </a:rPr>
              <a:t> of </a:t>
            </a:r>
            <a:r>
              <a:rPr lang="es-ES" dirty="0" err="1">
                <a:solidFill>
                  <a:srgbClr val="000000"/>
                </a:solidFill>
                <a:latin typeface="Tahoma" pitchFamily="34" charset="0"/>
              </a:rPr>
              <a:t>particles</a:t>
            </a:r>
            <a:r>
              <a:rPr lang="es-ES" dirty="0">
                <a:solidFill>
                  <a:srgbClr val="000000"/>
                </a:solidFill>
                <a:latin typeface="Tahoma" pitchFamily="34" charset="0"/>
              </a:rPr>
              <a:t>.</a:t>
            </a:r>
          </a:p>
          <a:p>
            <a:pPr marL="285750" indent="-285750" algn="just" eaLnBrk="1" hangingPunct="1">
              <a:lnSpc>
                <a:spcPct val="150000"/>
              </a:lnSpc>
              <a:spcBef>
                <a:spcPts val="600"/>
              </a:spcBef>
              <a:buFont typeface="Arial" panose="020B0604020202020204" pitchFamily="34" charset="0"/>
              <a:buChar char="•"/>
              <a:defRPr/>
            </a:pPr>
            <a:r>
              <a:rPr lang="es-ES" dirty="0">
                <a:solidFill>
                  <a:srgbClr val="000000"/>
                </a:solidFill>
                <a:latin typeface="Tahoma" pitchFamily="34" charset="0"/>
              </a:rPr>
              <a:t>In </a:t>
            </a:r>
            <a:r>
              <a:rPr lang="es-ES" dirty="0" err="1">
                <a:solidFill>
                  <a:srgbClr val="000000"/>
                </a:solidFill>
                <a:latin typeface="Tahoma" pitchFamily="34" charset="0"/>
              </a:rPr>
              <a:t>Spain</a:t>
            </a:r>
            <a:r>
              <a:rPr lang="es-ES" dirty="0">
                <a:solidFill>
                  <a:srgbClr val="000000"/>
                </a:solidFill>
                <a:latin typeface="Tahoma" pitchFamily="34" charset="0"/>
              </a:rPr>
              <a:t>, and </a:t>
            </a:r>
            <a:r>
              <a:rPr lang="es-ES" dirty="0" err="1">
                <a:solidFill>
                  <a:srgbClr val="000000"/>
                </a:solidFill>
                <a:latin typeface="Tahoma" pitchFamily="34" charset="0"/>
              </a:rPr>
              <a:t>usually</a:t>
            </a:r>
            <a:r>
              <a:rPr lang="es-ES" dirty="0">
                <a:solidFill>
                  <a:srgbClr val="000000"/>
                </a:solidFill>
                <a:latin typeface="Tahoma" pitchFamily="34" charset="0"/>
              </a:rPr>
              <a:t> </a:t>
            </a:r>
            <a:r>
              <a:rPr lang="es-ES" dirty="0" err="1">
                <a:solidFill>
                  <a:srgbClr val="000000"/>
                </a:solidFill>
                <a:latin typeface="Tahoma" pitchFamily="34" charset="0"/>
              </a:rPr>
              <a:t>worldwide</a:t>
            </a:r>
            <a:r>
              <a:rPr lang="es-ES" dirty="0">
                <a:solidFill>
                  <a:srgbClr val="000000"/>
                </a:solidFill>
                <a:latin typeface="Tahoma" pitchFamily="34" charset="0"/>
              </a:rPr>
              <a:t>, </a:t>
            </a:r>
            <a:r>
              <a:rPr lang="es-ES" dirty="0" err="1">
                <a:solidFill>
                  <a:srgbClr val="000000"/>
                </a:solidFill>
                <a:latin typeface="Tahoma" pitchFamily="34" charset="0"/>
              </a:rPr>
              <a:t>most</a:t>
            </a:r>
            <a:r>
              <a:rPr lang="es-ES" dirty="0">
                <a:solidFill>
                  <a:srgbClr val="000000"/>
                </a:solidFill>
                <a:latin typeface="Tahoma" pitchFamily="34" charset="0"/>
              </a:rPr>
              <a:t> </a:t>
            </a:r>
          </a:p>
          <a:p>
            <a:pPr marL="0" indent="0" algn="just" eaLnBrk="1" hangingPunct="1">
              <a:lnSpc>
                <a:spcPct val="150000"/>
              </a:lnSpc>
              <a:spcBef>
                <a:spcPts val="600"/>
              </a:spcBef>
              <a:defRPr/>
            </a:pPr>
            <a:r>
              <a:rPr lang="es-ES" dirty="0">
                <a:solidFill>
                  <a:srgbClr val="000000"/>
                </a:solidFill>
                <a:latin typeface="Tahoma" pitchFamily="34" charset="0"/>
              </a:rPr>
              <a:t>    </a:t>
            </a:r>
            <a:r>
              <a:rPr lang="es-ES" dirty="0" err="1">
                <a:solidFill>
                  <a:srgbClr val="000000"/>
                </a:solidFill>
                <a:latin typeface="Tahoma" pitchFamily="34" charset="0"/>
              </a:rPr>
              <a:t>common</a:t>
            </a:r>
            <a:r>
              <a:rPr lang="es-ES" dirty="0">
                <a:solidFill>
                  <a:srgbClr val="000000"/>
                </a:solidFill>
                <a:latin typeface="Tahoma" pitchFamily="34" charset="0"/>
              </a:rPr>
              <a:t> </a:t>
            </a:r>
            <a:r>
              <a:rPr lang="es-ES" dirty="0" err="1">
                <a:solidFill>
                  <a:srgbClr val="000000"/>
                </a:solidFill>
                <a:latin typeface="Tahoma" pitchFamily="34" charset="0"/>
              </a:rPr>
              <a:t>size</a:t>
            </a:r>
            <a:r>
              <a:rPr lang="es-ES" dirty="0">
                <a:solidFill>
                  <a:srgbClr val="000000"/>
                </a:solidFill>
                <a:latin typeface="Tahoma" pitchFamily="34" charset="0"/>
              </a:rPr>
              <a:t> </a:t>
            </a:r>
            <a:r>
              <a:rPr lang="es-ES" dirty="0" err="1">
                <a:solidFill>
                  <a:srgbClr val="000000"/>
                </a:solidFill>
                <a:latin typeface="Tahoma" pitchFamily="34" charset="0"/>
              </a:rPr>
              <a:t>for</a:t>
            </a:r>
            <a:r>
              <a:rPr lang="es-ES" dirty="0">
                <a:solidFill>
                  <a:srgbClr val="000000"/>
                </a:solidFill>
                <a:latin typeface="Tahoma" pitchFamily="34" charset="0"/>
              </a:rPr>
              <a:t> </a:t>
            </a:r>
            <a:r>
              <a:rPr lang="es-ES" dirty="0" err="1">
                <a:solidFill>
                  <a:srgbClr val="000000"/>
                </a:solidFill>
                <a:latin typeface="Tahoma" pitchFamily="34" charset="0"/>
              </a:rPr>
              <a:t>crumb</a:t>
            </a:r>
            <a:r>
              <a:rPr lang="es-ES" dirty="0">
                <a:solidFill>
                  <a:srgbClr val="000000"/>
                </a:solidFill>
                <a:latin typeface="Tahoma" pitchFamily="34" charset="0"/>
              </a:rPr>
              <a:t> </a:t>
            </a:r>
            <a:r>
              <a:rPr lang="es-ES" dirty="0" err="1">
                <a:solidFill>
                  <a:srgbClr val="000000"/>
                </a:solidFill>
                <a:latin typeface="Tahoma" pitchFamily="34" charset="0"/>
              </a:rPr>
              <a:t>rubber</a:t>
            </a:r>
            <a:r>
              <a:rPr lang="es-ES" dirty="0">
                <a:solidFill>
                  <a:srgbClr val="000000"/>
                </a:solidFill>
                <a:latin typeface="Tahoma" pitchFamily="34" charset="0"/>
              </a:rPr>
              <a:t> to </a:t>
            </a:r>
            <a:r>
              <a:rPr lang="es-ES" dirty="0" err="1">
                <a:solidFill>
                  <a:srgbClr val="000000"/>
                </a:solidFill>
                <a:latin typeface="Tahoma" pitchFamily="34" charset="0"/>
              </a:rPr>
              <a:t>add</a:t>
            </a:r>
            <a:r>
              <a:rPr lang="es-ES" dirty="0">
                <a:solidFill>
                  <a:srgbClr val="000000"/>
                </a:solidFill>
                <a:latin typeface="Tahoma" pitchFamily="34" charset="0"/>
              </a:rPr>
              <a:t> </a:t>
            </a:r>
          </a:p>
          <a:p>
            <a:pPr marL="0" indent="0" algn="just" eaLnBrk="1" hangingPunct="1">
              <a:lnSpc>
                <a:spcPct val="150000"/>
              </a:lnSpc>
              <a:spcBef>
                <a:spcPts val="600"/>
              </a:spcBef>
              <a:defRPr/>
            </a:pPr>
            <a:r>
              <a:rPr lang="es-ES" dirty="0">
                <a:solidFill>
                  <a:srgbClr val="000000"/>
                </a:solidFill>
                <a:latin typeface="Tahoma" pitchFamily="34" charset="0"/>
              </a:rPr>
              <a:t>    to </a:t>
            </a:r>
            <a:r>
              <a:rPr lang="es-ES" dirty="0" err="1">
                <a:solidFill>
                  <a:srgbClr val="000000"/>
                </a:solidFill>
                <a:latin typeface="Tahoma" pitchFamily="34" charset="0"/>
              </a:rPr>
              <a:t>an</a:t>
            </a:r>
            <a:r>
              <a:rPr lang="es-ES" dirty="0">
                <a:solidFill>
                  <a:srgbClr val="000000"/>
                </a:solidFill>
                <a:latin typeface="Tahoma" pitchFamily="34" charset="0"/>
              </a:rPr>
              <a:t> </a:t>
            </a:r>
            <a:r>
              <a:rPr lang="es-ES" dirty="0" err="1">
                <a:solidFill>
                  <a:srgbClr val="000000"/>
                </a:solidFill>
                <a:latin typeface="Tahoma" pitchFamily="34" charset="0"/>
              </a:rPr>
              <a:t>asphalt</a:t>
            </a:r>
            <a:r>
              <a:rPr lang="es-ES" dirty="0">
                <a:solidFill>
                  <a:srgbClr val="000000"/>
                </a:solidFill>
                <a:latin typeface="Tahoma" pitchFamily="34" charset="0"/>
              </a:rPr>
              <a:t> mix </a:t>
            </a:r>
            <a:r>
              <a:rPr lang="es-ES" dirty="0" err="1">
                <a:solidFill>
                  <a:srgbClr val="000000"/>
                </a:solidFill>
                <a:latin typeface="Tahoma" pitchFamily="34" charset="0"/>
              </a:rPr>
              <a:t>is</a:t>
            </a:r>
            <a:r>
              <a:rPr lang="es-ES" dirty="0">
                <a:solidFill>
                  <a:srgbClr val="000000"/>
                </a:solidFill>
                <a:latin typeface="Tahoma" pitchFamily="34" charset="0"/>
              </a:rPr>
              <a:t> </a:t>
            </a:r>
            <a:r>
              <a:rPr lang="es-ES" dirty="0" err="1">
                <a:solidFill>
                  <a:srgbClr val="000000"/>
                </a:solidFill>
                <a:latin typeface="Tahoma" pitchFamily="34" charset="0"/>
              </a:rPr>
              <a:t>between</a:t>
            </a:r>
            <a:r>
              <a:rPr lang="es-ES" dirty="0">
                <a:solidFill>
                  <a:srgbClr val="000000"/>
                </a:solidFill>
                <a:latin typeface="Tahoma" pitchFamily="34" charset="0"/>
              </a:rPr>
              <a:t> 0 and 0,8 </a:t>
            </a:r>
            <a:r>
              <a:rPr lang="es-ES" dirty="0" err="1">
                <a:solidFill>
                  <a:srgbClr val="000000"/>
                </a:solidFill>
                <a:latin typeface="Tahoma" pitchFamily="34" charset="0"/>
              </a:rPr>
              <a:t>mm.</a:t>
            </a:r>
            <a:endParaRPr lang="es-ES" dirty="0">
              <a:solidFill>
                <a:srgbClr val="000000"/>
              </a:solidFill>
              <a:latin typeface="Tahoma" pitchFamily="34" charset="0"/>
            </a:endParaRPr>
          </a:p>
          <a:p>
            <a:pPr marL="0" indent="0" algn="just" eaLnBrk="1" hangingPunct="1">
              <a:lnSpc>
                <a:spcPct val="150000"/>
              </a:lnSpc>
              <a:spcBef>
                <a:spcPts val="600"/>
              </a:spcBef>
              <a:defRPr/>
            </a:pPr>
            <a:r>
              <a:rPr lang="es-ES" dirty="0">
                <a:solidFill>
                  <a:srgbClr val="000000"/>
                </a:solidFill>
                <a:latin typeface="Tahoma" pitchFamily="34" charset="0"/>
              </a:rPr>
              <a:t>    (30 </a:t>
            </a:r>
            <a:r>
              <a:rPr lang="es-ES" dirty="0" err="1">
                <a:solidFill>
                  <a:srgbClr val="000000"/>
                </a:solidFill>
                <a:latin typeface="Tahoma" pitchFamily="34" charset="0"/>
              </a:rPr>
              <a:t>mesh</a:t>
            </a:r>
            <a:r>
              <a:rPr lang="es-ES" dirty="0">
                <a:solidFill>
                  <a:srgbClr val="000000"/>
                </a:solidFill>
                <a:latin typeface="Tahoma" pitchFamily="34" charset="0"/>
              </a:rPr>
              <a:t> </a:t>
            </a:r>
            <a:r>
              <a:rPr lang="es-ES" dirty="0" err="1">
                <a:solidFill>
                  <a:srgbClr val="000000"/>
                </a:solidFill>
                <a:latin typeface="Tahoma" pitchFamily="34" charset="0"/>
              </a:rPr>
              <a:t>approx</a:t>
            </a:r>
            <a:r>
              <a:rPr lang="es-ES" dirty="0">
                <a:solidFill>
                  <a:srgbClr val="000000"/>
                </a:solidFill>
                <a:latin typeface="Tahoma" pitchFamily="34" charset="0"/>
              </a:rPr>
              <a:t>.)</a:t>
            </a:r>
          </a:p>
          <a:p>
            <a:pPr marL="285750" algn="just" eaLnBrk="1" hangingPunct="1">
              <a:lnSpc>
                <a:spcPct val="150000"/>
              </a:lnSpc>
              <a:spcBef>
                <a:spcPts val="600"/>
              </a:spcBef>
              <a:buFont typeface="Arial" panose="020B0604020202020204" pitchFamily="34" charset="0"/>
              <a:buChar char="•"/>
              <a:defRPr/>
            </a:pPr>
            <a:r>
              <a:rPr lang="es-ES" dirty="0" err="1">
                <a:solidFill>
                  <a:srgbClr val="000000"/>
                </a:solidFill>
                <a:latin typeface="Tahoma" pitchFamily="34" charset="0"/>
              </a:rPr>
              <a:t>Technical</a:t>
            </a:r>
            <a:r>
              <a:rPr lang="es-ES" dirty="0">
                <a:solidFill>
                  <a:srgbClr val="000000"/>
                </a:solidFill>
                <a:latin typeface="Tahoma" pitchFamily="34" charset="0"/>
              </a:rPr>
              <a:t> and </a:t>
            </a:r>
            <a:r>
              <a:rPr lang="es-ES" dirty="0" err="1">
                <a:solidFill>
                  <a:srgbClr val="000000"/>
                </a:solidFill>
                <a:latin typeface="Tahoma" pitchFamily="34" charset="0"/>
              </a:rPr>
              <a:t>physical</a:t>
            </a:r>
            <a:r>
              <a:rPr lang="es-ES" dirty="0">
                <a:solidFill>
                  <a:srgbClr val="000000"/>
                </a:solidFill>
                <a:latin typeface="Tahoma" pitchFamily="34" charset="0"/>
              </a:rPr>
              <a:t> </a:t>
            </a:r>
            <a:r>
              <a:rPr lang="es-ES" dirty="0" err="1">
                <a:solidFill>
                  <a:srgbClr val="000000"/>
                </a:solidFill>
                <a:latin typeface="Tahoma" pitchFamily="34" charset="0"/>
              </a:rPr>
              <a:t>properties</a:t>
            </a:r>
            <a:r>
              <a:rPr lang="es-ES" dirty="0">
                <a:solidFill>
                  <a:srgbClr val="000000"/>
                </a:solidFill>
                <a:latin typeface="Tahoma" pitchFamily="34" charset="0"/>
              </a:rPr>
              <a:t> of </a:t>
            </a:r>
            <a:r>
              <a:rPr lang="es-ES" dirty="0" err="1">
                <a:solidFill>
                  <a:srgbClr val="000000"/>
                </a:solidFill>
                <a:latin typeface="Tahoma" pitchFamily="34" charset="0"/>
              </a:rPr>
              <a:t>crumb</a:t>
            </a:r>
            <a:endParaRPr lang="es-ES" dirty="0">
              <a:solidFill>
                <a:srgbClr val="000000"/>
              </a:solidFill>
              <a:latin typeface="Tahoma" pitchFamily="34" charset="0"/>
            </a:endParaRPr>
          </a:p>
          <a:p>
            <a:pPr marL="0" indent="0" algn="just" eaLnBrk="1" hangingPunct="1">
              <a:lnSpc>
                <a:spcPct val="150000"/>
              </a:lnSpc>
              <a:spcBef>
                <a:spcPts val="600"/>
              </a:spcBef>
              <a:defRPr/>
            </a:pPr>
            <a:r>
              <a:rPr lang="es-ES" dirty="0">
                <a:solidFill>
                  <a:srgbClr val="000000"/>
                </a:solidFill>
                <a:latin typeface="Tahoma" pitchFamily="34" charset="0"/>
              </a:rPr>
              <a:t>     </a:t>
            </a:r>
            <a:r>
              <a:rPr lang="es-ES" dirty="0" err="1">
                <a:solidFill>
                  <a:srgbClr val="000000"/>
                </a:solidFill>
                <a:latin typeface="Tahoma" pitchFamily="34" charset="0"/>
              </a:rPr>
              <a:t>rubber</a:t>
            </a:r>
            <a:r>
              <a:rPr lang="es-ES" dirty="0">
                <a:solidFill>
                  <a:srgbClr val="000000"/>
                </a:solidFill>
                <a:latin typeface="Tahoma" pitchFamily="34" charset="0"/>
              </a:rPr>
              <a:t> </a:t>
            </a:r>
            <a:r>
              <a:rPr lang="es-ES" dirty="0" err="1">
                <a:solidFill>
                  <a:srgbClr val="000000"/>
                </a:solidFill>
                <a:latin typeface="Tahoma" pitchFamily="34" charset="0"/>
              </a:rPr>
              <a:t>from</a:t>
            </a:r>
            <a:r>
              <a:rPr lang="es-ES" dirty="0">
                <a:solidFill>
                  <a:srgbClr val="000000"/>
                </a:solidFill>
                <a:latin typeface="Tahoma" pitchFamily="34" charset="0"/>
              </a:rPr>
              <a:t> </a:t>
            </a:r>
            <a:r>
              <a:rPr lang="es-ES" dirty="0" err="1">
                <a:solidFill>
                  <a:srgbClr val="000000"/>
                </a:solidFill>
                <a:latin typeface="Tahoma" pitchFamily="34" charset="0"/>
              </a:rPr>
              <a:t>ELT´s</a:t>
            </a:r>
            <a:r>
              <a:rPr lang="es-ES" dirty="0">
                <a:solidFill>
                  <a:srgbClr val="000000"/>
                </a:solidFill>
                <a:latin typeface="Tahoma" pitchFamily="34" charset="0"/>
              </a:rPr>
              <a:t> </a:t>
            </a:r>
            <a:r>
              <a:rPr lang="es-ES" dirty="0" err="1">
                <a:solidFill>
                  <a:srgbClr val="000000"/>
                </a:solidFill>
                <a:latin typeface="Tahoma" pitchFamily="34" charset="0"/>
              </a:rPr>
              <a:t>must</a:t>
            </a:r>
            <a:r>
              <a:rPr lang="es-ES" dirty="0">
                <a:solidFill>
                  <a:srgbClr val="000000"/>
                </a:solidFill>
                <a:latin typeface="Tahoma" pitchFamily="34" charset="0"/>
              </a:rPr>
              <a:t> </a:t>
            </a:r>
            <a:r>
              <a:rPr lang="es-ES" dirty="0" err="1">
                <a:solidFill>
                  <a:srgbClr val="000000"/>
                </a:solidFill>
                <a:latin typeface="Tahoma" pitchFamily="34" charset="0"/>
              </a:rPr>
              <a:t>meet</a:t>
            </a:r>
            <a:r>
              <a:rPr lang="es-ES" dirty="0">
                <a:solidFill>
                  <a:srgbClr val="000000"/>
                </a:solidFill>
                <a:latin typeface="Tahoma" pitchFamily="34" charset="0"/>
              </a:rPr>
              <a:t> </a:t>
            </a:r>
            <a:r>
              <a:rPr lang="es-ES" dirty="0" err="1">
                <a:solidFill>
                  <a:srgbClr val="000000"/>
                </a:solidFill>
                <a:latin typeface="Tahoma" pitchFamily="34" charset="0"/>
              </a:rPr>
              <a:t>some</a:t>
            </a:r>
            <a:r>
              <a:rPr lang="es-ES" dirty="0">
                <a:solidFill>
                  <a:srgbClr val="000000"/>
                </a:solidFill>
                <a:latin typeface="Tahoma" pitchFamily="34" charset="0"/>
              </a:rPr>
              <a:t> </a:t>
            </a:r>
            <a:r>
              <a:rPr lang="es-ES" dirty="0" err="1">
                <a:solidFill>
                  <a:srgbClr val="000000"/>
                </a:solidFill>
                <a:latin typeface="Tahoma" pitchFamily="34" charset="0"/>
              </a:rPr>
              <a:t>minimum</a:t>
            </a:r>
            <a:r>
              <a:rPr lang="es-ES" dirty="0">
                <a:solidFill>
                  <a:srgbClr val="000000"/>
                </a:solidFill>
                <a:latin typeface="Tahoma" pitchFamily="34" charset="0"/>
              </a:rPr>
              <a:t> </a:t>
            </a:r>
            <a:r>
              <a:rPr lang="es-ES" dirty="0" err="1">
                <a:solidFill>
                  <a:srgbClr val="000000"/>
                </a:solidFill>
                <a:latin typeface="Tahoma" pitchFamily="34" charset="0"/>
              </a:rPr>
              <a:t>criteria</a:t>
            </a:r>
            <a:r>
              <a:rPr lang="es-ES" dirty="0">
                <a:solidFill>
                  <a:srgbClr val="000000"/>
                </a:solidFill>
                <a:latin typeface="Tahoma" pitchFamily="34" charset="0"/>
              </a:rPr>
              <a:t> to be </a:t>
            </a:r>
            <a:r>
              <a:rPr lang="es-ES" dirty="0" err="1">
                <a:solidFill>
                  <a:srgbClr val="000000"/>
                </a:solidFill>
                <a:latin typeface="Tahoma" pitchFamily="34" charset="0"/>
              </a:rPr>
              <a:t>added</a:t>
            </a:r>
            <a:r>
              <a:rPr lang="es-ES" dirty="0">
                <a:solidFill>
                  <a:srgbClr val="000000"/>
                </a:solidFill>
                <a:latin typeface="Tahoma" pitchFamily="34" charset="0"/>
              </a:rPr>
              <a:t> </a:t>
            </a:r>
            <a:r>
              <a:rPr lang="es-ES" dirty="0" err="1">
                <a:solidFill>
                  <a:srgbClr val="000000"/>
                </a:solidFill>
                <a:latin typeface="Tahoma" pitchFamily="34" charset="0"/>
              </a:rPr>
              <a:t>into</a:t>
            </a:r>
            <a:r>
              <a:rPr lang="es-ES" dirty="0">
                <a:solidFill>
                  <a:srgbClr val="000000"/>
                </a:solidFill>
                <a:latin typeface="Tahoma" pitchFamily="34" charset="0"/>
              </a:rPr>
              <a:t> </a:t>
            </a:r>
            <a:r>
              <a:rPr lang="es-ES" dirty="0" err="1">
                <a:solidFill>
                  <a:srgbClr val="000000"/>
                </a:solidFill>
                <a:latin typeface="Tahoma" pitchFamily="34" charset="0"/>
              </a:rPr>
              <a:t>an</a:t>
            </a:r>
            <a:endParaRPr lang="es-ES" dirty="0">
              <a:solidFill>
                <a:srgbClr val="000000"/>
              </a:solidFill>
              <a:latin typeface="Tahoma" pitchFamily="34" charset="0"/>
            </a:endParaRPr>
          </a:p>
          <a:p>
            <a:pPr marL="0" indent="0" algn="just" eaLnBrk="1" hangingPunct="1">
              <a:lnSpc>
                <a:spcPct val="150000"/>
              </a:lnSpc>
              <a:spcBef>
                <a:spcPts val="600"/>
              </a:spcBef>
              <a:defRPr/>
            </a:pPr>
            <a:r>
              <a:rPr lang="es-ES" dirty="0">
                <a:solidFill>
                  <a:srgbClr val="000000"/>
                </a:solidFill>
                <a:latin typeface="Tahoma" pitchFamily="34" charset="0"/>
              </a:rPr>
              <a:t>     </a:t>
            </a:r>
            <a:r>
              <a:rPr lang="es-ES" dirty="0" err="1">
                <a:solidFill>
                  <a:srgbClr val="000000"/>
                </a:solidFill>
                <a:latin typeface="Tahoma" pitchFamily="34" charset="0"/>
              </a:rPr>
              <a:t>asphalt</a:t>
            </a:r>
            <a:r>
              <a:rPr lang="es-ES" dirty="0">
                <a:solidFill>
                  <a:srgbClr val="000000"/>
                </a:solidFill>
                <a:latin typeface="Tahoma" pitchFamily="34" charset="0"/>
              </a:rPr>
              <a:t> mix  in </a:t>
            </a:r>
            <a:r>
              <a:rPr lang="es-ES" dirty="0" err="1">
                <a:solidFill>
                  <a:srgbClr val="000000"/>
                </a:solidFill>
                <a:latin typeface="Tahoma" pitchFamily="34" charset="0"/>
              </a:rPr>
              <a:t>order</a:t>
            </a:r>
            <a:r>
              <a:rPr lang="es-ES" dirty="0">
                <a:solidFill>
                  <a:srgbClr val="000000"/>
                </a:solidFill>
                <a:latin typeface="Tahoma" pitchFamily="34" charset="0"/>
              </a:rPr>
              <a:t> to </a:t>
            </a:r>
            <a:r>
              <a:rPr lang="es-ES" dirty="0" err="1">
                <a:solidFill>
                  <a:srgbClr val="000000"/>
                </a:solidFill>
                <a:latin typeface="Tahoma" pitchFamily="34" charset="0"/>
              </a:rPr>
              <a:t>enhance</a:t>
            </a:r>
            <a:r>
              <a:rPr lang="es-ES" dirty="0">
                <a:solidFill>
                  <a:srgbClr val="000000"/>
                </a:solidFill>
                <a:latin typeface="Tahoma" pitchFamily="34" charset="0"/>
              </a:rPr>
              <a:t> </a:t>
            </a:r>
            <a:r>
              <a:rPr lang="es-ES" dirty="0" err="1">
                <a:solidFill>
                  <a:srgbClr val="000000"/>
                </a:solidFill>
                <a:latin typeface="Tahoma" pitchFamily="34" charset="0"/>
              </a:rPr>
              <a:t>it´s</a:t>
            </a:r>
            <a:r>
              <a:rPr lang="es-ES" dirty="0">
                <a:solidFill>
                  <a:srgbClr val="000000"/>
                </a:solidFill>
                <a:latin typeface="Tahoma" pitchFamily="34" charset="0"/>
              </a:rPr>
              <a:t> </a:t>
            </a:r>
            <a:r>
              <a:rPr lang="es-ES" dirty="0" err="1">
                <a:solidFill>
                  <a:srgbClr val="000000"/>
                </a:solidFill>
                <a:latin typeface="Tahoma" pitchFamily="34" charset="0"/>
              </a:rPr>
              <a:t>properties</a:t>
            </a:r>
            <a:endParaRPr lang="es-ES" dirty="0">
              <a:solidFill>
                <a:srgbClr val="000000"/>
              </a:solidFill>
              <a:latin typeface="Tahoma" pitchFamily="34" charset="0"/>
            </a:endParaRPr>
          </a:p>
        </p:txBody>
      </p:sp>
      <p:sp>
        <p:nvSpPr>
          <p:cNvPr id="4" name="Text Box 6"/>
          <p:cNvSpPr txBox="1">
            <a:spLocks noChangeArrowheads="1"/>
          </p:cNvSpPr>
          <p:nvPr/>
        </p:nvSpPr>
        <p:spPr bwMode="auto">
          <a:xfrm>
            <a:off x="318779" y="423607"/>
            <a:ext cx="8497888" cy="46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a:pPr>
            <a:r>
              <a:rPr lang="en-US" altLang="es-ES" sz="2400" b="1" dirty="0">
                <a:solidFill>
                  <a:schemeClr val="accent2"/>
                </a:solidFill>
                <a:latin typeface="Tahoma" pitchFamily="34" charset="0"/>
              </a:rPr>
              <a:t>PRESENTATION</a:t>
            </a: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08104" y="2780928"/>
            <a:ext cx="2854760" cy="2141070"/>
          </a:xfrm>
          <a:prstGeom prst="rect">
            <a:avLst/>
          </a:prstGeom>
        </p:spPr>
      </p:pic>
      <p:sp>
        <p:nvSpPr>
          <p:cNvPr id="6" name="Text Box 5">
            <a:extLst>
              <a:ext uri="{FF2B5EF4-FFF2-40B4-BE49-F238E27FC236}">
                <a16:creationId xmlns:a16="http://schemas.microsoft.com/office/drawing/2014/main" id="{0ED31034-BBC1-47B8-A796-34E32E3464FB}"/>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401518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xEl>
                                              <p:pRg st="0" end="0"/>
                                            </p:txEl>
                                          </p:spTgt>
                                        </p:tgtEl>
                                        <p:attrNameLst>
                                          <p:attrName>style.visibility</p:attrName>
                                        </p:attrNameLst>
                                      </p:cBhvr>
                                      <p:to>
                                        <p:strVal val="visible"/>
                                      </p:to>
                                    </p:set>
                                    <p:animEffect transition="in" filter="fade">
                                      <p:cBhvr>
                                        <p:cTn id="7" dur="500"/>
                                        <p:tgtEl>
                                          <p:spTgt spid="30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xEl>
                                              <p:pRg st="1" end="1"/>
                                            </p:txEl>
                                          </p:spTgt>
                                        </p:tgtEl>
                                        <p:attrNameLst>
                                          <p:attrName>style.visibility</p:attrName>
                                        </p:attrNameLst>
                                      </p:cBhvr>
                                      <p:to>
                                        <p:strVal val="visible"/>
                                      </p:to>
                                    </p:set>
                                    <p:animEffect transition="in" filter="fade">
                                      <p:cBhvr>
                                        <p:cTn id="12" dur="500"/>
                                        <p:tgtEl>
                                          <p:spTgt spid="30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4">
                                            <p:txEl>
                                              <p:pRg st="2" end="2"/>
                                            </p:txEl>
                                          </p:spTgt>
                                        </p:tgtEl>
                                        <p:attrNameLst>
                                          <p:attrName>style.visibility</p:attrName>
                                        </p:attrNameLst>
                                      </p:cBhvr>
                                      <p:to>
                                        <p:strVal val="visible"/>
                                      </p:to>
                                    </p:set>
                                    <p:animEffect transition="in" filter="fade">
                                      <p:cBhvr>
                                        <p:cTn id="17" dur="500"/>
                                        <p:tgtEl>
                                          <p:spTgt spid="307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074">
                                            <p:txEl>
                                              <p:pRg st="3" end="3"/>
                                            </p:txEl>
                                          </p:spTgt>
                                        </p:tgtEl>
                                        <p:attrNameLst>
                                          <p:attrName>style.visibility</p:attrName>
                                        </p:attrNameLst>
                                      </p:cBhvr>
                                      <p:to>
                                        <p:strVal val="visible"/>
                                      </p:to>
                                    </p:set>
                                    <p:animEffect transition="in" filter="fade">
                                      <p:cBhvr>
                                        <p:cTn id="20" dur="500"/>
                                        <p:tgtEl>
                                          <p:spTgt spid="3074">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074">
                                            <p:txEl>
                                              <p:pRg st="4" end="4"/>
                                            </p:txEl>
                                          </p:spTgt>
                                        </p:tgtEl>
                                        <p:attrNameLst>
                                          <p:attrName>style.visibility</p:attrName>
                                        </p:attrNameLst>
                                      </p:cBhvr>
                                      <p:to>
                                        <p:strVal val="visible"/>
                                      </p:to>
                                    </p:set>
                                    <p:animEffect transition="in" filter="fade">
                                      <p:cBhvr>
                                        <p:cTn id="23" dur="500"/>
                                        <p:tgtEl>
                                          <p:spTgt spid="307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074">
                                            <p:txEl>
                                              <p:pRg st="5" end="5"/>
                                            </p:txEl>
                                          </p:spTgt>
                                        </p:tgtEl>
                                        <p:attrNameLst>
                                          <p:attrName>style.visibility</p:attrName>
                                        </p:attrNameLst>
                                      </p:cBhvr>
                                      <p:to>
                                        <p:strVal val="visible"/>
                                      </p:to>
                                    </p:set>
                                    <p:animEffect transition="in" filter="fade">
                                      <p:cBhvr>
                                        <p:cTn id="26" dur="500"/>
                                        <p:tgtEl>
                                          <p:spTgt spid="307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74">
                                            <p:txEl>
                                              <p:pRg st="6" end="6"/>
                                            </p:txEl>
                                          </p:spTgt>
                                        </p:tgtEl>
                                        <p:attrNameLst>
                                          <p:attrName>style.visibility</p:attrName>
                                        </p:attrNameLst>
                                      </p:cBhvr>
                                      <p:to>
                                        <p:strVal val="visible"/>
                                      </p:to>
                                    </p:set>
                                    <p:animEffect transition="in" filter="fade">
                                      <p:cBhvr>
                                        <p:cTn id="31" dur="500"/>
                                        <p:tgtEl>
                                          <p:spTgt spid="3074">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074">
                                            <p:txEl>
                                              <p:pRg st="7" end="7"/>
                                            </p:txEl>
                                          </p:spTgt>
                                        </p:tgtEl>
                                        <p:attrNameLst>
                                          <p:attrName>style.visibility</p:attrName>
                                        </p:attrNameLst>
                                      </p:cBhvr>
                                      <p:to>
                                        <p:strVal val="visible"/>
                                      </p:to>
                                    </p:set>
                                    <p:animEffect transition="in" filter="fade">
                                      <p:cBhvr>
                                        <p:cTn id="34" dur="500"/>
                                        <p:tgtEl>
                                          <p:spTgt spid="3074">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074">
                                            <p:txEl>
                                              <p:pRg st="8" end="8"/>
                                            </p:txEl>
                                          </p:spTgt>
                                        </p:tgtEl>
                                        <p:attrNameLst>
                                          <p:attrName>style.visibility</p:attrName>
                                        </p:attrNameLst>
                                      </p:cBhvr>
                                      <p:to>
                                        <p:strVal val="visible"/>
                                      </p:to>
                                    </p:set>
                                    <p:animEffect transition="in" filter="fade">
                                      <p:cBhvr>
                                        <p:cTn id="37" dur="500"/>
                                        <p:tgtEl>
                                          <p:spTgt spid="307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Marcador de número de diapositiva 3">
            <a:extLst>
              <a:ext uri="{FF2B5EF4-FFF2-40B4-BE49-F238E27FC236}">
                <a16:creationId xmlns:a16="http://schemas.microsoft.com/office/drawing/2014/main" id="{58D021BC-4D7C-4279-B1AF-A20C5B2958D9}"/>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s-ES_tradnl" altLang="es-ES" sz="1000">
                <a:solidFill>
                  <a:srgbClr val="FFFFFF"/>
                </a:solidFill>
                <a:latin typeface="Arial Narrow" panose="020B0606020202030204" pitchFamily="34" charset="0"/>
              </a:rPr>
              <a:t>DIAPOSITIVA</a:t>
            </a:r>
            <a:r>
              <a:rPr lang="es-ES_tradnl" altLang="es-ES" sz="800">
                <a:solidFill>
                  <a:srgbClr val="FFFFFF"/>
                </a:solidFill>
              </a:rPr>
              <a:t> </a:t>
            </a:r>
            <a:fld id="{48723625-F98C-49AB-88DD-EF78B4AE34DC}" type="slidenum">
              <a:rPr lang="es-ES_tradnl" altLang="es-ES" sz="1000">
                <a:solidFill>
                  <a:srgbClr val="FFFFFF"/>
                </a:solidFill>
                <a:latin typeface="Arial Narrow" panose="020B0606020202030204" pitchFamily="34" charset="0"/>
              </a:rPr>
              <a:pPr/>
              <a:t>4</a:t>
            </a:fld>
            <a:endParaRPr lang="es-ES_tradnl" altLang="es-ES" sz="1000">
              <a:solidFill>
                <a:srgbClr val="FFFFFF"/>
              </a:solidFill>
              <a:latin typeface="Arial Narrow" panose="020B0606020202030204" pitchFamily="34" charset="0"/>
            </a:endParaRPr>
          </a:p>
        </p:txBody>
      </p:sp>
      <p:sp>
        <p:nvSpPr>
          <p:cNvPr id="18" name="Marcador de contenido 2"/>
          <p:cNvSpPr>
            <a:spLocks noGrp="1"/>
          </p:cNvSpPr>
          <p:nvPr>
            <p:ph idx="1"/>
          </p:nvPr>
        </p:nvSpPr>
        <p:spPr>
          <a:xfrm>
            <a:off x="318779" y="1180992"/>
            <a:ext cx="8645709" cy="4497388"/>
          </a:xfrm>
        </p:spPr>
        <p:txBody>
          <a:bodyPr/>
          <a:lstStyle/>
          <a:p>
            <a:pPr marL="0" indent="0">
              <a:buNone/>
            </a:pPr>
            <a:r>
              <a:rPr lang="es-ES" altLang="es-ES" sz="2000" b="1" dirty="0">
                <a:solidFill>
                  <a:schemeClr val="tx1"/>
                </a:solidFill>
              </a:rPr>
              <a:t>WET WAY</a:t>
            </a:r>
          </a:p>
          <a:p>
            <a:pPr>
              <a:lnSpc>
                <a:spcPct val="150000"/>
              </a:lnSpc>
            </a:pPr>
            <a:r>
              <a:rPr lang="es-ES" altLang="es-ES" sz="1800" dirty="0" err="1">
                <a:solidFill>
                  <a:schemeClr val="tx1"/>
                </a:solidFill>
              </a:rPr>
              <a:t>Crumb</a:t>
            </a:r>
            <a:r>
              <a:rPr lang="es-ES" altLang="es-ES" sz="1800" dirty="0">
                <a:solidFill>
                  <a:schemeClr val="tx1"/>
                </a:solidFill>
              </a:rPr>
              <a:t> </a:t>
            </a:r>
            <a:r>
              <a:rPr lang="es-ES" altLang="es-ES" sz="1800" dirty="0" err="1">
                <a:solidFill>
                  <a:schemeClr val="tx1"/>
                </a:solidFill>
              </a:rPr>
              <a:t>rubber</a:t>
            </a:r>
            <a:r>
              <a:rPr lang="es-ES" altLang="es-ES" sz="1800" dirty="0">
                <a:solidFill>
                  <a:schemeClr val="tx1"/>
                </a:solidFill>
              </a:rPr>
              <a:t> </a:t>
            </a:r>
            <a:r>
              <a:rPr lang="es-ES" altLang="es-ES" sz="1800" dirty="0" err="1">
                <a:solidFill>
                  <a:schemeClr val="tx1"/>
                </a:solidFill>
              </a:rPr>
              <a:t>mixed</a:t>
            </a:r>
            <a:r>
              <a:rPr lang="es-ES" altLang="es-ES" sz="1800" dirty="0">
                <a:solidFill>
                  <a:schemeClr val="tx1"/>
                </a:solidFill>
              </a:rPr>
              <a:t> </a:t>
            </a:r>
            <a:r>
              <a:rPr lang="es-ES" altLang="es-ES" sz="1800" dirty="0" err="1">
                <a:solidFill>
                  <a:schemeClr val="tx1"/>
                </a:solidFill>
              </a:rPr>
              <a:t>first</a:t>
            </a:r>
            <a:r>
              <a:rPr lang="es-ES" altLang="es-ES" sz="1800" dirty="0">
                <a:solidFill>
                  <a:schemeClr val="tx1"/>
                </a:solidFill>
              </a:rPr>
              <a:t> </a:t>
            </a:r>
            <a:r>
              <a:rPr lang="es-ES" altLang="es-ES" sz="1800" dirty="0" err="1">
                <a:solidFill>
                  <a:schemeClr val="tx1"/>
                </a:solidFill>
              </a:rPr>
              <a:t>with</a:t>
            </a:r>
            <a:r>
              <a:rPr lang="es-ES" altLang="es-ES" sz="1800" dirty="0">
                <a:solidFill>
                  <a:schemeClr val="tx1"/>
                </a:solidFill>
              </a:rPr>
              <a:t> </a:t>
            </a:r>
            <a:r>
              <a:rPr lang="es-ES" altLang="es-ES" sz="1800" dirty="0" err="1">
                <a:solidFill>
                  <a:schemeClr val="tx1"/>
                </a:solidFill>
              </a:rPr>
              <a:t>neat</a:t>
            </a:r>
            <a:r>
              <a:rPr lang="es-ES" altLang="es-ES" sz="1800" dirty="0">
                <a:solidFill>
                  <a:schemeClr val="tx1"/>
                </a:solidFill>
              </a:rPr>
              <a:t> bitumen (</a:t>
            </a:r>
            <a:r>
              <a:rPr lang="es-ES" altLang="es-ES" sz="1800" dirty="0" err="1">
                <a:solidFill>
                  <a:schemeClr val="tx1"/>
                </a:solidFill>
              </a:rPr>
              <a:t>or</a:t>
            </a:r>
            <a:r>
              <a:rPr lang="es-ES" altLang="es-ES" sz="1800" dirty="0">
                <a:solidFill>
                  <a:schemeClr val="tx1"/>
                </a:solidFill>
              </a:rPr>
              <a:t> </a:t>
            </a:r>
            <a:r>
              <a:rPr lang="es-ES" altLang="es-ES" sz="1800" dirty="0" err="1"/>
              <a:t>binder</a:t>
            </a:r>
            <a:r>
              <a:rPr lang="es-ES" altLang="es-ES" sz="1800" dirty="0"/>
              <a:t>)</a:t>
            </a:r>
            <a:endParaRPr lang="es-ES" altLang="es-ES" sz="1800" dirty="0">
              <a:solidFill>
                <a:schemeClr val="tx1"/>
              </a:solidFill>
            </a:endParaRPr>
          </a:p>
          <a:p>
            <a:pPr>
              <a:lnSpc>
                <a:spcPct val="150000"/>
              </a:lnSpc>
            </a:pPr>
            <a:r>
              <a:rPr lang="es-ES" altLang="es-ES" sz="1800" dirty="0" err="1">
                <a:solidFill>
                  <a:schemeClr val="tx1"/>
                </a:solidFill>
              </a:rPr>
              <a:t>Digestion</a:t>
            </a:r>
            <a:r>
              <a:rPr lang="es-ES" altLang="es-ES" sz="1800" dirty="0">
                <a:solidFill>
                  <a:schemeClr val="tx1"/>
                </a:solidFill>
              </a:rPr>
              <a:t> </a:t>
            </a:r>
            <a:r>
              <a:rPr lang="es-ES" altLang="es-ES" sz="1800" dirty="0" err="1">
                <a:solidFill>
                  <a:schemeClr val="tx1"/>
                </a:solidFill>
              </a:rPr>
              <a:t>process</a:t>
            </a:r>
            <a:r>
              <a:rPr lang="es-ES" altLang="es-ES" sz="1800" dirty="0">
                <a:solidFill>
                  <a:schemeClr val="tx1"/>
                </a:solidFill>
              </a:rPr>
              <a:t> of </a:t>
            </a:r>
            <a:r>
              <a:rPr lang="es-ES" altLang="es-ES" sz="1800" dirty="0" err="1">
                <a:solidFill>
                  <a:schemeClr val="tx1"/>
                </a:solidFill>
              </a:rPr>
              <a:t>crumb</a:t>
            </a:r>
            <a:r>
              <a:rPr lang="es-ES" altLang="es-ES" sz="1800" dirty="0">
                <a:solidFill>
                  <a:schemeClr val="tx1"/>
                </a:solidFill>
              </a:rPr>
              <a:t> </a:t>
            </a:r>
            <a:r>
              <a:rPr lang="es-ES" altLang="es-ES" sz="1800" dirty="0" err="1">
                <a:solidFill>
                  <a:schemeClr val="tx1"/>
                </a:solidFill>
              </a:rPr>
              <a:t>rubber</a:t>
            </a:r>
            <a:r>
              <a:rPr lang="es-ES" altLang="es-ES" sz="1800" dirty="0">
                <a:solidFill>
                  <a:schemeClr val="tx1"/>
                </a:solidFill>
              </a:rPr>
              <a:t> </a:t>
            </a:r>
            <a:r>
              <a:rPr lang="es-ES" altLang="es-ES" sz="1800" dirty="0" err="1">
                <a:solidFill>
                  <a:schemeClr val="tx1"/>
                </a:solidFill>
              </a:rPr>
              <a:t>particles</a:t>
            </a:r>
            <a:r>
              <a:rPr lang="es-ES" altLang="es-ES" sz="1800" dirty="0">
                <a:solidFill>
                  <a:schemeClr val="tx1"/>
                </a:solidFill>
              </a:rPr>
              <a:t> </a:t>
            </a:r>
            <a:r>
              <a:rPr lang="es-ES" altLang="es-ES" sz="1800" dirty="0" err="1">
                <a:solidFill>
                  <a:schemeClr val="tx1"/>
                </a:solidFill>
              </a:rPr>
              <a:t>into</a:t>
            </a:r>
            <a:r>
              <a:rPr lang="es-ES" altLang="es-ES" sz="1800" dirty="0">
                <a:solidFill>
                  <a:schemeClr val="tx1"/>
                </a:solidFill>
              </a:rPr>
              <a:t> </a:t>
            </a:r>
            <a:r>
              <a:rPr lang="es-ES" altLang="es-ES" sz="1800" dirty="0" err="1">
                <a:solidFill>
                  <a:schemeClr val="tx1"/>
                </a:solidFill>
              </a:rPr>
              <a:t>neat</a:t>
            </a:r>
            <a:r>
              <a:rPr lang="es-ES" altLang="es-ES" sz="1800" dirty="0">
                <a:solidFill>
                  <a:schemeClr val="tx1"/>
                </a:solidFill>
              </a:rPr>
              <a:t> bitumen </a:t>
            </a:r>
            <a:r>
              <a:rPr lang="es-ES" altLang="es-ES" sz="1800" dirty="0" err="1">
                <a:solidFill>
                  <a:schemeClr val="tx1"/>
                </a:solidFill>
              </a:rPr>
              <a:t>changing</a:t>
            </a:r>
            <a:r>
              <a:rPr lang="es-ES" altLang="es-ES" sz="1800" dirty="0">
                <a:solidFill>
                  <a:schemeClr val="tx1"/>
                </a:solidFill>
              </a:rPr>
              <a:t> </a:t>
            </a:r>
            <a:r>
              <a:rPr lang="es-ES" altLang="es-ES" sz="1800" dirty="0" err="1">
                <a:solidFill>
                  <a:schemeClr val="tx1"/>
                </a:solidFill>
              </a:rPr>
              <a:t>this</a:t>
            </a:r>
            <a:r>
              <a:rPr lang="es-ES" altLang="es-ES" sz="1800" dirty="0">
                <a:solidFill>
                  <a:schemeClr val="tx1"/>
                </a:solidFill>
              </a:rPr>
              <a:t> </a:t>
            </a:r>
            <a:r>
              <a:rPr lang="es-ES" altLang="es-ES" sz="1800" dirty="0" err="1">
                <a:solidFill>
                  <a:schemeClr val="tx1"/>
                </a:solidFill>
              </a:rPr>
              <a:t>into</a:t>
            </a:r>
            <a:r>
              <a:rPr lang="es-ES" altLang="es-ES" sz="1800" dirty="0">
                <a:solidFill>
                  <a:schemeClr val="tx1"/>
                </a:solidFill>
              </a:rPr>
              <a:t> a </a:t>
            </a:r>
            <a:r>
              <a:rPr lang="es-ES" altLang="es-ES" sz="1800" dirty="0" err="1">
                <a:solidFill>
                  <a:schemeClr val="tx1"/>
                </a:solidFill>
              </a:rPr>
              <a:t>crumb</a:t>
            </a:r>
            <a:r>
              <a:rPr lang="es-ES" altLang="es-ES" sz="1800" dirty="0">
                <a:solidFill>
                  <a:schemeClr val="tx1"/>
                </a:solidFill>
              </a:rPr>
              <a:t> </a:t>
            </a:r>
            <a:r>
              <a:rPr lang="es-ES" altLang="es-ES" sz="1800" dirty="0" err="1">
                <a:solidFill>
                  <a:schemeClr val="tx1"/>
                </a:solidFill>
              </a:rPr>
              <a:t>rubber</a:t>
            </a:r>
            <a:r>
              <a:rPr lang="es-ES" altLang="es-ES" sz="1800" dirty="0">
                <a:solidFill>
                  <a:schemeClr val="tx1"/>
                </a:solidFill>
              </a:rPr>
              <a:t> </a:t>
            </a:r>
            <a:r>
              <a:rPr lang="es-ES" altLang="es-ES" sz="1800" dirty="0" err="1">
                <a:solidFill>
                  <a:schemeClr val="tx1"/>
                </a:solidFill>
              </a:rPr>
              <a:t>modified</a:t>
            </a:r>
            <a:r>
              <a:rPr lang="es-ES" altLang="es-ES" sz="1800" dirty="0">
                <a:solidFill>
                  <a:schemeClr val="tx1"/>
                </a:solidFill>
              </a:rPr>
              <a:t> bitumen (CRMB): </a:t>
            </a:r>
            <a:r>
              <a:rPr lang="es-ES" altLang="es-ES" sz="1800" dirty="0" err="1">
                <a:solidFill>
                  <a:schemeClr val="tx1"/>
                </a:solidFill>
              </a:rPr>
              <a:t>excellent</a:t>
            </a:r>
            <a:r>
              <a:rPr lang="es-ES" altLang="es-ES" sz="1800" dirty="0">
                <a:solidFill>
                  <a:schemeClr val="tx1"/>
                </a:solidFill>
              </a:rPr>
              <a:t> </a:t>
            </a:r>
            <a:r>
              <a:rPr lang="es-ES" altLang="es-ES" sz="1800" dirty="0" err="1">
                <a:solidFill>
                  <a:schemeClr val="tx1"/>
                </a:solidFill>
              </a:rPr>
              <a:t>technical</a:t>
            </a:r>
            <a:r>
              <a:rPr lang="es-ES" altLang="es-ES" sz="1800" dirty="0">
                <a:solidFill>
                  <a:schemeClr val="tx1"/>
                </a:solidFill>
              </a:rPr>
              <a:t> </a:t>
            </a:r>
            <a:r>
              <a:rPr lang="es-ES" altLang="es-ES" sz="1800" dirty="0" err="1">
                <a:solidFill>
                  <a:schemeClr val="tx1"/>
                </a:solidFill>
              </a:rPr>
              <a:t>results</a:t>
            </a:r>
            <a:endParaRPr lang="es-ES" altLang="es-ES" sz="1800" dirty="0">
              <a:solidFill>
                <a:schemeClr val="tx1"/>
              </a:solidFill>
            </a:endParaRPr>
          </a:p>
          <a:p>
            <a:pPr>
              <a:lnSpc>
                <a:spcPct val="150000"/>
              </a:lnSpc>
            </a:pPr>
            <a:r>
              <a:rPr lang="es-ES" altLang="es-ES" sz="1800" dirty="0"/>
              <a:t>Hot mix </a:t>
            </a:r>
            <a:r>
              <a:rPr lang="es-ES" altLang="es-ES" sz="1800" dirty="0" err="1"/>
              <a:t>asphalt</a:t>
            </a:r>
            <a:r>
              <a:rPr lang="es-ES" altLang="es-ES" sz="1800" dirty="0"/>
              <a:t> </a:t>
            </a:r>
            <a:r>
              <a:rPr lang="es-ES" altLang="es-ES" sz="1800" dirty="0" err="1"/>
              <a:t>production</a:t>
            </a:r>
            <a:r>
              <a:rPr lang="es-ES" altLang="es-ES" sz="1800" dirty="0"/>
              <a:t> </a:t>
            </a:r>
            <a:r>
              <a:rPr lang="es-ES" altLang="es-ES" sz="1800" dirty="0" err="1"/>
              <a:t>mixing</a:t>
            </a:r>
            <a:r>
              <a:rPr lang="es-ES" altLang="es-ES" sz="1800" dirty="0"/>
              <a:t> CRMB and </a:t>
            </a:r>
            <a:r>
              <a:rPr lang="es-ES" altLang="es-ES" sz="1800" dirty="0" err="1"/>
              <a:t>aggregates</a:t>
            </a:r>
            <a:r>
              <a:rPr lang="es-ES" altLang="es-ES" sz="1800" dirty="0"/>
              <a:t> in </a:t>
            </a:r>
            <a:r>
              <a:rPr lang="es-ES" altLang="es-ES" sz="1800" dirty="0" err="1"/>
              <a:t>asphalt</a:t>
            </a:r>
            <a:r>
              <a:rPr lang="es-ES" altLang="es-ES" sz="1800" dirty="0"/>
              <a:t> </a:t>
            </a:r>
            <a:r>
              <a:rPr lang="es-ES" altLang="es-ES" sz="1800" dirty="0" err="1"/>
              <a:t>plant</a:t>
            </a:r>
            <a:r>
              <a:rPr lang="es-ES" altLang="es-ES" sz="1800" dirty="0"/>
              <a:t> </a:t>
            </a:r>
            <a:r>
              <a:rPr lang="es-ES" altLang="es-ES" sz="1800" dirty="0" err="1"/>
              <a:t>mixer</a:t>
            </a:r>
            <a:endParaRPr lang="es-ES" altLang="es-ES" sz="1800" dirty="0">
              <a:solidFill>
                <a:schemeClr val="tx1"/>
              </a:solidFill>
            </a:endParaRPr>
          </a:p>
          <a:p>
            <a:pPr>
              <a:lnSpc>
                <a:spcPct val="150000"/>
              </a:lnSpc>
            </a:pPr>
            <a:r>
              <a:rPr lang="es-ES" altLang="es-ES" sz="1800" dirty="0" err="1">
                <a:solidFill>
                  <a:schemeClr val="tx1"/>
                </a:solidFill>
              </a:rPr>
              <a:t>Two</a:t>
            </a:r>
            <a:r>
              <a:rPr lang="es-ES" altLang="es-ES" sz="1800" dirty="0">
                <a:solidFill>
                  <a:schemeClr val="tx1"/>
                </a:solidFill>
              </a:rPr>
              <a:t> </a:t>
            </a:r>
            <a:r>
              <a:rPr lang="es-ES" altLang="es-ES" sz="1800" dirty="0" err="1">
                <a:solidFill>
                  <a:schemeClr val="tx1"/>
                </a:solidFill>
              </a:rPr>
              <a:t>options</a:t>
            </a:r>
            <a:r>
              <a:rPr lang="es-ES" altLang="es-ES" sz="1800" dirty="0">
                <a:solidFill>
                  <a:schemeClr val="tx1"/>
                </a:solidFill>
              </a:rPr>
              <a:t> to </a:t>
            </a:r>
            <a:r>
              <a:rPr lang="es-ES" altLang="es-ES" sz="1800" dirty="0" err="1">
                <a:solidFill>
                  <a:schemeClr val="tx1"/>
                </a:solidFill>
              </a:rPr>
              <a:t>reach</a:t>
            </a:r>
            <a:r>
              <a:rPr lang="es-ES" altLang="es-ES" sz="1800" dirty="0">
                <a:solidFill>
                  <a:schemeClr val="tx1"/>
                </a:solidFill>
              </a:rPr>
              <a:t> a CRMB </a:t>
            </a:r>
            <a:r>
              <a:rPr lang="es-ES" altLang="es-ES" sz="1800" dirty="0" err="1">
                <a:solidFill>
                  <a:schemeClr val="tx1"/>
                </a:solidFill>
              </a:rPr>
              <a:t>through</a:t>
            </a:r>
            <a:r>
              <a:rPr lang="es-ES" altLang="es-ES" sz="1800" dirty="0">
                <a:solidFill>
                  <a:schemeClr val="tx1"/>
                </a:solidFill>
              </a:rPr>
              <a:t> </a:t>
            </a:r>
            <a:r>
              <a:rPr lang="es-ES" altLang="es-ES" sz="1800" dirty="0" err="1">
                <a:solidFill>
                  <a:schemeClr val="tx1"/>
                </a:solidFill>
              </a:rPr>
              <a:t>wet</a:t>
            </a:r>
            <a:r>
              <a:rPr lang="es-ES" altLang="es-ES" sz="1800" dirty="0">
                <a:solidFill>
                  <a:schemeClr val="tx1"/>
                </a:solidFill>
              </a:rPr>
              <a:t> </a:t>
            </a:r>
            <a:r>
              <a:rPr lang="es-ES" altLang="es-ES" sz="1800" dirty="0" err="1">
                <a:solidFill>
                  <a:schemeClr val="tx1"/>
                </a:solidFill>
              </a:rPr>
              <a:t>way</a:t>
            </a:r>
            <a:r>
              <a:rPr lang="es-ES" altLang="es-ES" sz="1800" dirty="0">
                <a:solidFill>
                  <a:schemeClr val="tx1"/>
                </a:solidFill>
              </a:rPr>
              <a:t>:</a:t>
            </a:r>
          </a:p>
          <a:p>
            <a:pPr lvl="1">
              <a:lnSpc>
                <a:spcPct val="150000"/>
              </a:lnSpc>
            </a:pPr>
            <a:r>
              <a:rPr lang="es-ES" altLang="es-ES" sz="1800" dirty="0">
                <a:solidFill>
                  <a:schemeClr val="tx1"/>
                </a:solidFill>
              </a:rPr>
              <a:t>Terminal </a:t>
            </a:r>
            <a:r>
              <a:rPr lang="es-ES" altLang="es-ES" sz="1800" dirty="0" err="1">
                <a:solidFill>
                  <a:schemeClr val="tx1"/>
                </a:solidFill>
              </a:rPr>
              <a:t>blenders</a:t>
            </a:r>
            <a:r>
              <a:rPr lang="es-ES" altLang="es-ES" sz="1800" dirty="0">
                <a:solidFill>
                  <a:schemeClr val="tx1"/>
                </a:solidFill>
              </a:rPr>
              <a:t>, </a:t>
            </a:r>
            <a:r>
              <a:rPr lang="es-ES" altLang="es-ES" sz="1800" dirty="0" err="1">
                <a:solidFill>
                  <a:schemeClr val="tx1"/>
                </a:solidFill>
              </a:rPr>
              <a:t>then</a:t>
            </a:r>
            <a:r>
              <a:rPr lang="es-ES" altLang="es-ES" sz="1800" dirty="0">
                <a:solidFill>
                  <a:schemeClr val="tx1"/>
                </a:solidFill>
              </a:rPr>
              <a:t> </a:t>
            </a:r>
            <a:r>
              <a:rPr lang="es-ES" altLang="es-ES" sz="1800" dirty="0" err="1">
                <a:solidFill>
                  <a:schemeClr val="tx1"/>
                </a:solidFill>
              </a:rPr>
              <a:t>transport</a:t>
            </a:r>
            <a:r>
              <a:rPr lang="es-ES" altLang="es-ES" sz="1800" dirty="0">
                <a:solidFill>
                  <a:schemeClr val="tx1"/>
                </a:solidFill>
              </a:rPr>
              <a:t> to </a:t>
            </a:r>
            <a:r>
              <a:rPr lang="es-ES" altLang="es-ES" sz="1800" dirty="0" err="1">
                <a:solidFill>
                  <a:schemeClr val="tx1"/>
                </a:solidFill>
              </a:rPr>
              <a:t>asphalt</a:t>
            </a:r>
            <a:r>
              <a:rPr lang="es-ES" altLang="es-ES" sz="1800" dirty="0">
                <a:solidFill>
                  <a:schemeClr val="tx1"/>
                </a:solidFill>
              </a:rPr>
              <a:t> </a:t>
            </a:r>
            <a:r>
              <a:rPr lang="es-ES" altLang="es-ES" sz="1800" dirty="0" err="1">
                <a:solidFill>
                  <a:schemeClr val="tx1"/>
                </a:solidFill>
              </a:rPr>
              <a:t>plant</a:t>
            </a:r>
            <a:endParaRPr lang="es-ES" altLang="es-ES" sz="1800" dirty="0">
              <a:solidFill>
                <a:schemeClr val="tx1"/>
              </a:solidFill>
            </a:endParaRPr>
          </a:p>
          <a:p>
            <a:pPr lvl="1">
              <a:lnSpc>
                <a:spcPct val="150000"/>
              </a:lnSpc>
            </a:pPr>
            <a:r>
              <a:rPr lang="es-ES" altLang="es-ES" sz="1800" dirty="0">
                <a:solidFill>
                  <a:schemeClr val="tx1"/>
                </a:solidFill>
              </a:rPr>
              <a:t>Mobile </a:t>
            </a:r>
            <a:r>
              <a:rPr lang="es-ES" altLang="es-ES" sz="1800" dirty="0" err="1">
                <a:solidFill>
                  <a:schemeClr val="tx1"/>
                </a:solidFill>
              </a:rPr>
              <a:t>blenders</a:t>
            </a:r>
            <a:r>
              <a:rPr lang="es-ES" altLang="es-ES" sz="1800" dirty="0">
                <a:solidFill>
                  <a:schemeClr val="tx1"/>
                </a:solidFill>
              </a:rPr>
              <a:t> </a:t>
            </a:r>
            <a:r>
              <a:rPr lang="es-ES" altLang="es-ES" sz="1800" dirty="0" err="1">
                <a:solidFill>
                  <a:schemeClr val="tx1"/>
                </a:solidFill>
              </a:rPr>
              <a:t>producing</a:t>
            </a:r>
            <a:r>
              <a:rPr lang="es-ES" altLang="es-ES" sz="1800" dirty="0">
                <a:solidFill>
                  <a:schemeClr val="tx1"/>
                </a:solidFill>
              </a:rPr>
              <a:t> CRMB in </a:t>
            </a:r>
            <a:r>
              <a:rPr lang="es-ES" altLang="es-ES" sz="1800" dirty="0" err="1">
                <a:solidFill>
                  <a:schemeClr val="tx1"/>
                </a:solidFill>
              </a:rPr>
              <a:t>the</a:t>
            </a:r>
            <a:r>
              <a:rPr lang="es-ES" altLang="es-ES" sz="1800" dirty="0">
                <a:solidFill>
                  <a:schemeClr val="tx1"/>
                </a:solidFill>
              </a:rPr>
              <a:t> </a:t>
            </a:r>
            <a:r>
              <a:rPr lang="es-ES" altLang="es-ES" sz="1800" dirty="0" err="1">
                <a:solidFill>
                  <a:schemeClr val="tx1"/>
                </a:solidFill>
              </a:rPr>
              <a:t>asphalt</a:t>
            </a:r>
            <a:r>
              <a:rPr lang="es-ES" altLang="es-ES" sz="1800" dirty="0">
                <a:solidFill>
                  <a:schemeClr val="tx1"/>
                </a:solidFill>
              </a:rPr>
              <a:t> </a:t>
            </a:r>
            <a:r>
              <a:rPr lang="es-ES" altLang="es-ES" sz="1800" dirty="0" err="1">
                <a:solidFill>
                  <a:schemeClr val="tx1"/>
                </a:solidFill>
              </a:rPr>
              <a:t>plant</a:t>
            </a:r>
            <a:endParaRPr lang="es-ES" altLang="es-ES" sz="2400" dirty="0">
              <a:solidFill>
                <a:schemeClr val="tx1"/>
              </a:solidFill>
            </a:endParaRPr>
          </a:p>
        </p:txBody>
      </p:sp>
      <p:sp>
        <p:nvSpPr>
          <p:cNvPr id="19" name="18 Rectángulo redondeado"/>
          <p:cNvSpPr/>
          <p:nvPr/>
        </p:nvSpPr>
        <p:spPr bwMode="auto">
          <a:xfrm>
            <a:off x="4788024" y="4797152"/>
            <a:ext cx="2492691" cy="1728192"/>
          </a:xfrm>
          <a:prstGeom prst="roundRect">
            <a:avLst/>
          </a:prstGeom>
          <a:blipFill>
            <a:blip r:embed="rId2" cstate="email"/>
            <a:stretch>
              <a:fillRect/>
            </a:stretch>
          </a:blip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ES" sz="2300" dirty="0">
              <a:solidFill>
                <a:srgbClr val="FFFFFF"/>
              </a:solidFill>
              <a:effectLst>
                <a:outerShdw blurRad="38100" dist="38100" dir="2700000" algn="tl">
                  <a:srgbClr val="000000">
                    <a:alpha val="43137"/>
                  </a:srgbClr>
                </a:outerShdw>
              </a:effectLst>
              <a:latin typeface="Segoe" pitchFamily="34" charset="0"/>
            </a:endParaRPr>
          </a:p>
        </p:txBody>
      </p:sp>
      <p:sp>
        <p:nvSpPr>
          <p:cNvPr id="20" name="19 Rectángulo redondeado"/>
          <p:cNvSpPr/>
          <p:nvPr/>
        </p:nvSpPr>
        <p:spPr bwMode="auto">
          <a:xfrm>
            <a:off x="1043608" y="4869160"/>
            <a:ext cx="2376264" cy="1656184"/>
          </a:xfrm>
          <a:prstGeom prst="roundRect">
            <a:avLst/>
          </a:prstGeom>
          <a:blipFill>
            <a:blip r:embed="rId3" cstate="email"/>
            <a:stretch>
              <a:fillRect/>
            </a:stretch>
          </a:blip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s-ES" sz="2300" dirty="0">
              <a:solidFill>
                <a:srgbClr val="FFFFFF"/>
              </a:solidFill>
              <a:effectLst>
                <a:outerShdw blurRad="38100" dist="38100" dir="2700000" algn="tl">
                  <a:srgbClr val="000000">
                    <a:alpha val="43137"/>
                  </a:srgbClr>
                </a:outerShdw>
              </a:effectLst>
              <a:latin typeface="Segoe" pitchFamily="34" charset="0"/>
            </a:endParaRPr>
          </a:p>
        </p:txBody>
      </p:sp>
      <p:sp>
        <p:nvSpPr>
          <p:cNvPr id="7" name="Text Box 6"/>
          <p:cNvSpPr txBox="1">
            <a:spLocks noChangeArrowheads="1"/>
          </p:cNvSpPr>
          <p:nvPr/>
        </p:nvSpPr>
        <p:spPr bwMode="auto">
          <a:xfrm>
            <a:off x="318779" y="260648"/>
            <a:ext cx="8497888" cy="83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startAt="2"/>
            </a:pPr>
            <a:r>
              <a:rPr lang="en-US" altLang="es-ES" sz="2400" b="1" dirty="0">
                <a:solidFill>
                  <a:schemeClr val="accent2"/>
                </a:solidFill>
                <a:latin typeface="Tahoma" pitchFamily="34" charset="0"/>
              </a:rPr>
              <a:t>ASPHALT RUBBER MIXES: WAYS TO ADD CRUMB RUBBER FROM ELT´S</a:t>
            </a:r>
          </a:p>
        </p:txBody>
      </p:sp>
      <p:sp>
        <p:nvSpPr>
          <p:cNvPr id="9" name="Text Box 5">
            <a:extLst>
              <a:ext uri="{FF2B5EF4-FFF2-40B4-BE49-F238E27FC236}">
                <a16:creationId xmlns:a16="http://schemas.microsoft.com/office/drawing/2014/main" id="{E30C2E74-6B6B-40A1-9EFC-2B9D06B493CB}"/>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711697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fade">
                                      <p:cBhvr>
                                        <p:cTn id="32" dur="500"/>
                                        <p:tgtEl>
                                          <p:spTgt spid="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xEl>
                                              <p:pRg st="6" end="6"/>
                                            </p:txEl>
                                          </p:spTgt>
                                        </p:tgtEl>
                                        <p:attrNameLst>
                                          <p:attrName>style.visibility</p:attrName>
                                        </p:attrNameLst>
                                      </p:cBhvr>
                                      <p:to>
                                        <p:strVal val="visible"/>
                                      </p:to>
                                    </p:set>
                                    <p:animEffect transition="in" filter="fade">
                                      <p:cBhvr>
                                        <p:cTn id="42" dur="500"/>
                                        <p:tgtEl>
                                          <p:spTgt spid="1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Marcador de número de diapositiva 3">
            <a:extLst>
              <a:ext uri="{FF2B5EF4-FFF2-40B4-BE49-F238E27FC236}">
                <a16:creationId xmlns:a16="http://schemas.microsoft.com/office/drawing/2014/main" id="{58D021BC-4D7C-4279-B1AF-A20C5B2958D9}"/>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s-ES_tradnl" altLang="es-ES" sz="1000">
                <a:solidFill>
                  <a:srgbClr val="FFFFFF"/>
                </a:solidFill>
                <a:latin typeface="Arial Narrow" panose="020B0606020202030204" pitchFamily="34" charset="0"/>
              </a:rPr>
              <a:t>DIAPOSITIVA</a:t>
            </a:r>
            <a:r>
              <a:rPr lang="es-ES_tradnl" altLang="es-ES" sz="800">
                <a:solidFill>
                  <a:srgbClr val="FFFFFF"/>
                </a:solidFill>
              </a:rPr>
              <a:t> </a:t>
            </a:r>
            <a:fld id="{48723625-F98C-49AB-88DD-EF78B4AE34DC}" type="slidenum">
              <a:rPr lang="es-ES_tradnl" altLang="es-ES" sz="1000">
                <a:solidFill>
                  <a:srgbClr val="FFFFFF"/>
                </a:solidFill>
                <a:latin typeface="Arial Narrow" panose="020B0606020202030204" pitchFamily="34" charset="0"/>
              </a:rPr>
              <a:pPr/>
              <a:t>5</a:t>
            </a:fld>
            <a:endParaRPr lang="es-ES_tradnl" altLang="es-ES" sz="1000">
              <a:solidFill>
                <a:srgbClr val="FFFFFF"/>
              </a:solidFill>
              <a:latin typeface="Arial Narrow" panose="020B0606020202030204" pitchFamily="34" charset="0"/>
            </a:endParaRPr>
          </a:p>
        </p:txBody>
      </p:sp>
      <p:sp>
        <p:nvSpPr>
          <p:cNvPr id="18" name="Marcador de contenido 2"/>
          <p:cNvSpPr>
            <a:spLocks noGrp="1"/>
          </p:cNvSpPr>
          <p:nvPr>
            <p:ph idx="1"/>
          </p:nvPr>
        </p:nvSpPr>
        <p:spPr>
          <a:xfrm>
            <a:off x="318779" y="1180992"/>
            <a:ext cx="8645709" cy="4497388"/>
          </a:xfrm>
        </p:spPr>
        <p:txBody>
          <a:bodyPr/>
          <a:lstStyle/>
          <a:p>
            <a:pPr marL="0" indent="0">
              <a:buNone/>
            </a:pPr>
            <a:r>
              <a:rPr lang="es-ES" altLang="es-ES" sz="2000" b="1" dirty="0">
                <a:solidFill>
                  <a:schemeClr val="tx1"/>
                </a:solidFill>
              </a:rPr>
              <a:t>DRY WAY</a:t>
            </a:r>
          </a:p>
          <a:p>
            <a:pPr>
              <a:lnSpc>
                <a:spcPct val="150000"/>
              </a:lnSpc>
            </a:pPr>
            <a:r>
              <a:rPr lang="es-ES" altLang="es-ES" sz="1800" dirty="0" err="1">
                <a:solidFill>
                  <a:schemeClr val="tx1"/>
                </a:solidFill>
              </a:rPr>
              <a:t>Crumb</a:t>
            </a:r>
            <a:r>
              <a:rPr lang="es-ES" altLang="es-ES" sz="1800" dirty="0">
                <a:solidFill>
                  <a:schemeClr val="tx1"/>
                </a:solidFill>
              </a:rPr>
              <a:t> </a:t>
            </a:r>
            <a:r>
              <a:rPr lang="es-ES" altLang="es-ES" sz="1800" dirty="0" err="1">
                <a:solidFill>
                  <a:schemeClr val="tx1"/>
                </a:solidFill>
              </a:rPr>
              <a:t>rubber</a:t>
            </a:r>
            <a:r>
              <a:rPr lang="es-ES" altLang="es-ES" sz="1800" dirty="0">
                <a:solidFill>
                  <a:schemeClr val="tx1"/>
                </a:solidFill>
              </a:rPr>
              <a:t> </a:t>
            </a:r>
            <a:r>
              <a:rPr lang="es-ES" altLang="es-ES" sz="1800" dirty="0" err="1">
                <a:solidFill>
                  <a:schemeClr val="tx1"/>
                </a:solidFill>
              </a:rPr>
              <a:t>added</a:t>
            </a:r>
            <a:r>
              <a:rPr lang="es-ES" altLang="es-ES" sz="1800" dirty="0">
                <a:solidFill>
                  <a:schemeClr val="tx1"/>
                </a:solidFill>
              </a:rPr>
              <a:t> as </a:t>
            </a:r>
            <a:r>
              <a:rPr lang="es-ES" altLang="es-ES" sz="1800" dirty="0" err="1">
                <a:solidFill>
                  <a:schemeClr val="tx1"/>
                </a:solidFill>
              </a:rPr>
              <a:t>another</a:t>
            </a:r>
            <a:r>
              <a:rPr lang="es-ES" altLang="es-ES" sz="1800" dirty="0">
                <a:solidFill>
                  <a:schemeClr val="tx1"/>
                </a:solidFill>
              </a:rPr>
              <a:t> </a:t>
            </a:r>
            <a:r>
              <a:rPr lang="es-ES" altLang="es-ES" sz="1800" dirty="0" err="1">
                <a:solidFill>
                  <a:schemeClr val="tx1"/>
                </a:solidFill>
              </a:rPr>
              <a:t>small</a:t>
            </a:r>
            <a:r>
              <a:rPr lang="es-ES" altLang="es-ES" sz="1800" dirty="0">
                <a:solidFill>
                  <a:schemeClr val="tx1"/>
                </a:solidFill>
              </a:rPr>
              <a:t> </a:t>
            </a:r>
            <a:r>
              <a:rPr lang="es-ES" altLang="es-ES" sz="1800" dirty="0" err="1">
                <a:solidFill>
                  <a:schemeClr val="tx1"/>
                </a:solidFill>
              </a:rPr>
              <a:t>aggregate</a:t>
            </a:r>
            <a:r>
              <a:rPr lang="es-ES" altLang="es-ES" sz="1800" dirty="0">
                <a:solidFill>
                  <a:schemeClr val="tx1"/>
                </a:solidFill>
              </a:rPr>
              <a:t> </a:t>
            </a:r>
            <a:r>
              <a:rPr lang="es-ES" altLang="es-ES" sz="1800" dirty="0" err="1">
                <a:solidFill>
                  <a:schemeClr val="tx1"/>
                </a:solidFill>
              </a:rPr>
              <a:t>into</a:t>
            </a:r>
            <a:r>
              <a:rPr lang="es-ES" altLang="es-ES" sz="1800" dirty="0">
                <a:solidFill>
                  <a:schemeClr val="tx1"/>
                </a:solidFill>
              </a:rPr>
              <a:t> </a:t>
            </a:r>
            <a:r>
              <a:rPr lang="es-ES" altLang="es-ES" sz="1800" dirty="0" err="1">
                <a:solidFill>
                  <a:schemeClr val="tx1"/>
                </a:solidFill>
              </a:rPr>
              <a:t>asphalt</a:t>
            </a:r>
            <a:r>
              <a:rPr lang="es-ES" altLang="es-ES" sz="1800" dirty="0">
                <a:solidFill>
                  <a:schemeClr val="tx1"/>
                </a:solidFill>
              </a:rPr>
              <a:t> </a:t>
            </a:r>
            <a:r>
              <a:rPr lang="es-ES" altLang="es-ES" sz="1800" dirty="0" err="1">
                <a:solidFill>
                  <a:schemeClr val="tx1"/>
                </a:solidFill>
              </a:rPr>
              <a:t>mixer</a:t>
            </a:r>
            <a:endParaRPr lang="es-ES" altLang="es-ES" sz="1800" dirty="0">
              <a:solidFill>
                <a:schemeClr val="tx1"/>
              </a:solidFill>
            </a:endParaRPr>
          </a:p>
          <a:p>
            <a:pPr>
              <a:lnSpc>
                <a:spcPct val="150000"/>
              </a:lnSpc>
            </a:pPr>
            <a:r>
              <a:rPr lang="es-ES" altLang="es-ES" sz="1800" dirty="0" err="1">
                <a:solidFill>
                  <a:schemeClr val="tx1"/>
                </a:solidFill>
              </a:rPr>
              <a:t>Difficult</a:t>
            </a:r>
            <a:r>
              <a:rPr lang="es-ES" altLang="es-ES" sz="1800" dirty="0">
                <a:solidFill>
                  <a:schemeClr val="tx1"/>
                </a:solidFill>
              </a:rPr>
              <a:t> to </a:t>
            </a:r>
            <a:r>
              <a:rPr lang="es-ES" altLang="es-ES" sz="1800" dirty="0" err="1">
                <a:solidFill>
                  <a:schemeClr val="tx1"/>
                </a:solidFill>
              </a:rPr>
              <a:t>ensure</a:t>
            </a:r>
            <a:r>
              <a:rPr lang="es-ES" altLang="es-ES" sz="1800" dirty="0">
                <a:solidFill>
                  <a:schemeClr val="tx1"/>
                </a:solidFill>
              </a:rPr>
              <a:t> </a:t>
            </a:r>
            <a:r>
              <a:rPr lang="es-ES" altLang="es-ES" sz="1800" dirty="0" err="1">
                <a:solidFill>
                  <a:schemeClr val="tx1"/>
                </a:solidFill>
              </a:rPr>
              <a:t>digestion</a:t>
            </a:r>
            <a:r>
              <a:rPr lang="es-ES" altLang="es-ES" sz="1800" dirty="0">
                <a:solidFill>
                  <a:schemeClr val="tx1"/>
                </a:solidFill>
              </a:rPr>
              <a:t> </a:t>
            </a:r>
            <a:r>
              <a:rPr lang="es-ES" altLang="es-ES" sz="1800" dirty="0" err="1">
                <a:solidFill>
                  <a:schemeClr val="tx1"/>
                </a:solidFill>
              </a:rPr>
              <a:t>process</a:t>
            </a:r>
            <a:r>
              <a:rPr lang="es-ES" altLang="es-ES" sz="1800" dirty="0">
                <a:solidFill>
                  <a:schemeClr val="tx1"/>
                </a:solidFill>
              </a:rPr>
              <a:t> of </a:t>
            </a:r>
            <a:r>
              <a:rPr lang="es-ES" altLang="es-ES" sz="1800" dirty="0" err="1">
                <a:solidFill>
                  <a:schemeClr val="tx1"/>
                </a:solidFill>
              </a:rPr>
              <a:t>crumb</a:t>
            </a:r>
            <a:r>
              <a:rPr lang="es-ES" altLang="es-ES" sz="1800" dirty="0">
                <a:solidFill>
                  <a:schemeClr val="tx1"/>
                </a:solidFill>
              </a:rPr>
              <a:t> </a:t>
            </a:r>
            <a:r>
              <a:rPr lang="es-ES" altLang="es-ES" sz="1800" dirty="0" err="1">
                <a:solidFill>
                  <a:schemeClr val="tx1"/>
                </a:solidFill>
              </a:rPr>
              <a:t>rubber</a:t>
            </a:r>
            <a:r>
              <a:rPr lang="es-ES" altLang="es-ES" sz="1800" dirty="0">
                <a:solidFill>
                  <a:schemeClr val="tx1"/>
                </a:solidFill>
              </a:rPr>
              <a:t> </a:t>
            </a:r>
            <a:r>
              <a:rPr lang="es-ES" altLang="es-ES" sz="1800" dirty="0" err="1">
                <a:solidFill>
                  <a:schemeClr val="tx1"/>
                </a:solidFill>
              </a:rPr>
              <a:t>particles</a:t>
            </a:r>
            <a:r>
              <a:rPr lang="es-ES" altLang="es-ES" sz="1800" dirty="0">
                <a:solidFill>
                  <a:schemeClr val="tx1"/>
                </a:solidFill>
              </a:rPr>
              <a:t> </a:t>
            </a:r>
            <a:r>
              <a:rPr lang="es-ES" altLang="es-ES" sz="1800" dirty="0" err="1">
                <a:solidFill>
                  <a:schemeClr val="tx1"/>
                </a:solidFill>
              </a:rPr>
              <a:t>into</a:t>
            </a:r>
            <a:r>
              <a:rPr lang="es-ES" altLang="es-ES" sz="1800" dirty="0">
                <a:solidFill>
                  <a:schemeClr val="tx1"/>
                </a:solidFill>
              </a:rPr>
              <a:t> </a:t>
            </a:r>
            <a:r>
              <a:rPr lang="es-ES" altLang="es-ES" sz="1800" dirty="0" err="1">
                <a:solidFill>
                  <a:schemeClr val="tx1"/>
                </a:solidFill>
              </a:rPr>
              <a:t>neat</a:t>
            </a:r>
            <a:r>
              <a:rPr lang="es-ES" altLang="es-ES" sz="1800" dirty="0">
                <a:solidFill>
                  <a:schemeClr val="tx1"/>
                </a:solidFill>
              </a:rPr>
              <a:t> bitumen </a:t>
            </a:r>
          </a:p>
          <a:p>
            <a:pPr>
              <a:lnSpc>
                <a:spcPct val="150000"/>
              </a:lnSpc>
            </a:pPr>
            <a:r>
              <a:rPr lang="es-ES" altLang="es-ES" sz="1800" dirty="0" err="1"/>
              <a:t>Easy</a:t>
            </a:r>
            <a:r>
              <a:rPr lang="es-ES" altLang="es-ES" sz="1800" dirty="0"/>
              <a:t> to </a:t>
            </a:r>
            <a:r>
              <a:rPr lang="es-ES" altLang="es-ES" sz="1800" dirty="0" err="1"/>
              <a:t>work</a:t>
            </a:r>
            <a:r>
              <a:rPr lang="es-ES" altLang="es-ES" sz="1800" dirty="0"/>
              <a:t> </a:t>
            </a:r>
            <a:r>
              <a:rPr lang="es-ES" altLang="es-ES" sz="1800" dirty="0" err="1"/>
              <a:t>with</a:t>
            </a:r>
            <a:r>
              <a:rPr lang="es-ES" altLang="es-ES" sz="1800" dirty="0"/>
              <a:t>, no </a:t>
            </a:r>
            <a:r>
              <a:rPr lang="es-ES" altLang="es-ES" sz="1800" dirty="0" err="1"/>
              <a:t>trouble</a:t>
            </a:r>
            <a:r>
              <a:rPr lang="es-ES" altLang="es-ES" sz="1800" dirty="0"/>
              <a:t> </a:t>
            </a:r>
            <a:r>
              <a:rPr lang="es-ES" altLang="es-ES" sz="1800" dirty="0" err="1"/>
              <a:t>or</a:t>
            </a:r>
            <a:r>
              <a:rPr lang="es-ES" altLang="es-ES" sz="1800" dirty="0"/>
              <a:t> </a:t>
            </a:r>
            <a:r>
              <a:rPr lang="es-ES" altLang="es-ES" sz="1800" dirty="0" err="1"/>
              <a:t>interference</a:t>
            </a:r>
            <a:r>
              <a:rPr lang="es-ES" altLang="es-ES" sz="1800" dirty="0"/>
              <a:t> </a:t>
            </a:r>
            <a:r>
              <a:rPr lang="es-ES" altLang="es-ES" sz="1800" dirty="0" err="1"/>
              <a:t>with</a:t>
            </a:r>
            <a:r>
              <a:rPr lang="es-ES" altLang="es-ES" sz="1800" dirty="0"/>
              <a:t> usual </a:t>
            </a:r>
            <a:r>
              <a:rPr lang="es-ES" altLang="es-ES" sz="1800" dirty="0" err="1"/>
              <a:t>asphalt</a:t>
            </a:r>
            <a:r>
              <a:rPr lang="es-ES" altLang="es-ES" sz="1800" dirty="0"/>
              <a:t> </a:t>
            </a:r>
            <a:r>
              <a:rPr lang="es-ES" altLang="es-ES" sz="1800" dirty="0" err="1"/>
              <a:t>plant</a:t>
            </a:r>
            <a:r>
              <a:rPr lang="es-ES" altLang="es-ES" sz="1800" dirty="0"/>
              <a:t> </a:t>
            </a:r>
            <a:r>
              <a:rPr lang="es-ES" altLang="es-ES" sz="1800" dirty="0" err="1"/>
              <a:t>process</a:t>
            </a:r>
            <a:endParaRPr lang="es-ES" altLang="es-ES" sz="2400" dirty="0">
              <a:solidFill>
                <a:schemeClr val="tx1"/>
              </a:solidFill>
            </a:endParaRPr>
          </a:p>
        </p:txBody>
      </p:sp>
      <p:sp>
        <p:nvSpPr>
          <p:cNvPr id="7" name="Text Box 6"/>
          <p:cNvSpPr txBox="1">
            <a:spLocks noChangeArrowheads="1"/>
          </p:cNvSpPr>
          <p:nvPr/>
        </p:nvSpPr>
        <p:spPr bwMode="auto">
          <a:xfrm>
            <a:off x="318779" y="260648"/>
            <a:ext cx="8497888" cy="83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startAt="2"/>
            </a:pPr>
            <a:r>
              <a:rPr lang="en-US" altLang="es-ES" sz="2400" b="1" dirty="0">
                <a:solidFill>
                  <a:schemeClr val="accent2"/>
                </a:solidFill>
                <a:latin typeface="Tahoma" pitchFamily="34" charset="0"/>
              </a:rPr>
              <a:t>ASPHALT RUBBER MIXES: WAYS TO ADD CRUMB RUBBER FROM ELT´S</a:t>
            </a:r>
          </a:p>
        </p:txBody>
      </p:sp>
      <p:pic>
        <p:nvPicPr>
          <p:cNvPr id="8" name="Imagen 20"/>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9552" y="3672730"/>
            <a:ext cx="3311105" cy="1862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3486422"/>
            <a:ext cx="3351032" cy="2235112"/>
          </a:xfrm>
          <a:prstGeom prst="rect">
            <a:avLst/>
          </a:prstGeom>
        </p:spPr>
      </p:pic>
      <p:sp>
        <p:nvSpPr>
          <p:cNvPr id="10" name="9 Flecha derecha"/>
          <p:cNvSpPr/>
          <p:nvPr/>
        </p:nvSpPr>
        <p:spPr>
          <a:xfrm>
            <a:off x="3930403" y="4598259"/>
            <a:ext cx="1728192" cy="242316"/>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ext Box 5">
            <a:extLst>
              <a:ext uri="{FF2B5EF4-FFF2-40B4-BE49-F238E27FC236}">
                <a16:creationId xmlns:a16="http://schemas.microsoft.com/office/drawing/2014/main" id="{CCBA0964-F767-4E4D-AE3D-337CD5565793}"/>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2732451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Marcador de número de diapositiva 3">
            <a:extLst>
              <a:ext uri="{FF2B5EF4-FFF2-40B4-BE49-F238E27FC236}">
                <a16:creationId xmlns:a16="http://schemas.microsoft.com/office/drawing/2014/main" id="{58D021BC-4D7C-4279-B1AF-A20C5B2958D9}"/>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s-ES_tradnl" altLang="es-ES" sz="1000">
                <a:solidFill>
                  <a:srgbClr val="FFFFFF"/>
                </a:solidFill>
                <a:latin typeface="Arial Narrow" panose="020B0606020202030204" pitchFamily="34" charset="0"/>
              </a:rPr>
              <a:t>DIAPOSITIVA</a:t>
            </a:r>
            <a:r>
              <a:rPr lang="es-ES_tradnl" altLang="es-ES" sz="800">
                <a:solidFill>
                  <a:srgbClr val="FFFFFF"/>
                </a:solidFill>
              </a:rPr>
              <a:t> </a:t>
            </a:r>
            <a:fld id="{48723625-F98C-49AB-88DD-EF78B4AE34DC}" type="slidenum">
              <a:rPr lang="es-ES_tradnl" altLang="es-ES" sz="1000">
                <a:solidFill>
                  <a:srgbClr val="FFFFFF"/>
                </a:solidFill>
                <a:latin typeface="Arial Narrow" panose="020B0606020202030204" pitchFamily="34" charset="0"/>
              </a:rPr>
              <a:pPr/>
              <a:t>6</a:t>
            </a:fld>
            <a:endParaRPr lang="es-ES_tradnl" altLang="es-ES" sz="1000">
              <a:solidFill>
                <a:srgbClr val="FFFFFF"/>
              </a:solidFill>
              <a:latin typeface="Arial Narrow" panose="020B0606020202030204" pitchFamily="34" charset="0"/>
            </a:endParaRPr>
          </a:p>
        </p:txBody>
      </p:sp>
      <p:sp>
        <p:nvSpPr>
          <p:cNvPr id="18" name="Marcador de contenido 2"/>
          <p:cNvSpPr>
            <a:spLocks noGrp="1"/>
          </p:cNvSpPr>
          <p:nvPr>
            <p:ph idx="1"/>
          </p:nvPr>
        </p:nvSpPr>
        <p:spPr>
          <a:xfrm>
            <a:off x="318779" y="1180992"/>
            <a:ext cx="8645709" cy="2752064"/>
          </a:xfrm>
        </p:spPr>
        <p:txBody>
          <a:bodyPr/>
          <a:lstStyle/>
          <a:p>
            <a:pPr marL="0" indent="0">
              <a:buNone/>
            </a:pPr>
            <a:r>
              <a:rPr lang="es-ES" altLang="es-ES" sz="2000" b="1" dirty="0">
                <a:solidFill>
                  <a:schemeClr val="tx1"/>
                </a:solidFill>
              </a:rPr>
              <a:t>SEMI-WET WAY</a:t>
            </a:r>
          </a:p>
          <a:p>
            <a:pPr>
              <a:lnSpc>
                <a:spcPct val="150000"/>
              </a:lnSpc>
            </a:pPr>
            <a:r>
              <a:rPr lang="es-ES" altLang="es-ES" sz="1800" dirty="0" err="1"/>
              <a:t>Takes</a:t>
            </a:r>
            <a:r>
              <a:rPr lang="es-ES" altLang="es-ES" sz="1800" dirty="0"/>
              <a:t> </a:t>
            </a:r>
            <a:r>
              <a:rPr lang="es-ES" altLang="es-ES" sz="1800" dirty="0" err="1"/>
              <a:t>main</a:t>
            </a:r>
            <a:r>
              <a:rPr lang="es-ES" altLang="es-ES" sz="1800" dirty="0"/>
              <a:t> </a:t>
            </a:r>
            <a:r>
              <a:rPr lang="es-ES" altLang="es-ES" sz="1800" dirty="0" err="1"/>
              <a:t>advantages</a:t>
            </a:r>
            <a:r>
              <a:rPr lang="es-ES" altLang="es-ES" sz="1800" dirty="0"/>
              <a:t> of </a:t>
            </a:r>
            <a:r>
              <a:rPr lang="es-ES" altLang="es-ES" sz="1800" dirty="0" err="1"/>
              <a:t>both</a:t>
            </a:r>
            <a:r>
              <a:rPr lang="es-ES" altLang="es-ES" sz="1800" dirty="0"/>
              <a:t> </a:t>
            </a:r>
            <a:r>
              <a:rPr lang="es-ES" altLang="es-ES" sz="1800" dirty="0" err="1"/>
              <a:t>ways</a:t>
            </a:r>
            <a:r>
              <a:rPr lang="es-ES" altLang="es-ES" sz="1800" dirty="0"/>
              <a:t> (</a:t>
            </a:r>
            <a:r>
              <a:rPr lang="es-ES" altLang="es-ES" sz="1800" dirty="0" err="1"/>
              <a:t>wet</a:t>
            </a:r>
            <a:r>
              <a:rPr lang="es-ES" altLang="es-ES" sz="1800" dirty="0"/>
              <a:t> and </a:t>
            </a:r>
            <a:r>
              <a:rPr lang="es-ES" altLang="es-ES" sz="1800" dirty="0" err="1"/>
              <a:t>dry</a:t>
            </a:r>
            <a:r>
              <a:rPr lang="es-ES" altLang="es-ES" sz="1800" dirty="0"/>
              <a:t>)</a:t>
            </a:r>
          </a:p>
          <a:p>
            <a:pPr>
              <a:lnSpc>
                <a:spcPct val="150000"/>
              </a:lnSpc>
            </a:pPr>
            <a:r>
              <a:rPr lang="es-ES" altLang="es-ES" sz="1800" dirty="0" err="1">
                <a:solidFill>
                  <a:schemeClr val="tx1"/>
                </a:solidFill>
              </a:rPr>
              <a:t>Crumb</a:t>
            </a:r>
            <a:r>
              <a:rPr lang="es-ES" altLang="es-ES" sz="1800" dirty="0">
                <a:solidFill>
                  <a:schemeClr val="tx1"/>
                </a:solidFill>
              </a:rPr>
              <a:t> </a:t>
            </a:r>
            <a:r>
              <a:rPr lang="es-ES" altLang="es-ES" sz="1800" dirty="0" err="1">
                <a:solidFill>
                  <a:schemeClr val="tx1"/>
                </a:solidFill>
              </a:rPr>
              <a:t>rubber</a:t>
            </a:r>
            <a:r>
              <a:rPr lang="es-ES" altLang="es-ES" sz="1800" dirty="0">
                <a:solidFill>
                  <a:schemeClr val="tx1"/>
                </a:solidFill>
              </a:rPr>
              <a:t> </a:t>
            </a:r>
            <a:r>
              <a:rPr lang="es-ES" altLang="es-ES" sz="1800" dirty="0" err="1">
                <a:solidFill>
                  <a:schemeClr val="tx1"/>
                </a:solidFill>
              </a:rPr>
              <a:t>is</a:t>
            </a:r>
            <a:r>
              <a:rPr lang="es-ES" altLang="es-ES" sz="1800" dirty="0">
                <a:solidFill>
                  <a:schemeClr val="tx1"/>
                </a:solidFill>
              </a:rPr>
              <a:t> pre-</a:t>
            </a:r>
            <a:r>
              <a:rPr lang="es-ES" altLang="es-ES" sz="1800" dirty="0" err="1">
                <a:solidFill>
                  <a:schemeClr val="tx1"/>
                </a:solidFill>
              </a:rPr>
              <a:t>digested</a:t>
            </a:r>
            <a:r>
              <a:rPr lang="es-ES" altLang="es-ES" sz="1800" dirty="0">
                <a:solidFill>
                  <a:schemeClr val="tx1"/>
                </a:solidFill>
              </a:rPr>
              <a:t> in terminal </a:t>
            </a:r>
            <a:r>
              <a:rPr lang="es-ES" altLang="es-ES" sz="1800" dirty="0" err="1">
                <a:solidFill>
                  <a:schemeClr val="tx1"/>
                </a:solidFill>
              </a:rPr>
              <a:t>with</a:t>
            </a:r>
            <a:r>
              <a:rPr lang="es-ES" altLang="es-ES" sz="1800" dirty="0">
                <a:solidFill>
                  <a:schemeClr val="tx1"/>
                </a:solidFill>
              </a:rPr>
              <a:t> </a:t>
            </a:r>
            <a:r>
              <a:rPr lang="es-ES" altLang="es-ES" sz="1800" dirty="0" err="1">
                <a:solidFill>
                  <a:schemeClr val="tx1"/>
                </a:solidFill>
              </a:rPr>
              <a:t>neat</a:t>
            </a:r>
            <a:r>
              <a:rPr lang="es-ES" altLang="es-ES" sz="1800" dirty="0">
                <a:solidFill>
                  <a:schemeClr val="tx1"/>
                </a:solidFill>
              </a:rPr>
              <a:t> bitumen and </a:t>
            </a:r>
            <a:r>
              <a:rPr lang="es-ES" altLang="es-ES" sz="1800" dirty="0" err="1">
                <a:solidFill>
                  <a:schemeClr val="tx1"/>
                </a:solidFill>
              </a:rPr>
              <a:t>other</a:t>
            </a:r>
            <a:r>
              <a:rPr lang="es-ES" altLang="es-ES" sz="1800" dirty="0">
                <a:solidFill>
                  <a:schemeClr val="tx1"/>
                </a:solidFill>
              </a:rPr>
              <a:t> </a:t>
            </a:r>
            <a:r>
              <a:rPr lang="es-ES" altLang="es-ES" sz="1800" dirty="0" err="1">
                <a:solidFill>
                  <a:schemeClr val="tx1"/>
                </a:solidFill>
              </a:rPr>
              <a:t>additives</a:t>
            </a:r>
            <a:r>
              <a:rPr lang="es-ES" altLang="es-ES" sz="1800" dirty="0">
                <a:solidFill>
                  <a:schemeClr val="tx1"/>
                </a:solidFill>
              </a:rPr>
              <a:t> (</a:t>
            </a:r>
            <a:r>
              <a:rPr lang="es-ES" altLang="es-ES" sz="1800" dirty="0" err="1">
                <a:solidFill>
                  <a:schemeClr val="tx1"/>
                </a:solidFill>
              </a:rPr>
              <a:t>wet</a:t>
            </a:r>
            <a:r>
              <a:rPr lang="es-ES" altLang="es-ES" sz="1800" dirty="0">
                <a:solidFill>
                  <a:schemeClr val="tx1"/>
                </a:solidFill>
              </a:rPr>
              <a:t> </a:t>
            </a:r>
            <a:r>
              <a:rPr lang="es-ES" altLang="es-ES" sz="1800" dirty="0" err="1">
                <a:solidFill>
                  <a:schemeClr val="tx1"/>
                </a:solidFill>
              </a:rPr>
              <a:t>way</a:t>
            </a:r>
            <a:r>
              <a:rPr lang="es-ES" altLang="es-ES" sz="1800" dirty="0">
                <a:solidFill>
                  <a:schemeClr val="tx1"/>
                </a:solidFill>
              </a:rPr>
              <a:t>)</a:t>
            </a:r>
          </a:p>
          <a:p>
            <a:pPr>
              <a:lnSpc>
                <a:spcPct val="150000"/>
              </a:lnSpc>
            </a:pPr>
            <a:r>
              <a:rPr lang="es-ES" altLang="es-ES" sz="1800" dirty="0" err="1">
                <a:solidFill>
                  <a:schemeClr val="tx1"/>
                </a:solidFill>
              </a:rPr>
              <a:t>After</a:t>
            </a:r>
            <a:r>
              <a:rPr lang="es-ES" altLang="es-ES" sz="1800" dirty="0">
                <a:solidFill>
                  <a:schemeClr val="tx1"/>
                </a:solidFill>
              </a:rPr>
              <a:t> </a:t>
            </a:r>
            <a:r>
              <a:rPr lang="es-ES" altLang="es-ES" sz="1800" dirty="0" err="1">
                <a:solidFill>
                  <a:schemeClr val="tx1"/>
                </a:solidFill>
              </a:rPr>
              <a:t>this</a:t>
            </a:r>
            <a:r>
              <a:rPr lang="es-ES" altLang="es-ES" sz="1800" dirty="0">
                <a:solidFill>
                  <a:schemeClr val="tx1"/>
                </a:solidFill>
              </a:rPr>
              <a:t>, </a:t>
            </a:r>
            <a:r>
              <a:rPr lang="es-ES" altLang="es-ES" sz="1800" dirty="0" err="1">
                <a:solidFill>
                  <a:schemeClr val="tx1"/>
                </a:solidFill>
              </a:rPr>
              <a:t>predigested</a:t>
            </a:r>
            <a:r>
              <a:rPr lang="es-ES" altLang="es-ES" sz="1800" dirty="0">
                <a:solidFill>
                  <a:schemeClr val="tx1"/>
                </a:solidFill>
              </a:rPr>
              <a:t> </a:t>
            </a:r>
            <a:r>
              <a:rPr lang="es-ES" altLang="es-ES" sz="1800" dirty="0" err="1">
                <a:solidFill>
                  <a:schemeClr val="tx1"/>
                </a:solidFill>
              </a:rPr>
              <a:t>crumb</a:t>
            </a:r>
            <a:r>
              <a:rPr lang="es-ES" altLang="es-ES" sz="1800" dirty="0">
                <a:solidFill>
                  <a:schemeClr val="tx1"/>
                </a:solidFill>
              </a:rPr>
              <a:t> </a:t>
            </a:r>
            <a:r>
              <a:rPr lang="es-ES" altLang="es-ES" sz="1800" dirty="0" err="1">
                <a:solidFill>
                  <a:schemeClr val="tx1"/>
                </a:solidFill>
              </a:rPr>
              <a:t>rubber</a:t>
            </a:r>
            <a:r>
              <a:rPr lang="es-ES" altLang="es-ES" sz="1800" dirty="0">
                <a:solidFill>
                  <a:schemeClr val="tx1"/>
                </a:solidFill>
              </a:rPr>
              <a:t> </a:t>
            </a:r>
            <a:r>
              <a:rPr lang="es-ES" altLang="es-ES" sz="1800" dirty="0" err="1">
                <a:solidFill>
                  <a:schemeClr val="tx1"/>
                </a:solidFill>
              </a:rPr>
              <a:t>is</a:t>
            </a:r>
            <a:r>
              <a:rPr lang="es-ES" altLang="es-ES" sz="1800" dirty="0">
                <a:solidFill>
                  <a:schemeClr val="tx1"/>
                </a:solidFill>
              </a:rPr>
              <a:t> </a:t>
            </a:r>
            <a:r>
              <a:rPr lang="es-ES" altLang="es-ES" sz="1800" dirty="0" err="1">
                <a:solidFill>
                  <a:schemeClr val="tx1"/>
                </a:solidFill>
              </a:rPr>
              <a:t>delivered</a:t>
            </a:r>
            <a:r>
              <a:rPr lang="es-ES" altLang="es-ES" sz="1800" dirty="0">
                <a:solidFill>
                  <a:schemeClr val="tx1"/>
                </a:solidFill>
              </a:rPr>
              <a:t> to </a:t>
            </a:r>
            <a:r>
              <a:rPr lang="es-ES" altLang="es-ES" sz="1800" dirty="0" err="1">
                <a:solidFill>
                  <a:schemeClr val="tx1"/>
                </a:solidFill>
              </a:rPr>
              <a:t>asphalt</a:t>
            </a:r>
            <a:r>
              <a:rPr lang="es-ES" altLang="es-ES" sz="1800" dirty="0">
                <a:solidFill>
                  <a:schemeClr val="tx1"/>
                </a:solidFill>
              </a:rPr>
              <a:t> </a:t>
            </a:r>
            <a:r>
              <a:rPr lang="es-ES" altLang="es-ES" sz="1800" dirty="0" err="1">
                <a:solidFill>
                  <a:schemeClr val="tx1"/>
                </a:solidFill>
              </a:rPr>
              <a:t>plant</a:t>
            </a:r>
            <a:r>
              <a:rPr lang="es-ES" altLang="es-ES" sz="1800" dirty="0">
                <a:solidFill>
                  <a:schemeClr val="tx1"/>
                </a:solidFill>
              </a:rPr>
              <a:t> to </a:t>
            </a:r>
            <a:r>
              <a:rPr lang="es-ES" altLang="es-ES" sz="1800" dirty="0" err="1">
                <a:solidFill>
                  <a:schemeClr val="tx1"/>
                </a:solidFill>
              </a:rPr>
              <a:t>add</a:t>
            </a:r>
            <a:r>
              <a:rPr lang="es-ES" altLang="es-ES" sz="1800" dirty="0">
                <a:solidFill>
                  <a:schemeClr val="tx1"/>
                </a:solidFill>
              </a:rPr>
              <a:t> </a:t>
            </a:r>
            <a:r>
              <a:rPr lang="es-ES" altLang="es-ES" sz="1800" dirty="0" err="1">
                <a:solidFill>
                  <a:schemeClr val="tx1"/>
                </a:solidFill>
              </a:rPr>
              <a:t>it</a:t>
            </a:r>
            <a:r>
              <a:rPr lang="es-ES" altLang="es-ES" sz="1800" dirty="0">
                <a:solidFill>
                  <a:schemeClr val="tx1"/>
                </a:solidFill>
              </a:rPr>
              <a:t> </a:t>
            </a:r>
            <a:r>
              <a:rPr lang="es-ES" altLang="es-ES" sz="1800" dirty="0" err="1">
                <a:solidFill>
                  <a:schemeClr val="tx1"/>
                </a:solidFill>
              </a:rPr>
              <a:t>like</a:t>
            </a:r>
            <a:r>
              <a:rPr lang="es-ES" altLang="es-ES" sz="1800" dirty="0">
                <a:solidFill>
                  <a:schemeClr val="tx1"/>
                </a:solidFill>
              </a:rPr>
              <a:t> </a:t>
            </a:r>
            <a:r>
              <a:rPr lang="es-ES" altLang="es-ES" sz="1800" dirty="0" err="1">
                <a:solidFill>
                  <a:schemeClr val="tx1"/>
                </a:solidFill>
              </a:rPr>
              <a:t>other</a:t>
            </a:r>
            <a:r>
              <a:rPr lang="es-ES" altLang="es-ES" sz="1800" dirty="0">
                <a:solidFill>
                  <a:schemeClr val="tx1"/>
                </a:solidFill>
              </a:rPr>
              <a:t> </a:t>
            </a:r>
            <a:r>
              <a:rPr lang="es-ES" altLang="es-ES" sz="1800" dirty="0" err="1">
                <a:solidFill>
                  <a:schemeClr val="tx1"/>
                </a:solidFill>
              </a:rPr>
              <a:t>small</a:t>
            </a:r>
            <a:r>
              <a:rPr lang="es-ES" altLang="es-ES" sz="1800" dirty="0">
                <a:solidFill>
                  <a:schemeClr val="tx1"/>
                </a:solidFill>
              </a:rPr>
              <a:t> </a:t>
            </a:r>
            <a:r>
              <a:rPr lang="es-ES" altLang="es-ES" sz="1800" dirty="0" err="1">
                <a:solidFill>
                  <a:schemeClr val="tx1"/>
                </a:solidFill>
              </a:rPr>
              <a:t>aggregate</a:t>
            </a:r>
            <a:r>
              <a:rPr lang="es-ES" altLang="es-ES" sz="1800" dirty="0">
                <a:solidFill>
                  <a:schemeClr val="tx1"/>
                </a:solidFill>
              </a:rPr>
              <a:t> (</a:t>
            </a:r>
            <a:r>
              <a:rPr lang="es-ES" altLang="es-ES" sz="1800" dirty="0" err="1">
                <a:solidFill>
                  <a:schemeClr val="tx1"/>
                </a:solidFill>
              </a:rPr>
              <a:t>dry</a:t>
            </a:r>
            <a:r>
              <a:rPr lang="es-ES" altLang="es-ES" sz="1800" dirty="0">
                <a:solidFill>
                  <a:schemeClr val="tx1"/>
                </a:solidFill>
              </a:rPr>
              <a:t> </a:t>
            </a:r>
            <a:r>
              <a:rPr lang="es-ES" altLang="es-ES" sz="1800" dirty="0" err="1">
                <a:solidFill>
                  <a:schemeClr val="tx1"/>
                </a:solidFill>
              </a:rPr>
              <a:t>way</a:t>
            </a:r>
            <a:r>
              <a:rPr lang="es-ES" altLang="es-ES" sz="1800" dirty="0">
                <a:solidFill>
                  <a:schemeClr val="tx1"/>
                </a:solidFill>
              </a:rPr>
              <a:t>)</a:t>
            </a:r>
          </a:p>
        </p:txBody>
      </p:sp>
      <p:sp>
        <p:nvSpPr>
          <p:cNvPr id="7" name="Text Box 6"/>
          <p:cNvSpPr txBox="1">
            <a:spLocks noChangeArrowheads="1"/>
          </p:cNvSpPr>
          <p:nvPr/>
        </p:nvSpPr>
        <p:spPr bwMode="auto">
          <a:xfrm>
            <a:off x="318779" y="260648"/>
            <a:ext cx="8497888" cy="830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startAt="2"/>
            </a:pPr>
            <a:r>
              <a:rPr lang="en-US" altLang="es-ES" sz="2400" b="1" dirty="0">
                <a:solidFill>
                  <a:schemeClr val="accent2"/>
                </a:solidFill>
                <a:latin typeface="Tahoma" pitchFamily="34" charset="0"/>
              </a:rPr>
              <a:t>ASPHALT RUBBER MIXES: WAYS TO ADD CRUMB RUBBER FROM ELT´S</a:t>
            </a:r>
          </a:p>
        </p:txBody>
      </p:sp>
      <p:grpSp>
        <p:nvGrpSpPr>
          <p:cNvPr id="16" name="15 Grupo"/>
          <p:cNvGrpSpPr/>
          <p:nvPr/>
        </p:nvGrpSpPr>
        <p:grpSpPr>
          <a:xfrm>
            <a:off x="147239" y="3955720"/>
            <a:ext cx="6624735" cy="2370635"/>
            <a:chOff x="179513" y="2200648"/>
            <a:chExt cx="8677184" cy="3358538"/>
          </a:xfrm>
        </p:grpSpPr>
        <p:pic>
          <p:nvPicPr>
            <p:cNvPr id="17" name="1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100" y="2200650"/>
              <a:ext cx="2461841" cy="1714318"/>
            </a:xfrm>
            <a:prstGeom prst="rect">
              <a:avLst/>
            </a:prstGeom>
          </p:spPr>
        </p:pic>
        <p:pic>
          <p:nvPicPr>
            <p:cNvPr id="19" name="1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57" y="2253838"/>
              <a:ext cx="2419048" cy="1647619"/>
            </a:xfrm>
            <a:prstGeom prst="rect">
              <a:avLst/>
            </a:prstGeom>
          </p:spPr>
        </p:pic>
        <p:pic>
          <p:nvPicPr>
            <p:cNvPr id="20" name="1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9010" y="2200648"/>
              <a:ext cx="2177988" cy="1633491"/>
            </a:xfrm>
            <a:prstGeom prst="rect">
              <a:avLst/>
            </a:prstGeom>
          </p:spPr>
        </p:pic>
        <p:sp>
          <p:nvSpPr>
            <p:cNvPr id="21" name="20 Más"/>
            <p:cNvSpPr/>
            <p:nvPr/>
          </p:nvSpPr>
          <p:spPr>
            <a:xfrm>
              <a:off x="2931392" y="2763020"/>
              <a:ext cx="535493" cy="576065"/>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Más"/>
            <p:cNvSpPr/>
            <p:nvPr/>
          </p:nvSpPr>
          <p:spPr>
            <a:xfrm>
              <a:off x="5744702" y="2769776"/>
              <a:ext cx="535493" cy="576065"/>
            </a:xfrm>
            <a:prstGeom prst="mathPlus">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Imagen 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79513" y="4132083"/>
              <a:ext cx="2304256" cy="1296144"/>
            </a:xfrm>
            <a:prstGeom prst="rect">
              <a:avLst/>
            </a:prstGeom>
          </p:spPr>
        </p:pic>
        <p:sp>
          <p:nvSpPr>
            <p:cNvPr id="24" name="23 Cerrar llave"/>
            <p:cNvSpPr/>
            <p:nvPr/>
          </p:nvSpPr>
          <p:spPr>
            <a:xfrm rot="5400000">
              <a:off x="4383157" y="-311011"/>
              <a:ext cx="522145" cy="8424935"/>
            </a:xfrm>
            <a:prstGeom prst="rightBrace">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pic>
          <p:nvPicPr>
            <p:cNvPr id="2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4738" y="4293096"/>
              <a:ext cx="3733635" cy="1266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6" name="25 Flecha derecha"/>
          <p:cNvSpPr/>
          <p:nvPr/>
        </p:nvSpPr>
        <p:spPr>
          <a:xfrm>
            <a:off x="5043782" y="5758360"/>
            <a:ext cx="1728192" cy="242316"/>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1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6250" y="5156240"/>
            <a:ext cx="2021274" cy="1513433"/>
          </a:xfrm>
          <a:prstGeom prst="rect">
            <a:avLst/>
          </a:prstGeom>
        </p:spPr>
      </p:pic>
      <p:sp>
        <p:nvSpPr>
          <p:cNvPr id="27" name="Text Box 5">
            <a:extLst>
              <a:ext uri="{FF2B5EF4-FFF2-40B4-BE49-F238E27FC236}">
                <a16:creationId xmlns:a16="http://schemas.microsoft.com/office/drawing/2014/main" id="{AEEC0881-E5F5-4C0C-A4A7-11B8ADA15407}"/>
              </a:ext>
            </a:extLst>
          </p:cNvPr>
          <p:cNvSpPr txBox="1">
            <a:spLocks noChangeArrowheads="1"/>
          </p:cNvSpPr>
          <p:nvPr/>
        </p:nvSpPr>
        <p:spPr bwMode="auto">
          <a:xfrm>
            <a:off x="4591456" y="6443474"/>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1842386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Grupo"/>
          <p:cNvGrpSpPr/>
          <p:nvPr/>
        </p:nvGrpSpPr>
        <p:grpSpPr>
          <a:xfrm>
            <a:off x="4702009" y="3194323"/>
            <a:ext cx="4388857" cy="3365376"/>
            <a:chOff x="4427810" y="2557024"/>
            <a:chExt cx="4388857" cy="3365376"/>
          </a:xfrm>
        </p:grpSpPr>
        <p:pic>
          <p:nvPicPr>
            <p:cNvPr id="6" name="Picture 2" descr="C:\Users\George\Desktop\AR2012SOUSA[1] XX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810" y="2557024"/>
              <a:ext cx="4283968" cy="3212976"/>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bwMode="auto">
            <a:xfrm>
              <a:off x="6987260" y="2773048"/>
              <a:ext cx="1584176" cy="50405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a:ln>
                  <a:noFill/>
                </a:ln>
                <a:solidFill>
                  <a:schemeClr val="tx1"/>
                </a:solidFill>
                <a:effectLst/>
                <a:latin typeface="Arial" charset="0"/>
              </a:endParaRPr>
            </a:p>
          </p:txBody>
        </p:sp>
        <p:sp>
          <p:nvSpPr>
            <p:cNvPr id="8" name="7 Rectángulo"/>
            <p:cNvSpPr/>
            <p:nvPr/>
          </p:nvSpPr>
          <p:spPr bwMode="auto">
            <a:xfrm>
              <a:off x="4427810" y="5157192"/>
              <a:ext cx="1728366" cy="612808"/>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a:ln>
                  <a:noFill/>
                </a:ln>
                <a:solidFill>
                  <a:schemeClr val="tx1"/>
                </a:solidFill>
                <a:effectLst/>
                <a:latin typeface="Arial" charset="0"/>
              </a:endParaRPr>
            </a:p>
          </p:txBody>
        </p:sp>
        <p:sp>
          <p:nvSpPr>
            <p:cNvPr id="9" name="8 Rectángulo"/>
            <p:cNvSpPr/>
            <p:nvPr/>
          </p:nvSpPr>
          <p:spPr bwMode="auto">
            <a:xfrm>
              <a:off x="5987358" y="5615996"/>
              <a:ext cx="999902" cy="30640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a:ln>
                  <a:noFill/>
                </a:ln>
                <a:solidFill>
                  <a:schemeClr val="tx1"/>
                </a:solidFill>
                <a:effectLst/>
                <a:latin typeface="Arial" charset="0"/>
              </a:endParaRPr>
            </a:p>
          </p:txBody>
        </p:sp>
        <p:sp>
          <p:nvSpPr>
            <p:cNvPr id="10" name="9 Rectángulo"/>
            <p:cNvSpPr/>
            <p:nvPr/>
          </p:nvSpPr>
          <p:spPr bwMode="auto">
            <a:xfrm>
              <a:off x="7816765" y="5608278"/>
              <a:ext cx="999902" cy="30640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a:ln>
                  <a:noFill/>
                </a:ln>
                <a:solidFill>
                  <a:schemeClr val="tx1"/>
                </a:solidFill>
                <a:effectLst/>
                <a:latin typeface="Arial" charset="0"/>
              </a:endParaRPr>
            </a:p>
          </p:txBody>
        </p:sp>
      </p:grpSp>
      <p:sp>
        <p:nvSpPr>
          <p:cNvPr id="4" name="Text Box 6"/>
          <p:cNvSpPr txBox="1">
            <a:spLocks noChangeArrowheads="1"/>
          </p:cNvSpPr>
          <p:nvPr/>
        </p:nvSpPr>
        <p:spPr bwMode="auto">
          <a:xfrm>
            <a:off x="318779" y="423607"/>
            <a:ext cx="8497888" cy="46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marL="540000" indent="-540000" algn="ctr" eaLnBrk="1" hangingPunct="1">
              <a:spcBef>
                <a:spcPts val="600"/>
              </a:spcBef>
              <a:buFont typeface="+mj-lt"/>
              <a:buAutoNum type="arabicPeriod" startAt="3"/>
            </a:pPr>
            <a:r>
              <a:rPr lang="en-US" altLang="es-ES" sz="2400" b="1" dirty="0">
                <a:solidFill>
                  <a:schemeClr val="accent2"/>
                </a:solidFill>
                <a:latin typeface="Tahoma" pitchFamily="34" charset="0"/>
              </a:rPr>
              <a:t>BENEFITS OF USING ASPHALT RUBBER</a:t>
            </a:r>
          </a:p>
        </p:txBody>
      </p:sp>
      <p:sp>
        <p:nvSpPr>
          <p:cNvPr id="5" name="Marcador de contenido 2"/>
          <p:cNvSpPr txBox="1">
            <a:spLocks/>
          </p:cNvSpPr>
          <p:nvPr/>
        </p:nvSpPr>
        <p:spPr>
          <a:xfrm>
            <a:off x="318779" y="1180992"/>
            <a:ext cx="8645709" cy="2752064"/>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marL="0" indent="0">
              <a:lnSpc>
                <a:spcPct val="150000"/>
              </a:lnSpc>
              <a:buFontTx/>
              <a:buNone/>
            </a:pPr>
            <a:r>
              <a:rPr lang="es-ES" altLang="es-ES" sz="2000" b="1" kern="0" dirty="0"/>
              <a:t>TECHNICAL</a:t>
            </a:r>
          </a:p>
          <a:p>
            <a:pPr marL="0" indent="0">
              <a:lnSpc>
                <a:spcPct val="150000"/>
              </a:lnSpc>
              <a:buFontTx/>
              <a:buNone/>
            </a:pPr>
            <a:r>
              <a:rPr lang="es-ES" altLang="es-ES" sz="1800" kern="0" dirty="0" err="1"/>
              <a:t>Asphalt</a:t>
            </a:r>
            <a:r>
              <a:rPr lang="es-ES" altLang="es-ES" sz="1800" kern="0" dirty="0"/>
              <a:t> mixes </a:t>
            </a:r>
            <a:r>
              <a:rPr lang="es-ES" altLang="es-ES" sz="1800" kern="0" dirty="0" err="1"/>
              <a:t>produced</a:t>
            </a:r>
            <a:r>
              <a:rPr lang="es-ES" altLang="es-ES" sz="1800" kern="0" dirty="0"/>
              <a:t> </a:t>
            </a:r>
            <a:r>
              <a:rPr lang="es-ES" altLang="es-ES" sz="1800" kern="0" dirty="0" err="1"/>
              <a:t>with</a:t>
            </a:r>
            <a:r>
              <a:rPr lang="es-ES" altLang="es-ES" sz="1800" kern="0" dirty="0"/>
              <a:t> </a:t>
            </a:r>
            <a:r>
              <a:rPr lang="es-ES" altLang="es-ES" sz="1800" kern="0" dirty="0" err="1"/>
              <a:t>crumb</a:t>
            </a:r>
            <a:r>
              <a:rPr lang="es-ES" altLang="es-ES" sz="1800" kern="0" dirty="0"/>
              <a:t> </a:t>
            </a:r>
            <a:r>
              <a:rPr lang="es-ES" altLang="es-ES" sz="1800" kern="0" dirty="0" err="1"/>
              <a:t>rubber</a:t>
            </a:r>
            <a:r>
              <a:rPr lang="es-ES" altLang="es-ES" sz="1800" kern="0" dirty="0"/>
              <a:t> </a:t>
            </a:r>
            <a:r>
              <a:rPr lang="es-ES" altLang="es-ES" sz="1800" kern="0" dirty="0" err="1"/>
              <a:t>enhance</a:t>
            </a:r>
            <a:r>
              <a:rPr lang="es-ES" altLang="es-ES" sz="1800" kern="0" dirty="0"/>
              <a:t> </a:t>
            </a:r>
            <a:r>
              <a:rPr lang="es-ES" altLang="es-ES" sz="1800" kern="0" dirty="0" err="1"/>
              <a:t>their</a:t>
            </a:r>
            <a:r>
              <a:rPr lang="es-ES" altLang="es-ES" sz="1800" kern="0" dirty="0"/>
              <a:t> </a:t>
            </a:r>
            <a:r>
              <a:rPr lang="es-ES" altLang="es-ES" sz="1800" kern="0" dirty="0" err="1"/>
              <a:t>properties</a:t>
            </a:r>
            <a:r>
              <a:rPr lang="es-ES" altLang="es-ES" sz="1800" kern="0" dirty="0"/>
              <a:t>:</a:t>
            </a:r>
          </a:p>
          <a:p>
            <a:pPr>
              <a:lnSpc>
                <a:spcPct val="150000"/>
              </a:lnSpc>
            </a:pPr>
            <a:r>
              <a:rPr lang="es-ES" altLang="es-ES" sz="1800" kern="0" dirty="0" err="1"/>
              <a:t>Longer</a:t>
            </a:r>
            <a:r>
              <a:rPr lang="es-ES" altLang="es-ES" sz="1800" kern="0" dirty="0"/>
              <a:t> </a:t>
            </a:r>
            <a:r>
              <a:rPr lang="es-ES" altLang="es-ES" sz="1800" kern="0" dirty="0" err="1"/>
              <a:t>useful</a:t>
            </a:r>
            <a:r>
              <a:rPr lang="es-ES" altLang="es-ES" sz="1800" kern="0" dirty="0"/>
              <a:t> </a:t>
            </a:r>
            <a:r>
              <a:rPr lang="es-ES" altLang="es-ES" sz="1800" kern="0" dirty="0" err="1"/>
              <a:t>life</a:t>
            </a:r>
            <a:r>
              <a:rPr lang="es-ES" altLang="es-ES" sz="1800" kern="0" dirty="0"/>
              <a:t> of </a:t>
            </a:r>
            <a:r>
              <a:rPr lang="es-ES" altLang="es-ES" sz="1800" kern="0" dirty="0" err="1"/>
              <a:t>asphalt</a:t>
            </a:r>
            <a:r>
              <a:rPr lang="es-ES" altLang="es-ES" sz="1800" kern="0" dirty="0"/>
              <a:t> </a:t>
            </a:r>
            <a:r>
              <a:rPr lang="es-ES" altLang="es-ES" sz="1800" kern="0" dirty="0" err="1"/>
              <a:t>rubber</a:t>
            </a:r>
            <a:r>
              <a:rPr lang="es-ES" altLang="es-ES" sz="1800" kern="0" dirty="0"/>
              <a:t> </a:t>
            </a:r>
            <a:r>
              <a:rPr lang="es-ES" altLang="es-ES" sz="1800" kern="0" dirty="0" err="1"/>
              <a:t>layer</a:t>
            </a:r>
            <a:r>
              <a:rPr lang="es-ES" altLang="es-ES" sz="1800" kern="0" dirty="0"/>
              <a:t>, as a </a:t>
            </a:r>
            <a:r>
              <a:rPr lang="es-ES" altLang="es-ES" sz="1800" kern="0" dirty="0" err="1"/>
              <a:t>consequence</a:t>
            </a:r>
            <a:r>
              <a:rPr lang="es-ES" altLang="es-ES" sz="1800" kern="0" dirty="0"/>
              <a:t> of a </a:t>
            </a:r>
            <a:r>
              <a:rPr lang="es-ES" altLang="es-ES" sz="1800" kern="0" dirty="0" err="1"/>
              <a:t>great</a:t>
            </a:r>
            <a:r>
              <a:rPr lang="es-ES" altLang="es-ES" sz="1800" kern="0" dirty="0"/>
              <a:t> </a:t>
            </a:r>
            <a:r>
              <a:rPr lang="es-ES" altLang="es-ES" sz="1800" kern="0" dirty="0" err="1"/>
              <a:t>percentage</a:t>
            </a:r>
            <a:r>
              <a:rPr lang="es-ES" altLang="es-ES" sz="1800" kern="0" dirty="0"/>
              <a:t> of </a:t>
            </a:r>
            <a:r>
              <a:rPr lang="es-ES" altLang="es-ES" sz="1800" kern="0" dirty="0" err="1"/>
              <a:t>crumb</a:t>
            </a:r>
            <a:r>
              <a:rPr lang="es-ES" altLang="es-ES" sz="1800" kern="0" dirty="0"/>
              <a:t> </a:t>
            </a:r>
            <a:r>
              <a:rPr lang="es-ES" altLang="es-ES" sz="1800" kern="0" dirty="0" err="1"/>
              <a:t>rubber</a:t>
            </a:r>
            <a:r>
              <a:rPr lang="es-ES" altLang="es-ES" sz="1800" kern="0" dirty="0"/>
              <a:t> in </a:t>
            </a:r>
            <a:r>
              <a:rPr lang="es-ES" altLang="es-ES" sz="1800" kern="0" dirty="0" err="1"/>
              <a:t>the</a:t>
            </a:r>
            <a:r>
              <a:rPr lang="es-ES" altLang="es-ES" sz="1800" kern="0" dirty="0"/>
              <a:t> final </a:t>
            </a:r>
            <a:r>
              <a:rPr lang="es-ES" altLang="es-ES" sz="1800" kern="0" dirty="0" err="1"/>
              <a:t>asphalt</a:t>
            </a:r>
            <a:r>
              <a:rPr lang="es-ES" altLang="es-ES" sz="1800" kern="0" dirty="0"/>
              <a:t> mix</a:t>
            </a:r>
          </a:p>
          <a:p>
            <a:pPr>
              <a:lnSpc>
                <a:spcPct val="150000"/>
              </a:lnSpc>
            </a:pPr>
            <a:r>
              <a:rPr lang="es-ES" altLang="es-ES" sz="1800" kern="0" dirty="0" err="1"/>
              <a:t>Better</a:t>
            </a:r>
            <a:r>
              <a:rPr lang="es-ES" altLang="es-ES" sz="1800" kern="0" dirty="0"/>
              <a:t> </a:t>
            </a:r>
            <a:r>
              <a:rPr lang="es-ES" altLang="es-ES" sz="1800" kern="0" dirty="0" err="1"/>
              <a:t>resistance</a:t>
            </a:r>
            <a:r>
              <a:rPr lang="es-ES" altLang="es-ES" sz="1800" kern="0" dirty="0"/>
              <a:t> </a:t>
            </a:r>
            <a:r>
              <a:rPr lang="es-ES" altLang="es-ES" sz="1800" kern="0" dirty="0" err="1"/>
              <a:t>against</a:t>
            </a:r>
            <a:r>
              <a:rPr lang="es-ES" altLang="es-ES" sz="1800" kern="0" dirty="0"/>
              <a:t> cracking</a:t>
            </a:r>
          </a:p>
          <a:p>
            <a:pPr>
              <a:lnSpc>
                <a:spcPct val="150000"/>
              </a:lnSpc>
            </a:pPr>
            <a:r>
              <a:rPr lang="es-ES" altLang="es-ES" sz="1800" kern="0" dirty="0" err="1"/>
              <a:t>Better</a:t>
            </a:r>
            <a:r>
              <a:rPr lang="es-ES" altLang="es-ES" sz="1800" kern="0" dirty="0"/>
              <a:t> performance </a:t>
            </a:r>
            <a:r>
              <a:rPr lang="es-ES" altLang="es-ES" sz="1800" kern="0" dirty="0" err="1"/>
              <a:t>against</a:t>
            </a:r>
            <a:r>
              <a:rPr lang="es-ES" altLang="es-ES" sz="1800" kern="0" dirty="0"/>
              <a:t> </a:t>
            </a:r>
            <a:r>
              <a:rPr lang="es-ES" altLang="es-ES" sz="1800" kern="0" dirty="0" err="1"/>
              <a:t>rutting</a:t>
            </a:r>
            <a:endParaRPr lang="es-ES" altLang="es-ES" sz="1800" kern="0" dirty="0"/>
          </a:p>
        </p:txBody>
      </p:sp>
      <p:sp>
        <p:nvSpPr>
          <p:cNvPr id="12" name="Marcador de contenido 2"/>
          <p:cNvSpPr txBox="1">
            <a:spLocks/>
          </p:cNvSpPr>
          <p:nvPr/>
        </p:nvSpPr>
        <p:spPr>
          <a:xfrm>
            <a:off x="334197" y="3997184"/>
            <a:ext cx="3094113" cy="2752064"/>
          </a:xfrm>
          <a:prstGeom prst="rect">
            <a:avLst/>
          </a:prstGeom>
        </p:spPr>
        <p:txBody>
          <a:bodyPr/>
          <a:lstStyle>
            <a:lvl1pPr marL="342900" indent="-342900" algn="l" defTabSz="912813"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defTabSz="912813" rtl="0" eaLnBrk="0" fontAlgn="base" hangingPunct="0">
              <a:spcBef>
                <a:spcPct val="20000"/>
              </a:spcBef>
              <a:spcAft>
                <a:spcPct val="0"/>
              </a:spcAft>
              <a:buChar char="–"/>
              <a:defRPr sz="2800">
                <a:solidFill>
                  <a:schemeClr val="tx1"/>
                </a:solidFill>
                <a:latin typeface="+mn-lt"/>
              </a:defRPr>
            </a:lvl2pPr>
            <a:lvl3pPr marL="1143000" indent="-230188" algn="l" defTabSz="912813" rtl="0" eaLnBrk="0" fontAlgn="base" hangingPunct="0">
              <a:spcBef>
                <a:spcPct val="20000"/>
              </a:spcBef>
              <a:spcAft>
                <a:spcPct val="0"/>
              </a:spcAft>
              <a:buChar char="•"/>
              <a:defRPr sz="2400">
                <a:solidFill>
                  <a:schemeClr val="tx1"/>
                </a:solidFill>
                <a:latin typeface="+mn-lt"/>
              </a:defRPr>
            </a:lvl3pPr>
            <a:lvl4pPr marL="1600200" indent="-228600" algn="l" defTabSz="912813" rtl="0" eaLnBrk="0" fontAlgn="base" hangingPunct="0">
              <a:spcBef>
                <a:spcPct val="20000"/>
              </a:spcBef>
              <a:spcAft>
                <a:spcPct val="0"/>
              </a:spcAft>
              <a:buChar char="–"/>
              <a:defRPr sz="2000">
                <a:solidFill>
                  <a:schemeClr val="tx1"/>
                </a:solidFill>
                <a:latin typeface="+mn-lt"/>
              </a:defRPr>
            </a:lvl4pPr>
            <a:lvl5pPr marL="2057400" indent="-228600" algn="l" defTabSz="912813" rtl="0" eaLnBrk="0" fontAlgn="base" hangingPunct="0">
              <a:spcBef>
                <a:spcPct val="20000"/>
              </a:spcBef>
              <a:spcAft>
                <a:spcPct val="0"/>
              </a:spcAft>
              <a:buChar char="»"/>
              <a:defRPr sz="2000">
                <a:solidFill>
                  <a:schemeClr val="tx1"/>
                </a:solidFill>
                <a:latin typeface="+mn-lt"/>
              </a:defRPr>
            </a:lvl5pPr>
            <a:lvl6pPr marL="2514600" indent="-228600" algn="l" defTabSz="912813" rtl="0" fontAlgn="base">
              <a:spcBef>
                <a:spcPct val="20000"/>
              </a:spcBef>
              <a:spcAft>
                <a:spcPct val="0"/>
              </a:spcAft>
              <a:buChar char="»"/>
              <a:defRPr sz="2000">
                <a:solidFill>
                  <a:schemeClr val="tx1"/>
                </a:solidFill>
                <a:latin typeface="+mn-lt"/>
              </a:defRPr>
            </a:lvl6pPr>
            <a:lvl7pPr marL="2971800" indent="-228600" algn="l" defTabSz="912813" rtl="0" fontAlgn="base">
              <a:spcBef>
                <a:spcPct val="20000"/>
              </a:spcBef>
              <a:spcAft>
                <a:spcPct val="0"/>
              </a:spcAft>
              <a:buChar char="»"/>
              <a:defRPr sz="2000">
                <a:solidFill>
                  <a:schemeClr val="tx1"/>
                </a:solidFill>
                <a:latin typeface="+mn-lt"/>
              </a:defRPr>
            </a:lvl7pPr>
            <a:lvl8pPr marL="3429000" indent="-228600" algn="l" defTabSz="912813" rtl="0" fontAlgn="base">
              <a:spcBef>
                <a:spcPct val="20000"/>
              </a:spcBef>
              <a:spcAft>
                <a:spcPct val="0"/>
              </a:spcAft>
              <a:buChar char="»"/>
              <a:defRPr sz="2000">
                <a:solidFill>
                  <a:schemeClr val="tx1"/>
                </a:solidFill>
                <a:latin typeface="+mn-lt"/>
              </a:defRPr>
            </a:lvl8pPr>
            <a:lvl9pPr marL="3886200" indent="-228600" algn="l" defTabSz="912813" rtl="0" fontAlgn="base">
              <a:spcBef>
                <a:spcPct val="20000"/>
              </a:spcBef>
              <a:spcAft>
                <a:spcPct val="0"/>
              </a:spcAft>
              <a:buChar char="»"/>
              <a:defRPr sz="2000">
                <a:solidFill>
                  <a:schemeClr val="tx1"/>
                </a:solidFill>
                <a:latin typeface="+mn-lt"/>
              </a:defRPr>
            </a:lvl9pPr>
          </a:lstStyle>
          <a:p>
            <a:pPr>
              <a:lnSpc>
                <a:spcPct val="150000"/>
              </a:lnSpc>
            </a:pPr>
            <a:r>
              <a:rPr lang="es-ES" altLang="es-ES" sz="1800" kern="0" dirty="0" err="1"/>
              <a:t>Better</a:t>
            </a:r>
            <a:r>
              <a:rPr lang="es-ES" altLang="es-ES" sz="1800" kern="0" dirty="0"/>
              <a:t> fatigue </a:t>
            </a:r>
            <a:r>
              <a:rPr lang="es-ES" altLang="es-ES" sz="1800" kern="0" dirty="0" err="1"/>
              <a:t>life</a:t>
            </a:r>
            <a:r>
              <a:rPr lang="es-ES" altLang="es-ES" sz="1800" kern="0" dirty="0"/>
              <a:t> </a:t>
            </a:r>
            <a:r>
              <a:rPr lang="es-ES" altLang="es-ES" sz="1800" kern="0" dirty="0" err="1"/>
              <a:t>against</a:t>
            </a:r>
            <a:r>
              <a:rPr lang="es-ES" altLang="es-ES" sz="1800" kern="0" dirty="0"/>
              <a:t> </a:t>
            </a:r>
            <a:r>
              <a:rPr lang="es-ES" altLang="es-ES" sz="1800" kern="0" dirty="0" err="1"/>
              <a:t>conventional</a:t>
            </a:r>
            <a:r>
              <a:rPr lang="es-ES" altLang="es-ES" sz="1800" kern="0" dirty="0"/>
              <a:t> mixes</a:t>
            </a:r>
          </a:p>
          <a:p>
            <a:pPr>
              <a:lnSpc>
                <a:spcPct val="150000"/>
              </a:lnSpc>
            </a:pPr>
            <a:r>
              <a:rPr lang="es-ES" altLang="es-ES" sz="1800" kern="0" dirty="0" err="1"/>
              <a:t>Improvement</a:t>
            </a:r>
            <a:r>
              <a:rPr lang="es-ES" altLang="es-ES" sz="1800" kern="0" dirty="0"/>
              <a:t> of torsional </a:t>
            </a:r>
            <a:r>
              <a:rPr lang="es-ES" altLang="es-ES" sz="1800" kern="0" dirty="0" err="1"/>
              <a:t>recovery</a:t>
            </a:r>
            <a:r>
              <a:rPr lang="es-ES" altLang="es-ES" sz="1800" kern="0" dirty="0"/>
              <a:t> </a:t>
            </a:r>
            <a:r>
              <a:rPr lang="es-ES" altLang="es-ES" sz="1800" kern="0" dirty="0" err="1"/>
              <a:t>without</a:t>
            </a:r>
            <a:r>
              <a:rPr lang="es-ES" altLang="es-ES" sz="1800" kern="0" dirty="0"/>
              <a:t> cracking</a:t>
            </a:r>
          </a:p>
        </p:txBody>
      </p:sp>
      <p:grpSp>
        <p:nvGrpSpPr>
          <p:cNvPr id="19" name="Group 5">
            <a:extLst>
              <a:ext uri="{FF2B5EF4-FFF2-40B4-BE49-F238E27FC236}">
                <a16:creationId xmlns:a16="http://schemas.microsoft.com/office/drawing/2014/main" id="{BEECA19B-A05D-4745-A2AA-9DE253D022E9}"/>
              </a:ext>
            </a:extLst>
          </p:cNvPr>
          <p:cNvGrpSpPr>
            <a:grpSpLocks noChangeAspect="1"/>
          </p:cNvGrpSpPr>
          <p:nvPr/>
        </p:nvGrpSpPr>
        <p:grpSpPr bwMode="auto">
          <a:xfrm>
            <a:off x="3915198" y="5164960"/>
            <a:ext cx="800175" cy="1024095"/>
            <a:chOff x="2322" y="2949"/>
            <a:chExt cx="7221" cy="9238"/>
          </a:xfrm>
          <a:noFill/>
          <a:effectLst>
            <a:glow rad="1231900">
              <a:schemeClr val="bg2">
                <a:lumMod val="50000"/>
              </a:schemeClr>
            </a:glow>
          </a:effectLst>
        </p:grpSpPr>
        <p:sp>
          <p:nvSpPr>
            <p:cNvPr id="20" name="AutoShape 7">
              <a:extLst>
                <a:ext uri="{FF2B5EF4-FFF2-40B4-BE49-F238E27FC236}">
                  <a16:creationId xmlns:a16="http://schemas.microsoft.com/office/drawing/2014/main" id="{066454E1-2968-4746-B115-4AF25D59017B}"/>
                </a:ext>
              </a:extLst>
            </p:cNvPr>
            <p:cNvSpPr>
              <a:spLocks noChangeAspect="1" noChangeArrowheads="1"/>
            </p:cNvSpPr>
            <p:nvPr/>
          </p:nvSpPr>
          <p:spPr bwMode="auto">
            <a:xfrm>
              <a:off x="7257" y="2949"/>
              <a:ext cx="2010" cy="675"/>
            </a:xfrm>
            <a:prstGeom prst="curvedLeftArrow">
              <a:avLst>
                <a:gd name="adj1" fmla="val 3259"/>
                <a:gd name="adj2" fmla="val 40000"/>
                <a:gd name="adj3" fmla="val 94517"/>
              </a:avLst>
            </a:prstGeom>
            <a:grpFill/>
            <a:ln w="9525">
              <a:solidFill>
                <a:srgbClr val="000000"/>
              </a:solidFill>
              <a:miter lim="800000"/>
              <a:headEnd/>
              <a:tailEnd/>
            </a:ln>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en-US"/>
            </a:p>
          </p:txBody>
        </p:sp>
        <p:pic>
          <p:nvPicPr>
            <p:cNvPr id="21" name="Picture 6" descr="Vigas-Deformada2">
              <a:extLst>
                <a:ext uri="{FF2B5EF4-FFF2-40B4-BE49-F238E27FC236}">
                  <a16:creationId xmlns:a16="http://schemas.microsoft.com/office/drawing/2014/main" id="{5AEA2230-2F7C-42F1-AE0D-72EF83C495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2862" r="7146"/>
            <a:stretch>
              <a:fillRect/>
            </a:stretch>
          </p:blipFill>
          <p:spPr bwMode="auto">
            <a:xfrm>
              <a:off x="2322" y="3053"/>
              <a:ext cx="7221" cy="9134"/>
            </a:xfrm>
            <a:prstGeom prst="rect">
              <a:avLst/>
            </a:prstGeom>
            <a:grpFill/>
            <a:scene3d>
              <a:camera prst="orthographicFront"/>
              <a:lightRig rig="threePt" dir="t"/>
            </a:scene3d>
            <a:sp3d>
              <a:bevelT/>
              <a:bevelB w="6350"/>
            </a:sp3d>
            <a:extLst>
              <a:ext uri="{909E8E84-426E-40DD-AFC4-6F175D3DCCD1}">
                <a14:hiddenFill xmlns:a14="http://schemas.microsoft.com/office/drawing/2010/main">
                  <a:solidFill>
                    <a:srgbClr val="FFFFFF"/>
                  </a:solidFill>
                </a14:hiddenFill>
              </a:ext>
            </a:extLst>
          </p:spPr>
        </p:pic>
      </p:grpSp>
      <p:sp>
        <p:nvSpPr>
          <p:cNvPr id="11" name="Text Box 5">
            <a:extLst>
              <a:ext uri="{FF2B5EF4-FFF2-40B4-BE49-F238E27FC236}">
                <a16:creationId xmlns:a16="http://schemas.microsoft.com/office/drawing/2014/main" id="{68DC0E47-D531-4DCB-AFDE-6D3A8200C80D}"/>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99078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fade">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679AFA9D-0275-43B8-B90B-F1DF8D1D6419}"/>
              </a:ext>
            </a:extLst>
          </p:cNvPr>
          <p:cNvPicPr>
            <a:picLocks noGrp="1" noChangeAspect="1"/>
          </p:cNvPicPr>
          <p:nvPr>
            <p:ph sz="quarter" idx="10"/>
          </p:nvPr>
        </p:nvPicPr>
        <p:blipFill rotWithShape="1">
          <a:blip r:embed="rId2" cstate="hqprint">
            <a:extLst>
              <a:ext uri="{28A0092B-C50C-407E-A947-70E740481C1C}">
                <a14:useLocalDpi xmlns:a14="http://schemas.microsoft.com/office/drawing/2010/main"/>
              </a:ext>
            </a:extLst>
          </a:blip>
          <a:srcRect/>
          <a:stretch/>
        </p:blipFill>
        <p:spPr>
          <a:xfrm>
            <a:off x="266700" y="923058"/>
            <a:ext cx="8229600" cy="5660304"/>
          </a:xfrm>
          <a:prstGeom prst="rect">
            <a:avLst/>
          </a:prstGeom>
        </p:spPr>
      </p:pic>
      <p:sp>
        <p:nvSpPr>
          <p:cNvPr id="6" name="Título 5">
            <a:extLst>
              <a:ext uri="{FF2B5EF4-FFF2-40B4-BE49-F238E27FC236}">
                <a16:creationId xmlns:a16="http://schemas.microsoft.com/office/drawing/2014/main" id="{8D1DD84F-A9D9-49B2-88DB-09A9B0A9B337}"/>
              </a:ext>
            </a:extLst>
          </p:cNvPr>
          <p:cNvSpPr>
            <a:spLocks noGrp="1"/>
          </p:cNvSpPr>
          <p:nvPr>
            <p:ph type="title"/>
          </p:nvPr>
        </p:nvSpPr>
        <p:spPr>
          <a:xfrm>
            <a:off x="457200" y="432992"/>
            <a:ext cx="8229600" cy="490066"/>
          </a:xfrm>
        </p:spPr>
        <p:txBody>
          <a:bodyPr/>
          <a:lstStyle/>
          <a:p>
            <a:pPr marL="342900" indent="-342900">
              <a:spcBef>
                <a:spcPct val="20000"/>
              </a:spcBef>
            </a:pPr>
            <a:r>
              <a:rPr lang="es-ES_tradnl" sz="2400" b="1" dirty="0">
                <a:solidFill>
                  <a:schemeClr val="tx1"/>
                </a:solidFill>
                <a:latin typeface="+mn-lt"/>
                <a:ea typeface="+mn-ea"/>
                <a:cs typeface="+mn-cs"/>
              </a:rPr>
              <a:t>LONGER USEFUL LIFE</a:t>
            </a:r>
            <a:endParaRPr lang="es-ES" sz="2400" b="1" dirty="0">
              <a:solidFill>
                <a:schemeClr val="tx1"/>
              </a:solidFill>
              <a:latin typeface="+mn-lt"/>
              <a:ea typeface="+mn-ea"/>
              <a:cs typeface="+mn-cs"/>
            </a:endParaRPr>
          </a:p>
        </p:txBody>
      </p:sp>
      <p:sp>
        <p:nvSpPr>
          <p:cNvPr id="5" name="Text Box 5">
            <a:extLst>
              <a:ext uri="{FF2B5EF4-FFF2-40B4-BE49-F238E27FC236}">
                <a16:creationId xmlns:a16="http://schemas.microsoft.com/office/drawing/2014/main" id="{F90B7F27-F81F-4AA9-9CE7-3032AB8BFBBE}"/>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2071281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BBADCE4-375F-44B4-BFAC-4E6F9A25E8E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85045" y="647700"/>
            <a:ext cx="8858955" cy="5562600"/>
          </a:xfrm>
          <a:prstGeom prst="rect">
            <a:avLst/>
          </a:prstGeom>
        </p:spPr>
      </p:pic>
      <p:sp>
        <p:nvSpPr>
          <p:cNvPr id="3" name="Marcador de contenido 2">
            <a:extLst>
              <a:ext uri="{FF2B5EF4-FFF2-40B4-BE49-F238E27FC236}">
                <a16:creationId xmlns:a16="http://schemas.microsoft.com/office/drawing/2014/main" id="{B134D752-124A-450E-841A-30B05CED403A}"/>
              </a:ext>
            </a:extLst>
          </p:cNvPr>
          <p:cNvSpPr>
            <a:spLocks noGrp="1"/>
          </p:cNvSpPr>
          <p:nvPr>
            <p:ph sz="quarter" idx="10"/>
          </p:nvPr>
        </p:nvSpPr>
        <p:spPr>
          <a:xfrm>
            <a:off x="340290" y="303810"/>
            <a:ext cx="8463419" cy="459060"/>
          </a:xfrm>
        </p:spPr>
        <p:txBody>
          <a:bodyPr/>
          <a:lstStyle/>
          <a:p>
            <a:pPr algn="ctr"/>
            <a:r>
              <a:rPr lang="en-US" sz="2400" b="1" dirty="0"/>
              <a:t>RESISTANCE AGAINST CRACKING AND RUTTING</a:t>
            </a:r>
          </a:p>
        </p:txBody>
      </p:sp>
      <p:sp>
        <p:nvSpPr>
          <p:cNvPr id="6" name="Rectángulo 5">
            <a:extLst>
              <a:ext uri="{FF2B5EF4-FFF2-40B4-BE49-F238E27FC236}">
                <a16:creationId xmlns:a16="http://schemas.microsoft.com/office/drawing/2014/main" id="{4C7B789E-77DB-4BCB-9EA7-6BB6D37252DC}"/>
              </a:ext>
            </a:extLst>
          </p:cNvPr>
          <p:cNvSpPr/>
          <p:nvPr/>
        </p:nvSpPr>
        <p:spPr bwMode="auto">
          <a:xfrm>
            <a:off x="285043" y="655204"/>
            <a:ext cx="8751453" cy="459060"/>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2813"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a:ln>
                <a:noFill/>
              </a:ln>
              <a:solidFill>
                <a:schemeClr val="tx1"/>
              </a:solidFill>
              <a:effectLst/>
              <a:latin typeface="Arial" charset="0"/>
            </a:endParaRPr>
          </a:p>
        </p:txBody>
      </p:sp>
      <p:sp>
        <p:nvSpPr>
          <p:cNvPr id="5" name="Text Box 5">
            <a:extLst>
              <a:ext uri="{FF2B5EF4-FFF2-40B4-BE49-F238E27FC236}">
                <a16:creationId xmlns:a16="http://schemas.microsoft.com/office/drawing/2014/main" id="{42FCB186-FA45-4D0C-AE9A-6D7507F132BC}"/>
              </a:ext>
            </a:extLst>
          </p:cNvPr>
          <p:cNvSpPr txBox="1">
            <a:spLocks noChangeArrowheads="1"/>
          </p:cNvSpPr>
          <p:nvPr/>
        </p:nvSpPr>
        <p:spPr bwMode="auto">
          <a:xfrm>
            <a:off x="6651068" y="6405821"/>
            <a:ext cx="2180204" cy="307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8" tIns="45710" rIns="91418" bIns="45710">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s-ES" sz="1400" dirty="0">
                <a:latin typeface="Tahoma" pitchFamily="34" charset="0"/>
              </a:rPr>
              <a:t>Cologne, 30</a:t>
            </a:r>
            <a:r>
              <a:rPr lang="en-US" altLang="es-ES" sz="1400" baseline="30000" dirty="0">
                <a:latin typeface="Tahoma" pitchFamily="34" charset="0"/>
              </a:rPr>
              <a:t>th</a:t>
            </a:r>
            <a:r>
              <a:rPr lang="en-US" altLang="es-ES" sz="1400" dirty="0">
                <a:latin typeface="Tahoma" pitchFamily="34" charset="0"/>
              </a:rPr>
              <a:t> may 2.018</a:t>
            </a:r>
          </a:p>
        </p:txBody>
      </p:sp>
    </p:spTree>
    <p:extLst>
      <p:ext uri="{BB962C8B-B14F-4D97-AF65-F5344CB8AC3E}">
        <p14:creationId xmlns:p14="http://schemas.microsoft.com/office/powerpoint/2010/main" val="3340445086"/>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2813"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2813"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3510</TotalTime>
  <Words>1274</Words>
  <Application>Microsoft Office PowerPoint</Application>
  <PresentationFormat>Presentación en pantalla (4:3)</PresentationFormat>
  <Paragraphs>138</Paragraphs>
  <Slides>26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26</vt:i4>
      </vt:variant>
    </vt:vector>
  </HeadingPairs>
  <TitlesOfParts>
    <vt:vector size="32" baseType="lpstr">
      <vt:lpstr>ＭＳ Ｐゴシック</vt:lpstr>
      <vt:lpstr>Arial</vt:lpstr>
      <vt:lpstr>Arial Narrow</vt:lpstr>
      <vt:lpstr>Segoe</vt:lpstr>
      <vt:lpstr>Tahoma</vt:lpstr>
      <vt:lpstr>Diseño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LONGER USEFUL LIFE</vt:lpstr>
      <vt:lpstr>Presentación de PowerPoint</vt:lpstr>
      <vt:lpstr>SOUNDLESS EFFECTIVENESS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Juan</dc:creator>
  <cp:lastModifiedBy>Luis De Leon</cp:lastModifiedBy>
  <cp:revision>120</cp:revision>
  <dcterms:created xsi:type="dcterms:W3CDTF">2008-11-07T21:00:16Z</dcterms:created>
  <dcterms:modified xsi:type="dcterms:W3CDTF">2018-04-29T17:25:31Z</dcterms:modified>
</cp:coreProperties>
</file>