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9" r:id="rId5"/>
    <p:sldId id="351" r:id="rId6"/>
    <p:sldId id="360" r:id="rId7"/>
    <p:sldId id="260" r:id="rId8"/>
    <p:sldId id="354" r:id="rId9"/>
    <p:sldId id="315" r:id="rId10"/>
    <p:sldId id="361" r:id="rId11"/>
    <p:sldId id="345" r:id="rId12"/>
    <p:sldId id="318" r:id="rId13"/>
    <p:sldId id="337" r:id="rId14"/>
    <p:sldId id="321" r:id="rId15"/>
    <p:sldId id="336" r:id="rId16"/>
    <p:sldId id="320" r:id="rId17"/>
    <p:sldId id="340" r:id="rId18"/>
    <p:sldId id="275" r:id="rId19"/>
    <p:sldId id="339" r:id="rId20"/>
    <p:sldId id="319" r:id="rId21"/>
    <p:sldId id="333" r:id="rId22"/>
    <p:sldId id="341" r:id="rId23"/>
    <p:sldId id="316" r:id="rId24"/>
    <p:sldId id="331" r:id="rId25"/>
    <p:sldId id="323" r:id="rId26"/>
    <p:sldId id="324" r:id="rId27"/>
    <p:sldId id="314" r:id="rId28"/>
    <p:sldId id="332" r:id="rId29"/>
    <p:sldId id="329" r:id="rId30"/>
    <p:sldId id="330" r:id="rId31"/>
    <p:sldId id="347" r:id="rId32"/>
    <p:sldId id="343" r:id="rId33"/>
    <p:sldId id="363" r:id="rId34"/>
    <p:sldId id="302" r:id="rId35"/>
    <p:sldId id="303" r:id="rId36"/>
    <p:sldId id="268" r:id="rId37"/>
    <p:sldId id="277" r:id="rId38"/>
    <p:sldId id="272" r:id="rId39"/>
    <p:sldId id="280" r:id="rId40"/>
    <p:sldId id="364" r:id="rId41"/>
    <p:sldId id="309" r:id="rId42"/>
    <p:sldId id="365" r:id="rId43"/>
    <p:sldId id="366" r:id="rId44"/>
    <p:sldId id="367" r:id="rId45"/>
    <p:sldId id="305" r:id="rId46"/>
    <p:sldId id="362" r:id="rId47"/>
    <p:sldId id="310"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5B2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C5E99-3CBD-F142-9BD8-CBEBF736C3B6}" v="4" dt="2018-05-24T11:18:07.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39" autoAdjust="0"/>
    <p:restoredTop sz="94660"/>
  </p:normalViewPr>
  <p:slideViewPr>
    <p:cSldViewPr snapToGrid="0" showGuides="1">
      <p:cViewPr varScale="1">
        <p:scale>
          <a:sx n="106" d="100"/>
          <a:sy n="106" d="100"/>
        </p:scale>
        <p:origin x="192" y="1224"/>
      </p:cViewPr>
      <p:guideLst>
        <p:guide orient="horz" pos="2160"/>
        <p:guide pos="3840"/>
      </p:guideLst>
    </p:cSldViewPr>
  </p:slideViewPr>
  <p:notesTextViewPr>
    <p:cViewPr>
      <p:scale>
        <a:sx n="1" d="1"/>
        <a:sy n="1" d="1"/>
      </p:scale>
      <p:origin x="0" y="0"/>
    </p:cViewPr>
  </p:notesTextViewPr>
  <p:notesViewPr>
    <p:cSldViewPr snapToGrid="0" showGuides="1">
      <p:cViewPr varScale="1">
        <p:scale>
          <a:sx n="77" d="100"/>
          <a:sy n="77" d="100"/>
        </p:scale>
        <p:origin x="351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van Dongen" userId="9c4c6628-0dfa-4cd2-93d3-ba7d2be4b447" providerId="ADAL" clId="{834C5E99-3CBD-F142-9BD8-CBEBF736C3B6}"/>
    <pc:docChg chg="modSld">
      <pc:chgData name="Leo van Dongen" userId="9c4c6628-0dfa-4cd2-93d3-ba7d2be4b447" providerId="ADAL" clId="{834C5E99-3CBD-F142-9BD8-CBEBF736C3B6}" dt="2018-05-24T11:18:07.054" v="0" actId="18331"/>
      <pc:docMkLst>
        <pc:docMk/>
      </pc:docMkLst>
      <pc:sldChg chg="modSp">
        <pc:chgData name="Leo van Dongen" userId="9c4c6628-0dfa-4cd2-93d3-ba7d2be4b447" providerId="ADAL" clId="{834C5E99-3CBD-F142-9BD8-CBEBF736C3B6}" dt="2018-05-24T11:18:07.054" v="0" actId="18331"/>
        <pc:sldMkLst>
          <pc:docMk/>
          <pc:sldMk cId="1773616442" sldId="259"/>
        </pc:sldMkLst>
        <pc:picChg chg="mod">
          <ac:chgData name="Leo van Dongen" userId="9c4c6628-0dfa-4cd2-93d3-ba7d2be4b447" providerId="ADAL" clId="{834C5E99-3CBD-F142-9BD8-CBEBF736C3B6}" dt="2018-05-24T11:18:07.054" v="0" actId="18331"/>
          <ac:picMkLst>
            <pc:docMk/>
            <pc:sldMk cId="1773616442" sldId="259"/>
            <ac:picMk id="5" creationId="{357FD1E1-FF03-9B43-A74F-D2467B9F4C4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C0A63-00A4-4AD3-AADE-F7FB98A5F126}" type="doc">
      <dgm:prSet loTypeId="urn:microsoft.com/office/officeart/2005/8/layout/orgChart1" loCatId="hierarchy" qsTypeId="urn:microsoft.com/office/officeart/2005/8/quickstyle/simple4" qsCatId="simple" csTypeId="urn:microsoft.com/office/officeart/2005/8/colors/accent3_5" csCatId="accent3" phldr="1"/>
      <dgm:spPr/>
      <dgm:t>
        <a:bodyPr/>
        <a:lstStyle/>
        <a:p>
          <a:endParaRPr lang="en-US"/>
        </a:p>
      </dgm:t>
    </dgm:pt>
    <dgm:pt modelId="{09F3501A-6962-45ED-999D-6C596A92F621}">
      <dgm:prSet phldrT="[Tekst]" custT="1"/>
      <dgm:spPr>
        <a:solidFill>
          <a:schemeClr val="tx1">
            <a:lumMod val="65000"/>
            <a:lumOff val="35000"/>
          </a:schemeClr>
        </a:solidFill>
      </dgm:spPr>
      <dgm:t>
        <a:bodyPr/>
        <a:lstStyle/>
        <a:p>
          <a:r>
            <a:rPr lang="nl-NL" sz="1800" b="1" i="1" noProof="0" dirty="0"/>
            <a:t>“Total tire recycling”</a:t>
          </a:r>
        </a:p>
      </dgm:t>
    </dgm:pt>
    <dgm:pt modelId="{6ECBD3AB-0CF6-47A0-97FC-504DDCC5ECF4}" type="parTrans" cxnId="{A223CEEA-DD9C-4FF6-B0D9-B175CB2E66FA}">
      <dgm:prSet/>
      <dgm:spPr/>
      <dgm:t>
        <a:bodyPr/>
        <a:lstStyle/>
        <a:p>
          <a:endParaRPr lang="en-US"/>
        </a:p>
      </dgm:t>
    </dgm:pt>
    <dgm:pt modelId="{7D2AEBBB-9BAC-4833-BD4F-26150316571D}" type="sibTrans" cxnId="{A223CEEA-DD9C-4FF6-B0D9-B175CB2E66FA}">
      <dgm:prSet/>
      <dgm:spPr/>
      <dgm:t>
        <a:bodyPr/>
        <a:lstStyle/>
        <a:p>
          <a:endParaRPr lang="en-US"/>
        </a:p>
      </dgm:t>
    </dgm:pt>
    <dgm:pt modelId="{700A4BCA-6CCA-4F36-8383-F3E723422809}" type="asst">
      <dgm:prSet phldrT="[Tekst]" custT="1"/>
      <dgm:spPr>
        <a:solidFill>
          <a:srgbClr val="275B28"/>
        </a:solidFill>
      </dgm:spPr>
      <dgm:t>
        <a:bodyPr/>
        <a:lstStyle/>
        <a:p>
          <a:r>
            <a:rPr lang="nl-NL" sz="1800" noProof="0" dirty="0"/>
            <a:t>Pre-engineering on customers request</a:t>
          </a:r>
        </a:p>
      </dgm:t>
    </dgm:pt>
    <dgm:pt modelId="{92CB5DA0-3776-4B36-B61C-1163FB7B5622}" type="parTrans" cxnId="{AF8D8BD3-856F-45B1-9FC1-DA5444519F1D}">
      <dgm:prSet/>
      <dgm:spPr>
        <a:ln>
          <a:noFill/>
        </a:ln>
      </dgm:spPr>
      <dgm:t>
        <a:bodyPr/>
        <a:lstStyle/>
        <a:p>
          <a:endParaRPr lang="nl-NL" noProof="0"/>
        </a:p>
      </dgm:t>
    </dgm:pt>
    <dgm:pt modelId="{0E5EC18C-311F-42BE-BD33-7B6033C4B48A}" type="sibTrans" cxnId="{AF8D8BD3-856F-45B1-9FC1-DA5444519F1D}">
      <dgm:prSet/>
      <dgm:spPr/>
      <dgm:t>
        <a:bodyPr/>
        <a:lstStyle/>
        <a:p>
          <a:endParaRPr lang="en-US"/>
        </a:p>
      </dgm:t>
    </dgm:pt>
    <dgm:pt modelId="{6F6BF171-4AB0-4A21-BC02-7E50B4F897F7}">
      <dgm:prSet phldrT="[Tekst]" custT="1"/>
      <dgm:spPr>
        <a:solidFill>
          <a:srgbClr val="275B28"/>
        </a:solidFill>
      </dgm:spPr>
      <dgm:t>
        <a:bodyPr/>
        <a:lstStyle/>
        <a:p>
          <a:r>
            <a:rPr lang="nl-NL" sz="1800" noProof="0" dirty="0">
              <a:latin typeface="Corbel" pitchFamily="34" charset="0"/>
            </a:rPr>
            <a:t>Productions and maintenance</a:t>
          </a:r>
        </a:p>
      </dgm:t>
    </dgm:pt>
    <dgm:pt modelId="{58F58297-C61A-4E79-B58D-50DDF4D63D48}" type="parTrans" cxnId="{03BD6839-014D-4165-BA08-B4010EA446A8}">
      <dgm:prSet/>
      <dgm:spPr>
        <a:ln>
          <a:noFill/>
        </a:ln>
      </dgm:spPr>
      <dgm:t>
        <a:bodyPr/>
        <a:lstStyle/>
        <a:p>
          <a:endParaRPr lang="nl-NL" noProof="0"/>
        </a:p>
      </dgm:t>
    </dgm:pt>
    <dgm:pt modelId="{8279ABE6-C85D-42B8-8890-9477C7AFCA15}" type="sibTrans" cxnId="{03BD6839-014D-4165-BA08-B4010EA446A8}">
      <dgm:prSet/>
      <dgm:spPr/>
      <dgm:t>
        <a:bodyPr/>
        <a:lstStyle/>
        <a:p>
          <a:endParaRPr lang="en-US"/>
        </a:p>
      </dgm:t>
    </dgm:pt>
    <dgm:pt modelId="{3DBEA6E5-D00B-4253-8576-47965AE62E7D}">
      <dgm:prSet phldrT="[Tekst]" custT="1"/>
      <dgm:spPr>
        <a:solidFill>
          <a:srgbClr val="E78921"/>
        </a:solidFill>
      </dgm:spPr>
      <dgm:t>
        <a:bodyPr/>
        <a:lstStyle/>
        <a:p>
          <a:r>
            <a:rPr lang="nl-NL" sz="1800" noProof="0" dirty="0"/>
            <a:t>Turnkey project</a:t>
          </a:r>
        </a:p>
      </dgm:t>
    </dgm:pt>
    <dgm:pt modelId="{63B9B031-88BE-41A2-8C36-CC18D3CD2455}" type="parTrans" cxnId="{E6D9A996-4F84-4AFE-9225-902E0FEF30F9}">
      <dgm:prSet/>
      <dgm:spPr>
        <a:ln>
          <a:noFill/>
        </a:ln>
      </dgm:spPr>
      <dgm:t>
        <a:bodyPr/>
        <a:lstStyle/>
        <a:p>
          <a:endParaRPr lang="nl-NL" noProof="0"/>
        </a:p>
      </dgm:t>
    </dgm:pt>
    <dgm:pt modelId="{45A31C7B-2A63-48E4-8A53-C0D217A4CA46}" type="sibTrans" cxnId="{E6D9A996-4F84-4AFE-9225-902E0FEF30F9}">
      <dgm:prSet/>
      <dgm:spPr/>
      <dgm:t>
        <a:bodyPr/>
        <a:lstStyle/>
        <a:p>
          <a:endParaRPr lang="en-US"/>
        </a:p>
      </dgm:t>
    </dgm:pt>
    <dgm:pt modelId="{48F319E6-4F96-4B39-AABC-1766A9D1D3B7}" type="asst">
      <dgm:prSet phldrT="[Tekst]" custT="1"/>
      <dgm:spPr>
        <a:solidFill>
          <a:srgbClr val="E78921"/>
        </a:solidFill>
      </dgm:spPr>
      <dgm:t>
        <a:bodyPr/>
        <a:lstStyle/>
        <a:p>
          <a:r>
            <a:rPr lang="nl-NL" sz="1800" noProof="0" dirty="0"/>
            <a:t>  Techn. project leader and manufacturing machinery</a:t>
          </a:r>
        </a:p>
      </dgm:t>
    </dgm:pt>
    <dgm:pt modelId="{F9EB070B-B4C2-4AD2-B723-37B05A44975A}" type="parTrans" cxnId="{9D57B926-5F6A-4948-AA3B-BBDAC2DE8CF0}">
      <dgm:prSet/>
      <dgm:spPr>
        <a:ln>
          <a:noFill/>
        </a:ln>
      </dgm:spPr>
      <dgm:t>
        <a:bodyPr/>
        <a:lstStyle/>
        <a:p>
          <a:endParaRPr lang="nl-NL" noProof="0"/>
        </a:p>
      </dgm:t>
    </dgm:pt>
    <dgm:pt modelId="{3B33F432-21AB-4288-A455-35B8291448C9}" type="sibTrans" cxnId="{9D57B926-5F6A-4948-AA3B-BBDAC2DE8CF0}">
      <dgm:prSet/>
      <dgm:spPr/>
      <dgm:t>
        <a:bodyPr/>
        <a:lstStyle/>
        <a:p>
          <a:endParaRPr lang="en-US"/>
        </a:p>
      </dgm:t>
    </dgm:pt>
    <dgm:pt modelId="{E7C1B46A-6000-4FE1-927F-44C0FFBDE47D}" type="pres">
      <dgm:prSet presAssocID="{997C0A63-00A4-4AD3-AADE-F7FB98A5F126}" presName="hierChild1" presStyleCnt="0">
        <dgm:presLayoutVars>
          <dgm:orgChart val="1"/>
          <dgm:chPref val="1"/>
          <dgm:dir/>
          <dgm:animOne val="branch"/>
          <dgm:animLvl val="lvl"/>
          <dgm:resizeHandles/>
        </dgm:presLayoutVars>
      </dgm:prSet>
      <dgm:spPr/>
    </dgm:pt>
    <dgm:pt modelId="{A56DBAD2-0467-43A4-9ADA-F36462F8AB86}" type="pres">
      <dgm:prSet presAssocID="{09F3501A-6962-45ED-999D-6C596A92F621}" presName="hierRoot1" presStyleCnt="0">
        <dgm:presLayoutVars>
          <dgm:hierBranch val="hang"/>
        </dgm:presLayoutVars>
      </dgm:prSet>
      <dgm:spPr/>
    </dgm:pt>
    <dgm:pt modelId="{566AF94B-80A5-4500-9BED-436023233076}" type="pres">
      <dgm:prSet presAssocID="{09F3501A-6962-45ED-999D-6C596A92F621}" presName="rootComposite1" presStyleCnt="0"/>
      <dgm:spPr/>
    </dgm:pt>
    <dgm:pt modelId="{7C533AC5-FCCE-4C2A-A03B-74F28C00893A}" type="pres">
      <dgm:prSet presAssocID="{09F3501A-6962-45ED-999D-6C596A92F621}" presName="rootText1" presStyleLbl="node0" presStyleIdx="0" presStyleCnt="1" custScaleX="177624" custScaleY="49245" custLinFactY="100000" custLinFactNeighborX="-1746" custLinFactNeighborY="132054">
        <dgm:presLayoutVars>
          <dgm:chPref val="3"/>
        </dgm:presLayoutVars>
      </dgm:prSet>
      <dgm:spPr/>
    </dgm:pt>
    <dgm:pt modelId="{0A61E661-41E4-4BDE-8E16-40F8D0F3F9ED}" type="pres">
      <dgm:prSet presAssocID="{09F3501A-6962-45ED-999D-6C596A92F621}" presName="rootConnector1" presStyleLbl="node1" presStyleIdx="0" presStyleCnt="0"/>
      <dgm:spPr/>
    </dgm:pt>
    <dgm:pt modelId="{3B9BA8BF-7E1B-4960-9B70-9863295633C7}" type="pres">
      <dgm:prSet presAssocID="{09F3501A-6962-45ED-999D-6C596A92F621}" presName="hierChild2" presStyleCnt="0"/>
      <dgm:spPr/>
    </dgm:pt>
    <dgm:pt modelId="{2A8B1273-89B0-4C7C-A23A-7D8F5FBF44A8}" type="pres">
      <dgm:prSet presAssocID="{58F58297-C61A-4E79-B58D-50DDF4D63D48}" presName="Name48" presStyleLbl="parChTrans1D2" presStyleIdx="0" presStyleCnt="4"/>
      <dgm:spPr/>
    </dgm:pt>
    <dgm:pt modelId="{B3BEDACA-6327-4F74-BB9B-B913067E6761}" type="pres">
      <dgm:prSet presAssocID="{6F6BF171-4AB0-4A21-BC02-7E50B4F897F7}" presName="hierRoot2" presStyleCnt="0">
        <dgm:presLayoutVars>
          <dgm:hierBranch val="init"/>
        </dgm:presLayoutVars>
      </dgm:prSet>
      <dgm:spPr/>
    </dgm:pt>
    <dgm:pt modelId="{0A647027-858D-450C-860D-8C870574AFEB}" type="pres">
      <dgm:prSet presAssocID="{6F6BF171-4AB0-4A21-BC02-7E50B4F897F7}" presName="rootComposite" presStyleCnt="0"/>
      <dgm:spPr/>
    </dgm:pt>
    <dgm:pt modelId="{BEE86585-09B7-4047-AA1F-EA302821B35D}" type="pres">
      <dgm:prSet presAssocID="{6F6BF171-4AB0-4A21-BC02-7E50B4F897F7}" presName="rootText" presStyleLbl="node2" presStyleIdx="0" presStyleCnt="2" custScaleX="78075" custScaleY="46288" custLinFactNeighborX="-35358" custLinFactNeighborY="-63790">
        <dgm:presLayoutVars>
          <dgm:chPref val="3"/>
        </dgm:presLayoutVars>
      </dgm:prSet>
      <dgm:spPr/>
    </dgm:pt>
    <dgm:pt modelId="{0D288F1B-A977-48F1-A5AA-B737C771817A}" type="pres">
      <dgm:prSet presAssocID="{6F6BF171-4AB0-4A21-BC02-7E50B4F897F7}" presName="rootConnector" presStyleLbl="node2" presStyleIdx="0" presStyleCnt="2"/>
      <dgm:spPr/>
    </dgm:pt>
    <dgm:pt modelId="{19B2025C-1423-4389-BB9C-3A2C25DD6223}" type="pres">
      <dgm:prSet presAssocID="{6F6BF171-4AB0-4A21-BC02-7E50B4F897F7}" presName="hierChild4" presStyleCnt="0"/>
      <dgm:spPr/>
    </dgm:pt>
    <dgm:pt modelId="{AFAC73C7-D051-4F69-8669-1FF8734273E7}" type="pres">
      <dgm:prSet presAssocID="{6F6BF171-4AB0-4A21-BC02-7E50B4F897F7}" presName="hierChild5" presStyleCnt="0"/>
      <dgm:spPr/>
    </dgm:pt>
    <dgm:pt modelId="{91301C53-9228-452B-8A63-C24CF473DD48}" type="pres">
      <dgm:prSet presAssocID="{63B9B031-88BE-41A2-8C36-CC18D3CD2455}" presName="Name48" presStyleLbl="parChTrans1D2" presStyleIdx="1" presStyleCnt="4"/>
      <dgm:spPr/>
    </dgm:pt>
    <dgm:pt modelId="{3FB170B6-2F8D-4660-A940-ACF938736CF4}" type="pres">
      <dgm:prSet presAssocID="{3DBEA6E5-D00B-4253-8576-47965AE62E7D}" presName="hierRoot2" presStyleCnt="0">
        <dgm:presLayoutVars>
          <dgm:hierBranch val="init"/>
        </dgm:presLayoutVars>
      </dgm:prSet>
      <dgm:spPr/>
    </dgm:pt>
    <dgm:pt modelId="{25035123-5C3B-47EF-A676-0FF91D953EFE}" type="pres">
      <dgm:prSet presAssocID="{3DBEA6E5-D00B-4253-8576-47965AE62E7D}" presName="rootComposite" presStyleCnt="0"/>
      <dgm:spPr/>
    </dgm:pt>
    <dgm:pt modelId="{5C532881-82D1-4AD7-AD54-F61E6DC03B09}" type="pres">
      <dgm:prSet presAssocID="{3DBEA6E5-D00B-4253-8576-47965AE62E7D}" presName="rootText" presStyleLbl="node2" presStyleIdx="1" presStyleCnt="2" custScaleX="78075" custScaleY="46288" custLinFactNeighborX="28978" custLinFactNeighborY="-63790">
        <dgm:presLayoutVars>
          <dgm:chPref val="3"/>
        </dgm:presLayoutVars>
      </dgm:prSet>
      <dgm:spPr/>
    </dgm:pt>
    <dgm:pt modelId="{E6EC4D62-4D99-472B-8C82-5440B819EAB4}" type="pres">
      <dgm:prSet presAssocID="{3DBEA6E5-D00B-4253-8576-47965AE62E7D}" presName="rootConnector" presStyleLbl="node2" presStyleIdx="1" presStyleCnt="2"/>
      <dgm:spPr/>
    </dgm:pt>
    <dgm:pt modelId="{773B0973-BF0C-441B-81ED-7A0DCA341A53}" type="pres">
      <dgm:prSet presAssocID="{3DBEA6E5-D00B-4253-8576-47965AE62E7D}" presName="hierChild4" presStyleCnt="0"/>
      <dgm:spPr/>
    </dgm:pt>
    <dgm:pt modelId="{14D7E790-D224-42D4-815D-96A51BCF1322}" type="pres">
      <dgm:prSet presAssocID="{3DBEA6E5-D00B-4253-8576-47965AE62E7D}" presName="hierChild5" presStyleCnt="0"/>
      <dgm:spPr/>
    </dgm:pt>
    <dgm:pt modelId="{01534637-D7B1-496F-B34D-A42CCBCF482C}" type="pres">
      <dgm:prSet presAssocID="{09F3501A-6962-45ED-999D-6C596A92F621}" presName="hierChild3" presStyleCnt="0"/>
      <dgm:spPr/>
    </dgm:pt>
    <dgm:pt modelId="{9A361649-8916-44DE-83DD-458E4EC4D12B}" type="pres">
      <dgm:prSet presAssocID="{92CB5DA0-3776-4B36-B61C-1163FB7B5622}" presName="Name111" presStyleLbl="parChTrans1D2" presStyleIdx="2" presStyleCnt="4"/>
      <dgm:spPr/>
    </dgm:pt>
    <dgm:pt modelId="{7BCB5784-04D6-4BB0-A208-70D3EA4017DE}" type="pres">
      <dgm:prSet presAssocID="{700A4BCA-6CCA-4F36-8383-F3E723422809}" presName="hierRoot3" presStyleCnt="0">
        <dgm:presLayoutVars>
          <dgm:hierBranch val="init"/>
        </dgm:presLayoutVars>
      </dgm:prSet>
      <dgm:spPr/>
    </dgm:pt>
    <dgm:pt modelId="{EA7AF886-B627-4B44-89C6-37DC7A044044}" type="pres">
      <dgm:prSet presAssocID="{700A4BCA-6CCA-4F36-8383-F3E723422809}" presName="rootComposite3" presStyleCnt="0"/>
      <dgm:spPr/>
    </dgm:pt>
    <dgm:pt modelId="{500EA379-60AF-427C-BD4A-36236DCAA641}" type="pres">
      <dgm:prSet presAssocID="{700A4BCA-6CCA-4F36-8383-F3E723422809}" presName="rootText3" presStyleLbl="asst1" presStyleIdx="0" presStyleCnt="2" custScaleX="78075" custScaleY="51941" custLinFactNeighborX="-35358" custLinFactNeighborY="-8281">
        <dgm:presLayoutVars>
          <dgm:chPref val="3"/>
        </dgm:presLayoutVars>
      </dgm:prSet>
      <dgm:spPr/>
    </dgm:pt>
    <dgm:pt modelId="{5D52C020-9B28-4286-8ED3-CEBE87FAB7F6}" type="pres">
      <dgm:prSet presAssocID="{700A4BCA-6CCA-4F36-8383-F3E723422809}" presName="rootConnector3" presStyleLbl="asst1" presStyleIdx="0" presStyleCnt="2"/>
      <dgm:spPr/>
    </dgm:pt>
    <dgm:pt modelId="{987FB253-82D0-48CF-8DA0-00FD1A0C8D48}" type="pres">
      <dgm:prSet presAssocID="{700A4BCA-6CCA-4F36-8383-F3E723422809}" presName="hierChild6" presStyleCnt="0"/>
      <dgm:spPr/>
    </dgm:pt>
    <dgm:pt modelId="{67FD394D-9494-4F15-B52A-7FCC6B4CDCCD}" type="pres">
      <dgm:prSet presAssocID="{700A4BCA-6CCA-4F36-8383-F3E723422809}" presName="hierChild7" presStyleCnt="0"/>
      <dgm:spPr/>
    </dgm:pt>
    <dgm:pt modelId="{87879DCC-80CC-4F75-81B5-9E771862019B}" type="pres">
      <dgm:prSet presAssocID="{F9EB070B-B4C2-4AD2-B723-37B05A44975A}" presName="Name111" presStyleLbl="parChTrans1D2" presStyleIdx="3" presStyleCnt="4"/>
      <dgm:spPr/>
    </dgm:pt>
    <dgm:pt modelId="{DB1B26A9-5DA6-4CEA-AB02-768037BEEDFE}" type="pres">
      <dgm:prSet presAssocID="{48F319E6-4F96-4B39-AABC-1766A9D1D3B7}" presName="hierRoot3" presStyleCnt="0">
        <dgm:presLayoutVars>
          <dgm:hierBranch val="init"/>
        </dgm:presLayoutVars>
      </dgm:prSet>
      <dgm:spPr/>
    </dgm:pt>
    <dgm:pt modelId="{4C0ABDEF-4EF3-4636-B8EF-1BF961148030}" type="pres">
      <dgm:prSet presAssocID="{48F319E6-4F96-4B39-AABC-1766A9D1D3B7}" presName="rootComposite3" presStyleCnt="0"/>
      <dgm:spPr/>
    </dgm:pt>
    <dgm:pt modelId="{BE79E67D-EC00-4AF0-B63A-D8E40DF5622A}" type="pres">
      <dgm:prSet presAssocID="{48F319E6-4F96-4B39-AABC-1766A9D1D3B7}" presName="rootText3" presStyleLbl="asst1" presStyleIdx="1" presStyleCnt="2" custScaleX="78075" custScaleY="52891" custLinFactNeighborX="17092" custLinFactNeighborY="-9362">
        <dgm:presLayoutVars>
          <dgm:chPref val="3"/>
        </dgm:presLayoutVars>
      </dgm:prSet>
      <dgm:spPr/>
    </dgm:pt>
    <dgm:pt modelId="{A4151752-90D8-4E07-96E4-AEB7BEEE60C1}" type="pres">
      <dgm:prSet presAssocID="{48F319E6-4F96-4B39-AABC-1766A9D1D3B7}" presName="rootConnector3" presStyleLbl="asst1" presStyleIdx="1" presStyleCnt="2"/>
      <dgm:spPr/>
    </dgm:pt>
    <dgm:pt modelId="{2DAE8D6F-C0DE-4195-87A4-79C202C55083}" type="pres">
      <dgm:prSet presAssocID="{48F319E6-4F96-4B39-AABC-1766A9D1D3B7}" presName="hierChild6" presStyleCnt="0"/>
      <dgm:spPr/>
    </dgm:pt>
    <dgm:pt modelId="{F3F08751-79C6-4327-AB41-B2E7BA26CFC4}" type="pres">
      <dgm:prSet presAssocID="{48F319E6-4F96-4B39-AABC-1766A9D1D3B7}" presName="hierChild7" presStyleCnt="0"/>
      <dgm:spPr/>
    </dgm:pt>
  </dgm:ptLst>
  <dgm:cxnLst>
    <dgm:cxn modelId="{A5E3A123-CECF-4A6E-A018-756AE4480D5F}" type="presOf" srcId="{63B9B031-88BE-41A2-8C36-CC18D3CD2455}" destId="{91301C53-9228-452B-8A63-C24CF473DD48}" srcOrd="0" destOrd="0" presId="urn:microsoft.com/office/officeart/2005/8/layout/orgChart1"/>
    <dgm:cxn modelId="{9D57B926-5F6A-4948-AA3B-BBDAC2DE8CF0}" srcId="{09F3501A-6962-45ED-999D-6C596A92F621}" destId="{48F319E6-4F96-4B39-AABC-1766A9D1D3B7}" srcOrd="1" destOrd="0" parTransId="{F9EB070B-B4C2-4AD2-B723-37B05A44975A}" sibTransId="{3B33F432-21AB-4288-A455-35B8291448C9}"/>
    <dgm:cxn modelId="{03BD6839-014D-4165-BA08-B4010EA446A8}" srcId="{09F3501A-6962-45ED-999D-6C596A92F621}" destId="{6F6BF171-4AB0-4A21-BC02-7E50B4F897F7}" srcOrd="2" destOrd="0" parTransId="{58F58297-C61A-4E79-B58D-50DDF4D63D48}" sibTransId="{8279ABE6-C85D-42B8-8890-9477C7AFCA15}"/>
    <dgm:cxn modelId="{363F0F5C-200C-4C6D-875F-9FA27E69F5AE}" type="presOf" srcId="{58F58297-C61A-4E79-B58D-50DDF4D63D48}" destId="{2A8B1273-89B0-4C7C-A23A-7D8F5FBF44A8}" srcOrd="0" destOrd="0" presId="urn:microsoft.com/office/officeart/2005/8/layout/orgChart1"/>
    <dgm:cxn modelId="{22FA946D-A3D1-4279-9DA4-045CF74C9F7F}" type="presOf" srcId="{700A4BCA-6CCA-4F36-8383-F3E723422809}" destId="{500EA379-60AF-427C-BD4A-36236DCAA641}" srcOrd="0" destOrd="0" presId="urn:microsoft.com/office/officeart/2005/8/layout/orgChart1"/>
    <dgm:cxn modelId="{006CC781-3EBC-47B7-98A5-21EFEB469C50}" type="presOf" srcId="{09F3501A-6962-45ED-999D-6C596A92F621}" destId="{0A61E661-41E4-4BDE-8E16-40F8D0F3F9ED}" srcOrd="1" destOrd="0" presId="urn:microsoft.com/office/officeart/2005/8/layout/orgChart1"/>
    <dgm:cxn modelId="{E3498587-EB7D-4683-8AED-658D81D028D4}" type="presOf" srcId="{6F6BF171-4AB0-4A21-BC02-7E50B4F897F7}" destId="{BEE86585-09B7-4047-AA1F-EA302821B35D}" srcOrd="0" destOrd="0" presId="urn:microsoft.com/office/officeart/2005/8/layout/orgChart1"/>
    <dgm:cxn modelId="{92379391-A982-438A-A3C8-654A36675EA6}" type="presOf" srcId="{48F319E6-4F96-4B39-AABC-1766A9D1D3B7}" destId="{A4151752-90D8-4E07-96E4-AEB7BEEE60C1}" srcOrd="1" destOrd="0" presId="urn:microsoft.com/office/officeart/2005/8/layout/orgChart1"/>
    <dgm:cxn modelId="{C2C8A293-CA23-4627-9562-04DCDCCC8641}" type="presOf" srcId="{48F319E6-4F96-4B39-AABC-1766A9D1D3B7}" destId="{BE79E67D-EC00-4AF0-B63A-D8E40DF5622A}" srcOrd="0" destOrd="0" presId="urn:microsoft.com/office/officeart/2005/8/layout/orgChart1"/>
    <dgm:cxn modelId="{E6D9A996-4F84-4AFE-9225-902E0FEF30F9}" srcId="{09F3501A-6962-45ED-999D-6C596A92F621}" destId="{3DBEA6E5-D00B-4253-8576-47965AE62E7D}" srcOrd="3" destOrd="0" parTransId="{63B9B031-88BE-41A2-8C36-CC18D3CD2455}" sibTransId="{45A31C7B-2A63-48E4-8A53-C0D217A4CA46}"/>
    <dgm:cxn modelId="{1FCDDDA1-1E3F-4FE6-8285-D97832B68662}" type="presOf" srcId="{3DBEA6E5-D00B-4253-8576-47965AE62E7D}" destId="{E6EC4D62-4D99-472B-8C82-5440B819EAB4}" srcOrd="1" destOrd="0" presId="urn:microsoft.com/office/officeart/2005/8/layout/orgChart1"/>
    <dgm:cxn modelId="{551A07AF-313E-408F-9C7D-F9AD48D19EE6}" type="presOf" srcId="{3DBEA6E5-D00B-4253-8576-47965AE62E7D}" destId="{5C532881-82D1-4AD7-AD54-F61E6DC03B09}" srcOrd="0" destOrd="0" presId="urn:microsoft.com/office/officeart/2005/8/layout/orgChart1"/>
    <dgm:cxn modelId="{DD83E2B8-F827-4C77-97BA-B5BE7695D1AA}" type="presOf" srcId="{6F6BF171-4AB0-4A21-BC02-7E50B4F897F7}" destId="{0D288F1B-A977-48F1-A5AA-B737C771817A}" srcOrd="1" destOrd="0" presId="urn:microsoft.com/office/officeart/2005/8/layout/orgChart1"/>
    <dgm:cxn modelId="{AF8D8BD3-856F-45B1-9FC1-DA5444519F1D}" srcId="{09F3501A-6962-45ED-999D-6C596A92F621}" destId="{700A4BCA-6CCA-4F36-8383-F3E723422809}" srcOrd="0" destOrd="0" parTransId="{92CB5DA0-3776-4B36-B61C-1163FB7B5622}" sibTransId="{0E5EC18C-311F-42BE-BD33-7B6033C4B48A}"/>
    <dgm:cxn modelId="{D48EB2D8-A318-4BCB-AE43-E6F6CE3C0219}" type="presOf" srcId="{92CB5DA0-3776-4B36-B61C-1163FB7B5622}" destId="{9A361649-8916-44DE-83DD-458E4EC4D12B}" srcOrd="0" destOrd="0" presId="urn:microsoft.com/office/officeart/2005/8/layout/orgChart1"/>
    <dgm:cxn modelId="{2B61AFE9-2F93-4D1E-8FCF-7DE32ADACAF5}" type="presOf" srcId="{700A4BCA-6CCA-4F36-8383-F3E723422809}" destId="{5D52C020-9B28-4286-8ED3-CEBE87FAB7F6}" srcOrd="1" destOrd="0" presId="urn:microsoft.com/office/officeart/2005/8/layout/orgChart1"/>
    <dgm:cxn modelId="{A223CEEA-DD9C-4FF6-B0D9-B175CB2E66FA}" srcId="{997C0A63-00A4-4AD3-AADE-F7FB98A5F126}" destId="{09F3501A-6962-45ED-999D-6C596A92F621}" srcOrd="0" destOrd="0" parTransId="{6ECBD3AB-0CF6-47A0-97FC-504DDCC5ECF4}" sibTransId="{7D2AEBBB-9BAC-4833-BD4F-26150316571D}"/>
    <dgm:cxn modelId="{6E16ACEC-2441-44EA-905B-EDA84DDED469}" type="presOf" srcId="{997C0A63-00A4-4AD3-AADE-F7FB98A5F126}" destId="{E7C1B46A-6000-4FE1-927F-44C0FFBDE47D}" srcOrd="0" destOrd="0" presId="urn:microsoft.com/office/officeart/2005/8/layout/orgChart1"/>
    <dgm:cxn modelId="{86EA68EE-772E-4748-8F7B-85770F9E965D}" type="presOf" srcId="{F9EB070B-B4C2-4AD2-B723-37B05A44975A}" destId="{87879DCC-80CC-4F75-81B5-9E771862019B}" srcOrd="0" destOrd="0" presId="urn:microsoft.com/office/officeart/2005/8/layout/orgChart1"/>
    <dgm:cxn modelId="{21E1FAF1-6B47-4B2A-AC1D-B761D8323F0A}" type="presOf" srcId="{09F3501A-6962-45ED-999D-6C596A92F621}" destId="{7C533AC5-FCCE-4C2A-A03B-74F28C00893A}" srcOrd="0" destOrd="0" presId="urn:microsoft.com/office/officeart/2005/8/layout/orgChart1"/>
    <dgm:cxn modelId="{4286A463-D9C5-4A00-AA37-8BD87F04A365}" type="presParOf" srcId="{E7C1B46A-6000-4FE1-927F-44C0FFBDE47D}" destId="{A56DBAD2-0467-43A4-9ADA-F36462F8AB86}" srcOrd="0" destOrd="0" presId="urn:microsoft.com/office/officeart/2005/8/layout/orgChart1"/>
    <dgm:cxn modelId="{6ED87A86-B591-478A-93EF-9D3E5BEA99E2}" type="presParOf" srcId="{A56DBAD2-0467-43A4-9ADA-F36462F8AB86}" destId="{566AF94B-80A5-4500-9BED-436023233076}" srcOrd="0" destOrd="0" presId="urn:microsoft.com/office/officeart/2005/8/layout/orgChart1"/>
    <dgm:cxn modelId="{263F6F19-F085-447A-B744-B35FF86186AF}" type="presParOf" srcId="{566AF94B-80A5-4500-9BED-436023233076}" destId="{7C533AC5-FCCE-4C2A-A03B-74F28C00893A}" srcOrd="0" destOrd="0" presId="urn:microsoft.com/office/officeart/2005/8/layout/orgChart1"/>
    <dgm:cxn modelId="{EB0D157D-AC54-480C-A159-A382801C1758}" type="presParOf" srcId="{566AF94B-80A5-4500-9BED-436023233076}" destId="{0A61E661-41E4-4BDE-8E16-40F8D0F3F9ED}" srcOrd="1" destOrd="0" presId="urn:microsoft.com/office/officeart/2005/8/layout/orgChart1"/>
    <dgm:cxn modelId="{4BE680F1-B088-4E9F-8E38-AF720F073AD6}" type="presParOf" srcId="{A56DBAD2-0467-43A4-9ADA-F36462F8AB86}" destId="{3B9BA8BF-7E1B-4960-9B70-9863295633C7}" srcOrd="1" destOrd="0" presId="urn:microsoft.com/office/officeart/2005/8/layout/orgChart1"/>
    <dgm:cxn modelId="{65D44FE7-96CB-4C6E-90B3-0B212C70ECF4}" type="presParOf" srcId="{3B9BA8BF-7E1B-4960-9B70-9863295633C7}" destId="{2A8B1273-89B0-4C7C-A23A-7D8F5FBF44A8}" srcOrd="0" destOrd="0" presId="urn:microsoft.com/office/officeart/2005/8/layout/orgChart1"/>
    <dgm:cxn modelId="{39F7562D-B254-4437-A338-AC68A1245633}" type="presParOf" srcId="{3B9BA8BF-7E1B-4960-9B70-9863295633C7}" destId="{B3BEDACA-6327-4F74-BB9B-B913067E6761}" srcOrd="1" destOrd="0" presId="urn:microsoft.com/office/officeart/2005/8/layout/orgChart1"/>
    <dgm:cxn modelId="{993E090E-1A55-4CBB-AF80-C916AE8B7BEB}" type="presParOf" srcId="{B3BEDACA-6327-4F74-BB9B-B913067E6761}" destId="{0A647027-858D-450C-860D-8C870574AFEB}" srcOrd="0" destOrd="0" presId="urn:microsoft.com/office/officeart/2005/8/layout/orgChart1"/>
    <dgm:cxn modelId="{BDE3AB47-B62B-4DDD-9A6D-6FD6F01A1AC2}" type="presParOf" srcId="{0A647027-858D-450C-860D-8C870574AFEB}" destId="{BEE86585-09B7-4047-AA1F-EA302821B35D}" srcOrd="0" destOrd="0" presId="urn:microsoft.com/office/officeart/2005/8/layout/orgChart1"/>
    <dgm:cxn modelId="{EB0A6053-7D82-4707-8A0D-2703E6114121}" type="presParOf" srcId="{0A647027-858D-450C-860D-8C870574AFEB}" destId="{0D288F1B-A977-48F1-A5AA-B737C771817A}" srcOrd="1" destOrd="0" presId="urn:microsoft.com/office/officeart/2005/8/layout/orgChart1"/>
    <dgm:cxn modelId="{F38397B6-F051-41EC-963D-DB441D870FB0}" type="presParOf" srcId="{B3BEDACA-6327-4F74-BB9B-B913067E6761}" destId="{19B2025C-1423-4389-BB9C-3A2C25DD6223}" srcOrd="1" destOrd="0" presId="urn:microsoft.com/office/officeart/2005/8/layout/orgChart1"/>
    <dgm:cxn modelId="{C8CBB93D-99FC-4E25-B3AC-D811228F2FA2}" type="presParOf" srcId="{B3BEDACA-6327-4F74-BB9B-B913067E6761}" destId="{AFAC73C7-D051-4F69-8669-1FF8734273E7}" srcOrd="2" destOrd="0" presId="urn:microsoft.com/office/officeart/2005/8/layout/orgChart1"/>
    <dgm:cxn modelId="{8509BD6F-2B49-4201-B6C3-3B3688D765D5}" type="presParOf" srcId="{3B9BA8BF-7E1B-4960-9B70-9863295633C7}" destId="{91301C53-9228-452B-8A63-C24CF473DD48}" srcOrd="2" destOrd="0" presId="urn:microsoft.com/office/officeart/2005/8/layout/orgChart1"/>
    <dgm:cxn modelId="{DB94DDCB-987C-4EC0-A728-01EA3963B60D}" type="presParOf" srcId="{3B9BA8BF-7E1B-4960-9B70-9863295633C7}" destId="{3FB170B6-2F8D-4660-A940-ACF938736CF4}" srcOrd="3" destOrd="0" presId="urn:microsoft.com/office/officeart/2005/8/layout/orgChart1"/>
    <dgm:cxn modelId="{D7BB26FA-8546-4059-90BA-EFA88D3BE9DF}" type="presParOf" srcId="{3FB170B6-2F8D-4660-A940-ACF938736CF4}" destId="{25035123-5C3B-47EF-A676-0FF91D953EFE}" srcOrd="0" destOrd="0" presId="urn:microsoft.com/office/officeart/2005/8/layout/orgChart1"/>
    <dgm:cxn modelId="{0D68DC40-B4DF-4093-988B-C447E964C64D}" type="presParOf" srcId="{25035123-5C3B-47EF-A676-0FF91D953EFE}" destId="{5C532881-82D1-4AD7-AD54-F61E6DC03B09}" srcOrd="0" destOrd="0" presId="urn:microsoft.com/office/officeart/2005/8/layout/orgChart1"/>
    <dgm:cxn modelId="{CA465BA5-A013-4A31-84C0-2D06D42FE97D}" type="presParOf" srcId="{25035123-5C3B-47EF-A676-0FF91D953EFE}" destId="{E6EC4D62-4D99-472B-8C82-5440B819EAB4}" srcOrd="1" destOrd="0" presId="urn:microsoft.com/office/officeart/2005/8/layout/orgChart1"/>
    <dgm:cxn modelId="{AFD4C03B-D312-4794-A11D-61EA5DC9BC66}" type="presParOf" srcId="{3FB170B6-2F8D-4660-A940-ACF938736CF4}" destId="{773B0973-BF0C-441B-81ED-7A0DCA341A53}" srcOrd="1" destOrd="0" presId="urn:microsoft.com/office/officeart/2005/8/layout/orgChart1"/>
    <dgm:cxn modelId="{07C682D4-504D-4DB9-9AD8-03A3087B2162}" type="presParOf" srcId="{3FB170B6-2F8D-4660-A940-ACF938736CF4}" destId="{14D7E790-D224-42D4-815D-96A51BCF1322}" srcOrd="2" destOrd="0" presId="urn:microsoft.com/office/officeart/2005/8/layout/orgChart1"/>
    <dgm:cxn modelId="{9C8DA474-CC0B-4D71-AC3D-E7C9FF04B16F}" type="presParOf" srcId="{A56DBAD2-0467-43A4-9ADA-F36462F8AB86}" destId="{01534637-D7B1-496F-B34D-A42CCBCF482C}" srcOrd="2" destOrd="0" presId="urn:microsoft.com/office/officeart/2005/8/layout/orgChart1"/>
    <dgm:cxn modelId="{08708E20-B738-483F-9654-4DEF327D7B1F}" type="presParOf" srcId="{01534637-D7B1-496F-B34D-A42CCBCF482C}" destId="{9A361649-8916-44DE-83DD-458E4EC4D12B}" srcOrd="0" destOrd="0" presId="urn:microsoft.com/office/officeart/2005/8/layout/orgChart1"/>
    <dgm:cxn modelId="{73F9285F-C28F-48F4-8687-394ED5D296EA}" type="presParOf" srcId="{01534637-D7B1-496F-B34D-A42CCBCF482C}" destId="{7BCB5784-04D6-4BB0-A208-70D3EA4017DE}" srcOrd="1" destOrd="0" presId="urn:microsoft.com/office/officeart/2005/8/layout/orgChart1"/>
    <dgm:cxn modelId="{BE0EE757-DE34-479E-B32F-656B3B456223}" type="presParOf" srcId="{7BCB5784-04D6-4BB0-A208-70D3EA4017DE}" destId="{EA7AF886-B627-4B44-89C6-37DC7A044044}" srcOrd="0" destOrd="0" presId="urn:microsoft.com/office/officeart/2005/8/layout/orgChart1"/>
    <dgm:cxn modelId="{2734ED48-2099-4CF5-A37A-48CD73E22994}" type="presParOf" srcId="{EA7AF886-B627-4B44-89C6-37DC7A044044}" destId="{500EA379-60AF-427C-BD4A-36236DCAA641}" srcOrd="0" destOrd="0" presId="urn:microsoft.com/office/officeart/2005/8/layout/orgChart1"/>
    <dgm:cxn modelId="{4AFFFD17-2515-4855-8599-48B32A944626}" type="presParOf" srcId="{EA7AF886-B627-4B44-89C6-37DC7A044044}" destId="{5D52C020-9B28-4286-8ED3-CEBE87FAB7F6}" srcOrd="1" destOrd="0" presId="urn:microsoft.com/office/officeart/2005/8/layout/orgChart1"/>
    <dgm:cxn modelId="{80010732-0AA2-4EB1-866C-BC9F0EA7D19F}" type="presParOf" srcId="{7BCB5784-04D6-4BB0-A208-70D3EA4017DE}" destId="{987FB253-82D0-48CF-8DA0-00FD1A0C8D48}" srcOrd="1" destOrd="0" presId="urn:microsoft.com/office/officeart/2005/8/layout/orgChart1"/>
    <dgm:cxn modelId="{FA656C1E-D818-4A1E-A371-E54F8DF8A6DA}" type="presParOf" srcId="{7BCB5784-04D6-4BB0-A208-70D3EA4017DE}" destId="{67FD394D-9494-4F15-B52A-7FCC6B4CDCCD}" srcOrd="2" destOrd="0" presId="urn:microsoft.com/office/officeart/2005/8/layout/orgChart1"/>
    <dgm:cxn modelId="{E7A94DB2-1DF7-4EBE-829A-415E4D0139A3}" type="presParOf" srcId="{01534637-D7B1-496F-B34D-A42CCBCF482C}" destId="{87879DCC-80CC-4F75-81B5-9E771862019B}" srcOrd="2" destOrd="0" presId="urn:microsoft.com/office/officeart/2005/8/layout/orgChart1"/>
    <dgm:cxn modelId="{2A9BB86B-9F8F-4768-9DAF-A9A78BE6A813}" type="presParOf" srcId="{01534637-D7B1-496F-B34D-A42CCBCF482C}" destId="{DB1B26A9-5DA6-4CEA-AB02-768037BEEDFE}" srcOrd="3" destOrd="0" presId="urn:microsoft.com/office/officeart/2005/8/layout/orgChart1"/>
    <dgm:cxn modelId="{7C292DA5-7904-4958-8FBB-2AC59A76036C}" type="presParOf" srcId="{DB1B26A9-5DA6-4CEA-AB02-768037BEEDFE}" destId="{4C0ABDEF-4EF3-4636-B8EF-1BF961148030}" srcOrd="0" destOrd="0" presId="urn:microsoft.com/office/officeart/2005/8/layout/orgChart1"/>
    <dgm:cxn modelId="{AE8DB075-53BF-4BCA-B1CC-7E0EAF9764A1}" type="presParOf" srcId="{4C0ABDEF-4EF3-4636-B8EF-1BF961148030}" destId="{BE79E67D-EC00-4AF0-B63A-D8E40DF5622A}" srcOrd="0" destOrd="0" presId="urn:microsoft.com/office/officeart/2005/8/layout/orgChart1"/>
    <dgm:cxn modelId="{7B4A4A4E-B64D-45A1-A6F2-33B43EF16EA1}" type="presParOf" srcId="{4C0ABDEF-4EF3-4636-B8EF-1BF961148030}" destId="{A4151752-90D8-4E07-96E4-AEB7BEEE60C1}" srcOrd="1" destOrd="0" presId="urn:microsoft.com/office/officeart/2005/8/layout/orgChart1"/>
    <dgm:cxn modelId="{813DC206-E029-4100-A040-08FA5364BA35}" type="presParOf" srcId="{DB1B26A9-5DA6-4CEA-AB02-768037BEEDFE}" destId="{2DAE8D6F-C0DE-4195-87A4-79C202C55083}" srcOrd="1" destOrd="0" presId="urn:microsoft.com/office/officeart/2005/8/layout/orgChart1"/>
    <dgm:cxn modelId="{A987E5C3-A897-4E38-8C24-3C15E1B0C50B}" type="presParOf" srcId="{DB1B26A9-5DA6-4CEA-AB02-768037BEEDFE}" destId="{F3F08751-79C6-4327-AB41-B2E7BA26CFC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79DCC-80CC-4F75-81B5-9E771862019B}">
      <dsp:nvSpPr>
        <dsp:cNvPr id="0" name=""/>
        <dsp:cNvSpPr/>
      </dsp:nvSpPr>
      <dsp:spPr>
        <a:xfrm>
          <a:off x="3909769" y="2080059"/>
          <a:ext cx="1269757" cy="2328447"/>
        </a:xfrm>
        <a:custGeom>
          <a:avLst/>
          <a:gdLst/>
          <a:ahLst/>
          <a:cxnLst/>
          <a:rect l="0" t="0" r="0" b="0"/>
          <a:pathLst>
            <a:path>
              <a:moveTo>
                <a:pt x="0" y="2328447"/>
              </a:moveTo>
              <a:lnTo>
                <a:pt x="1269757" y="0"/>
              </a:lnTo>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9A361649-8916-44DE-83DD-458E4EC4D12B}">
      <dsp:nvSpPr>
        <dsp:cNvPr id="0" name=""/>
        <dsp:cNvSpPr/>
      </dsp:nvSpPr>
      <dsp:spPr>
        <a:xfrm>
          <a:off x="2519922" y="2097089"/>
          <a:ext cx="1389847" cy="2311417"/>
        </a:xfrm>
        <a:custGeom>
          <a:avLst/>
          <a:gdLst/>
          <a:ahLst/>
          <a:cxnLst/>
          <a:rect l="0" t="0" r="0" b="0"/>
          <a:pathLst>
            <a:path>
              <a:moveTo>
                <a:pt x="1389847" y="2311417"/>
              </a:moveTo>
              <a:lnTo>
                <a:pt x="0" y="0"/>
              </a:lnTo>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91301C53-9228-452B-8A63-C24CF473DD48}">
      <dsp:nvSpPr>
        <dsp:cNvPr id="0" name=""/>
        <dsp:cNvSpPr/>
      </dsp:nvSpPr>
      <dsp:spPr>
        <a:xfrm>
          <a:off x="3909769" y="3036556"/>
          <a:ext cx="1298854" cy="1371950"/>
        </a:xfrm>
        <a:custGeom>
          <a:avLst/>
          <a:gdLst/>
          <a:ahLst/>
          <a:cxnLst/>
          <a:rect l="0" t="0" r="0" b="0"/>
          <a:pathLst>
            <a:path>
              <a:moveTo>
                <a:pt x="0" y="1371950"/>
              </a:moveTo>
              <a:lnTo>
                <a:pt x="1298854" y="0"/>
              </a:lnTo>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2A8B1273-89B0-4C7C-A23A-7D8F5FBF44A8}">
      <dsp:nvSpPr>
        <dsp:cNvPr id="0" name=""/>
        <dsp:cNvSpPr/>
      </dsp:nvSpPr>
      <dsp:spPr>
        <a:xfrm>
          <a:off x="2519922" y="3036556"/>
          <a:ext cx="1389847" cy="1371950"/>
        </a:xfrm>
        <a:custGeom>
          <a:avLst/>
          <a:gdLst/>
          <a:ahLst/>
          <a:cxnLst/>
          <a:rect l="0" t="0" r="0" b="0"/>
          <a:pathLst>
            <a:path>
              <a:moveTo>
                <a:pt x="1389847" y="1371950"/>
              </a:moveTo>
              <a:lnTo>
                <a:pt x="0" y="0"/>
              </a:lnTo>
            </a:path>
          </a:pathLst>
        </a:custGeom>
        <a:noFill/>
        <a:ln w="6350" cap="flat" cmpd="sng" algn="ctr">
          <a:noFill/>
          <a:prstDash val="solid"/>
          <a:miter lim="800000"/>
        </a:ln>
        <a:effectLst/>
      </dsp:spPr>
      <dsp:style>
        <a:lnRef idx="1">
          <a:scrgbClr r="0" g="0" b="0"/>
        </a:lnRef>
        <a:fillRef idx="0">
          <a:scrgbClr r="0" g="0" b="0"/>
        </a:fillRef>
        <a:effectRef idx="0">
          <a:scrgbClr r="0" g="0" b="0"/>
        </a:effectRef>
        <a:fontRef idx="minor"/>
      </dsp:style>
    </dsp:sp>
    <dsp:sp modelId="{7C533AC5-FCCE-4C2A-A03B-74F28C00893A}">
      <dsp:nvSpPr>
        <dsp:cNvPr id="0" name=""/>
        <dsp:cNvSpPr/>
      </dsp:nvSpPr>
      <dsp:spPr>
        <a:xfrm>
          <a:off x="1111549" y="3632720"/>
          <a:ext cx="5596441" cy="775786"/>
        </a:xfrm>
        <a:prstGeom prst="rect">
          <a:avLst/>
        </a:prstGeom>
        <a:solidFill>
          <a:schemeClr val="tx1">
            <a:lumMod val="65000"/>
            <a:lumOff val="3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i="1" kern="1200" noProof="0" dirty="0"/>
            <a:t>“Total tire recycling”</a:t>
          </a:r>
        </a:p>
      </dsp:txBody>
      <dsp:txXfrm>
        <a:off x="1111549" y="3632720"/>
        <a:ext cx="5596441" cy="775786"/>
      </dsp:txXfrm>
    </dsp:sp>
    <dsp:sp modelId="{BEE86585-09B7-4047-AA1F-EA302821B35D}">
      <dsp:nvSpPr>
        <dsp:cNvPr id="0" name=""/>
        <dsp:cNvSpPr/>
      </dsp:nvSpPr>
      <dsp:spPr>
        <a:xfrm>
          <a:off x="59995" y="2671954"/>
          <a:ext cx="2459927" cy="729203"/>
        </a:xfrm>
        <a:prstGeom prst="rect">
          <a:avLst/>
        </a:prstGeom>
        <a:solidFill>
          <a:srgbClr val="275B2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noProof="0" dirty="0">
              <a:latin typeface="Corbel" pitchFamily="34" charset="0"/>
            </a:rPr>
            <a:t>Productions and maintenance</a:t>
          </a:r>
        </a:p>
      </dsp:txBody>
      <dsp:txXfrm>
        <a:off x="59995" y="2671954"/>
        <a:ext cx="2459927" cy="729203"/>
      </dsp:txXfrm>
    </dsp:sp>
    <dsp:sp modelId="{5C532881-82D1-4AD7-AD54-F61E6DC03B09}">
      <dsp:nvSpPr>
        <dsp:cNvPr id="0" name=""/>
        <dsp:cNvSpPr/>
      </dsp:nvSpPr>
      <dsp:spPr>
        <a:xfrm>
          <a:off x="5208624" y="2671954"/>
          <a:ext cx="2459927" cy="729203"/>
        </a:xfrm>
        <a:prstGeom prst="rect">
          <a:avLst/>
        </a:prstGeom>
        <a:solidFill>
          <a:srgbClr val="E789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noProof="0" dirty="0"/>
            <a:t>Turnkey project</a:t>
          </a:r>
        </a:p>
      </dsp:txBody>
      <dsp:txXfrm>
        <a:off x="5208624" y="2671954"/>
        <a:ext cx="2459927" cy="729203"/>
      </dsp:txXfrm>
    </dsp:sp>
    <dsp:sp modelId="{500EA379-60AF-427C-BD4A-36236DCAA641}">
      <dsp:nvSpPr>
        <dsp:cNvPr id="0" name=""/>
        <dsp:cNvSpPr/>
      </dsp:nvSpPr>
      <dsp:spPr>
        <a:xfrm>
          <a:off x="59995" y="1687960"/>
          <a:ext cx="2459927" cy="818258"/>
        </a:xfrm>
        <a:prstGeom prst="rect">
          <a:avLst/>
        </a:prstGeom>
        <a:solidFill>
          <a:srgbClr val="275B2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noProof="0" dirty="0"/>
            <a:t>Pre-engineering on customers request</a:t>
          </a:r>
        </a:p>
      </dsp:txBody>
      <dsp:txXfrm>
        <a:off x="59995" y="1687960"/>
        <a:ext cx="2459927" cy="818258"/>
      </dsp:txXfrm>
    </dsp:sp>
    <dsp:sp modelId="{BE79E67D-EC00-4AF0-B63A-D8E40DF5622A}">
      <dsp:nvSpPr>
        <dsp:cNvPr id="0" name=""/>
        <dsp:cNvSpPr/>
      </dsp:nvSpPr>
      <dsp:spPr>
        <a:xfrm>
          <a:off x="5179527" y="1663447"/>
          <a:ext cx="2459927" cy="833224"/>
        </a:xfrm>
        <a:prstGeom prst="rect">
          <a:avLst/>
        </a:prstGeom>
        <a:solidFill>
          <a:srgbClr val="E789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noProof="0" dirty="0"/>
            <a:t>  Techn. project leader and manufacturing machinery</a:t>
          </a:r>
        </a:p>
      </dsp:txBody>
      <dsp:txXfrm>
        <a:off x="5179527" y="1663447"/>
        <a:ext cx="2459927" cy="83322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C8378B-7230-484D-9760-8841A4255E15}" type="datetimeFigureOut">
              <a:rPr lang="nl-NL" smtClean="0"/>
              <a:t>24-05-18</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F1B0F3-A93B-4FF8-9F0A-8B8C0F5CED2F}" type="slidenum">
              <a:rPr lang="nl-NL" smtClean="0"/>
              <a:t>‹nr.›</a:t>
            </a:fld>
            <a:endParaRPr lang="nl-NL"/>
          </a:p>
        </p:txBody>
      </p:sp>
    </p:spTree>
    <p:extLst>
      <p:ext uri="{BB962C8B-B14F-4D97-AF65-F5344CB8AC3E}">
        <p14:creationId xmlns:p14="http://schemas.microsoft.com/office/powerpoint/2010/main" val="3196355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94FC2-A7D8-B143-8921-878010B494D9}" type="datetimeFigureOut">
              <a:t>24-05-18</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B1CBA-4567-E744-852A-8A62CAC6E484}" type="slidenum">
              <a:t>‹nr.›</a:t>
            </a:fld>
            <a:endParaRPr lang="en-US"/>
          </a:p>
        </p:txBody>
      </p:sp>
    </p:spTree>
    <p:extLst>
      <p:ext uri="{BB962C8B-B14F-4D97-AF65-F5344CB8AC3E}">
        <p14:creationId xmlns:p14="http://schemas.microsoft.com/office/powerpoint/2010/main" val="60096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 Welcome">
    <p:spTree>
      <p:nvGrpSpPr>
        <p:cNvPr id="1" name=""/>
        <p:cNvGrpSpPr/>
        <p:nvPr/>
      </p:nvGrpSpPr>
      <p:grpSpPr>
        <a:xfrm>
          <a:off x="0" y="0"/>
          <a:ext cx="0" cy="0"/>
          <a:chOff x="0" y="0"/>
          <a:chExt cx="0" cy="0"/>
        </a:xfrm>
      </p:grpSpPr>
      <p:sp>
        <p:nvSpPr>
          <p:cNvPr id="14" name="Freeform 9"/>
          <p:cNvSpPr>
            <a:spLocks/>
          </p:cNvSpPr>
          <p:nvPr userDrawn="1"/>
        </p:nvSpPr>
        <p:spPr bwMode="auto">
          <a:xfrm>
            <a:off x="4280637" y="-16284"/>
            <a:ext cx="7911364" cy="5194848"/>
          </a:xfrm>
          <a:custGeom>
            <a:avLst/>
            <a:gdLst>
              <a:gd name="T0" fmla="*/ 763 w 8421"/>
              <a:gd name="T1" fmla="*/ 0 h 5530"/>
              <a:gd name="T2" fmla="*/ 763 w 8421"/>
              <a:gd name="T3" fmla="*/ 0 h 5530"/>
              <a:gd name="T4" fmla="*/ 2642 w 8421"/>
              <a:gd name="T5" fmla="*/ 4815 h 5530"/>
              <a:gd name="T6" fmla="*/ 3383 w 8421"/>
              <a:gd name="T7" fmla="*/ 5413 h 5530"/>
              <a:gd name="T8" fmla="*/ 3450 w 8421"/>
              <a:gd name="T9" fmla="*/ 5446 h 5530"/>
              <a:gd name="T10" fmla="*/ 3454 w 8421"/>
              <a:gd name="T11" fmla="*/ 5448 h 5530"/>
              <a:gd name="T12" fmla="*/ 3480 w 8421"/>
              <a:gd name="T13" fmla="*/ 5459 h 5530"/>
              <a:gd name="T14" fmla="*/ 3496 w 8421"/>
              <a:gd name="T15" fmla="*/ 5465 h 5530"/>
              <a:gd name="T16" fmla="*/ 3547 w 8421"/>
              <a:gd name="T17" fmla="*/ 5483 h 5530"/>
              <a:gd name="T18" fmla="*/ 3555 w 8421"/>
              <a:gd name="T19" fmla="*/ 5486 h 5530"/>
              <a:gd name="T20" fmla="*/ 3574 w 8421"/>
              <a:gd name="T21" fmla="*/ 5492 h 5530"/>
              <a:gd name="T22" fmla="*/ 3585 w 8421"/>
              <a:gd name="T23" fmla="*/ 5495 h 5530"/>
              <a:gd name="T24" fmla="*/ 3614 w 8421"/>
              <a:gd name="T25" fmla="*/ 5502 h 5530"/>
              <a:gd name="T26" fmla="*/ 3649 w 8421"/>
              <a:gd name="T27" fmla="*/ 5510 h 5530"/>
              <a:gd name="T28" fmla="*/ 3662 w 8421"/>
              <a:gd name="T29" fmla="*/ 5513 h 5530"/>
              <a:gd name="T30" fmla="*/ 3695 w 8421"/>
              <a:gd name="T31" fmla="*/ 5519 h 5530"/>
              <a:gd name="T32" fmla="*/ 3713 w 8421"/>
              <a:gd name="T33" fmla="*/ 5521 h 5530"/>
              <a:gd name="T34" fmla="*/ 3730 w 8421"/>
              <a:gd name="T35" fmla="*/ 5523 h 5530"/>
              <a:gd name="T36" fmla="*/ 3746 w 8421"/>
              <a:gd name="T37" fmla="*/ 5525 h 5530"/>
              <a:gd name="T38" fmla="*/ 3778 w 8421"/>
              <a:gd name="T39" fmla="*/ 5528 h 5530"/>
              <a:gd name="T40" fmla="*/ 3793 w 8421"/>
              <a:gd name="T41" fmla="*/ 5529 h 5530"/>
              <a:gd name="T42" fmla="*/ 3813 w 8421"/>
              <a:gd name="T43" fmla="*/ 5530 h 5530"/>
              <a:gd name="T44" fmla="*/ 3829 w 8421"/>
              <a:gd name="T45" fmla="*/ 5530 h 5530"/>
              <a:gd name="T46" fmla="*/ 3850 w 8421"/>
              <a:gd name="T47" fmla="*/ 5530 h 5530"/>
              <a:gd name="T48" fmla="*/ 3866 w 8421"/>
              <a:gd name="T49" fmla="*/ 5530 h 5530"/>
              <a:gd name="T50" fmla="*/ 3899 w 8421"/>
              <a:gd name="T51" fmla="*/ 5529 h 5530"/>
              <a:gd name="T52" fmla="*/ 3911 w 8421"/>
              <a:gd name="T53" fmla="*/ 5529 h 5530"/>
              <a:gd name="T54" fmla="*/ 3938 w 8421"/>
              <a:gd name="T55" fmla="*/ 5527 h 5530"/>
              <a:gd name="T56" fmla="*/ 3953 w 8421"/>
              <a:gd name="T57" fmla="*/ 5525 h 5530"/>
              <a:gd name="T58" fmla="*/ 3978 w 8421"/>
              <a:gd name="T59" fmla="*/ 5523 h 5530"/>
              <a:gd name="T60" fmla="*/ 3993 w 8421"/>
              <a:gd name="T61" fmla="*/ 5521 h 5530"/>
              <a:gd name="T62" fmla="*/ 4023 w 8421"/>
              <a:gd name="T63" fmla="*/ 5516 h 5530"/>
              <a:gd name="T64" fmla="*/ 4032 w 8421"/>
              <a:gd name="T65" fmla="*/ 5515 h 5530"/>
              <a:gd name="T66" fmla="*/ 4071 w 8421"/>
              <a:gd name="T67" fmla="*/ 5508 h 5530"/>
              <a:gd name="T68" fmla="*/ 4076 w 8421"/>
              <a:gd name="T69" fmla="*/ 5507 h 5530"/>
              <a:gd name="T70" fmla="*/ 4113 w 8421"/>
              <a:gd name="T71" fmla="*/ 5498 h 5530"/>
              <a:gd name="T72" fmla="*/ 4122 w 8421"/>
              <a:gd name="T73" fmla="*/ 5496 h 5530"/>
              <a:gd name="T74" fmla="*/ 4158 w 8421"/>
              <a:gd name="T75" fmla="*/ 5487 h 5530"/>
              <a:gd name="T76" fmla="*/ 4170 w 8421"/>
              <a:gd name="T77" fmla="*/ 5484 h 5530"/>
              <a:gd name="T78" fmla="*/ 4212 w 8421"/>
              <a:gd name="T79" fmla="*/ 5471 h 5530"/>
              <a:gd name="T80" fmla="*/ 4256 w 8421"/>
              <a:gd name="T81" fmla="*/ 5456 h 5530"/>
              <a:gd name="T82" fmla="*/ 4271 w 8421"/>
              <a:gd name="T83" fmla="*/ 5451 h 5530"/>
              <a:gd name="T84" fmla="*/ 4302 w 8421"/>
              <a:gd name="T85" fmla="*/ 5439 h 5530"/>
              <a:gd name="T86" fmla="*/ 4316 w 8421"/>
              <a:gd name="T87" fmla="*/ 5434 h 5530"/>
              <a:gd name="T88" fmla="*/ 4360 w 8421"/>
              <a:gd name="T89" fmla="*/ 5416 h 5530"/>
              <a:gd name="T90" fmla="*/ 8421 w 8421"/>
              <a:gd name="T91" fmla="*/ 3671 h 5530"/>
              <a:gd name="T92" fmla="*/ 8421 w 8421"/>
              <a:gd name="T93" fmla="*/ 3671 h 5530"/>
              <a:gd name="T94" fmla="*/ 8421 w 8421"/>
              <a:gd name="T95" fmla="*/ 2977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21" h="5530">
                <a:moveTo>
                  <a:pt x="8421" y="0"/>
                </a:moveTo>
                <a:cubicBezTo>
                  <a:pt x="763" y="0"/>
                  <a:pt x="763" y="0"/>
                  <a:pt x="763" y="0"/>
                </a:cubicBezTo>
                <a:cubicBezTo>
                  <a:pt x="763" y="0"/>
                  <a:pt x="763" y="0"/>
                  <a:pt x="763" y="0"/>
                </a:cubicBezTo>
                <a:cubicBezTo>
                  <a:pt x="763" y="0"/>
                  <a:pt x="763" y="0"/>
                  <a:pt x="763" y="0"/>
                </a:cubicBezTo>
                <a:cubicBezTo>
                  <a:pt x="0" y="0"/>
                  <a:pt x="0" y="0"/>
                  <a:pt x="0" y="0"/>
                </a:cubicBezTo>
                <a:cubicBezTo>
                  <a:pt x="2642" y="4815"/>
                  <a:pt x="2642" y="4815"/>
                  <a:pt x="2642" y="4815"/>
                </a:cubicBezTo>
                <a:cubicBezTo>
                  <a:pt x="2642" y="4815"/>
                  <a:pt x="2899" y="5284"/>
                  <a:pt x="3383" y="5413"/>
                </a:cubicBezTo>
                <a:cubicBezTo>
                  <a:pt x="3383" y="5413"/>
                  <a:pt x="3383" y="5413"/>
                  <a:pt x="3383" y="5413"/>
                </a:cubicBezTo>
                <a:cubicBezTo>
                  <a:pt x="3401" y="5423"/>
                  <a:pt x="3421" y="5433"/>
                  <a:pt x="3440" y="5442"/>
                </a:cubicBezTo>
                <a:cubicBezTo>
                  <a:pt x="3443" y="5443"/>
                  <a:pt x="3446" y="5445"/>
                  <a:pt x="3450" y="5446"/>
                </a:cubicBezTo>
                <a:cubicBezTo>
                  <a:pt x="3450" y="5446"/>
                  <a:pt x="3450" y="5446"/>
                  <a:pt x="3450" y="5446"/>
                </a:cubicBezTo>
                <a:cubicBezTo>
                  <a:pt x="3452" y="5447"/>
                  <a:pt x="3453" y="5448"/>
                  <a:pt x="3454" y="5448"/>
                </a:cubicBezTo>
                <a:cubicBezTo>
                  <a:pt x="3461" y="5451"/>
                  <a:pt x="3468" y="5454"/>
                  <a:pt x="3475" y="5457"/>
                </a:cubicBezTo>
                <a:cubicBezTo>
                  <a:pt x="3477" y="5458"/>
                  <a:pt x="3479" y="5459"/>
                  <a:pt x="3480" y="5459"/>
                </a:cubicBezTo>
                <a:cubicBezTo>
                  <a:pt x="3481" y="5459"/>
                  <a:pt x="3481" y="5459"/>
                  <a:pt x="3481" y="5459"/>
                </a:cubicBezTo>
                <a:cubicBezTo>
                  <a:pt x="3486" y="5461"/>
                  <a:pt x="3491" y="5463"/>
                  <a:pt x="3496" y="5465"/>
                </a:cubicBezTo>
                <a:cubicBezTo>
                  <a:pt x="3508" y="5470"/>
                  <a:pt x="3519" y="5474"/>
                  <a:pt x="3531" y="5478"/>
                </a:cubicBezTo>
                <a:cubicBezTo>
                  <a:pt x="3536" y="5480"/>
                  <a:pt x="3541" y="5482"/>
                  <a:pt x="3547" y="5483"/>
                </a:cubicBezTo>
                <a:cubicBezTo>
                  <a:pt x="3547" y="5483"/>
                  <a:pt x="3547" y="5484"/>
                  <a:pt x="3547" y="5484"/>
                </a:cubicBezTo>
                <a:cubicBezTo>
                  <a:pt x="3550" y="5484"/>
                  <a:pt x="3552" y="5485"/>
                  <a:pt x="3555" y="5486"/>
                </a:cubicBezTo>
                <a:cubicBezTo>
                  <a:pt x="3556" y="5486"/>
                  <a:pt x="3558" y="5487"/>
                  <a:pt x="3559" y="5487"/>
                </a:cubicBezTo>
                <a:cubicBezTo>
                  <a:pt x="3564" y="5489"/>
                  <a:pt x="3569" y="5490"/>
                  <a:pt x="3574" y="5492"/>
                </a:cubicBezTo>
                <a:cubicBezTo>
                  <a:pt x="3574" y="5492"/>
                  <a:pt x="3574" y="5492"/>
                  <a:pt x="3574" y="5492"/>
                </a:cubicBezTo>
                <a:cubicBezTo>
                  <a:pt x="3578" y="5493"/>
                  <a:pt x="3581" y="5494"/>
                  <a:pt x="3585" y="5495"/>
                </a:cubicBezTo>
                <a:cubicBezTo>
                  <a:pt x="3591" y="5497"/>
                  <a:pt x="3598" y="5498"/>
                  <a:pt x="3604" y="5500"/>
                </a:cubicBezTo>
                <a:cubicBezTo>
                  <a:pt x="3607" y="5501"/>
                  <a:pt x="3611" y="5502"/>
                  <a:pt x="3614" y="5502"/>
                </a:cubicBezTo>
                <a:cubicBezTo>
                  <a:pt x="3614" y="5503"/>
                  <a:pt x="3615" y="5503"/>
                  <a:pt x="3615" y="5503"/>
                </a:cubicBezTo>
                <a:cubicBezTo>
                  <a:pt x="3626" y="5505"/>
                  <a:pt x="3638" y="5508"/>
                  <a:pt x="3649" y="5510"/>
                </a:cubicBezTo>
                <a:cubicBezTo>
                  <a:pt x="3649" y="5510"/>
                  <a:pt x="3650" y="5510"/>
                  <a:pt x="3650" y="5511"/>
                </a:cubicBezTo>
                <a:cubicBezTo>
                  <a:pt x="3654" y="5511"/>
                  <a:pt x="3658" y="5512"/>
                  <a:pt x="3662" y="5513"/>
                </a:cubicBezTo>
                <a:cubicBezTo>
                  <a:pt x="3668" y="5514"/>
                  <a:pt x="3675" y="5515"/>
                  <a:pt x="3681" y="5516"/>
                </a:cubicBezTo>
                <a:cubicBezTo>
                  <a:pt x="3685" y="5517"/>
                  <a:pt x="3690" y="5518"/>
                  <a:pt x="3695" y="5519"/>
                </a:cubicBezTo>
                <a:cubicBezTo>
                  <a:pt x="3700" y="5519"/>
                  <a:pt x="3705" y="5520"/>
                  <a:pt x="3710" y="5521"/>
                </a:cubicBezTo>
                <a:cubicBezTo>
                  <a:pt x="3711" y="5521"/>
                  <a:pt x="3712" y="5521"/>
                  <a:pt x="3713" y="5521"/>
                </a:cubicBezTo>
                <a:cubicBezTo>
                  <a:pt x="3713" y="5521"/>
                  <a:pt x="3713" y="5521"/>
                  <a:pt x="3713" y="5521"/>
                </a:cubicBezTo>
                <a:cubicBezTo>
                  <a:pt x="3719" y="5522"/>
                  <a:pt x="3724" y="5523"/>
                  <a:pt x="3730" y="5523"/>
                </a:cubicBezTo>
                <a:cubicBezTo>
                  <a:pt x="3730" y="5523"/>
                  <a:pt x="3730" y="5523"/>
                  <a:pt x="3730" y="5523"/>
                </a:cubicBezTo>
                <a:cubicBezTo>
                  <a:pt x="3736" y="5524"/>
                  <a:pt x="3741" y="5525"/>
                  <a:pt x="3746" y="5525"/>
                </a:cubicBezTo>
                <a:cubicBezTo>
                  <a:pt x="3746" y="5525"/>
                  <a:pt x="3746" y="5525"/>
                  <a:pt x="3747" y="5525"/>
                </a:cubicBezTo>
                <a:cubicBezTo>
                  <a:pt x="3757" y="5526"/>
                  <a:pt x="3767" y="5527"/>
                  <a:pt x="3778" y="5528"/>
                </a:cubicBezTo>
                <a:cubicBezTo>
                  <a:pt x="3780" y="5528"/>
                  <a:pt x="3782" y="5528"/>
                  <a:pt x="3785" y="5528"/>
                </a:cubicBezTo>
                <a:cubicBezTo>
                  <a:pt x="3787" y="5529"/>
                  <a:pt x="3790" y="5529"/>
                  <a:pt x="3793" y="5529"/>
                </a:cubicBezTo>
                <a:cubicBezTo>
                  <a:pt x="3793" y="5529"/>
                  <a:pt x="3793" y="5529"/>
                  <a:pt x="3793" y="5529"/>
                </a:cubicBezTo>
                <a:cubicBezTo>
                  <a:pt x="3800" y="5529"/>
                  <a:pt x="3806" y="5530"/>
                  <a:pt x="3813" y="5530"/>
                </a:cubicBezTo>
                <a:cubicBezTo>
                  <a:pt x="3818" y="5530"/>
                  <a:pt x="3823" y="5530"/>
                  <a:pt x="3828" y="5530"/>
                </a:cubicBezTo>
                <a:cubicBezTo>
                  <a:pt x="3828" y="5530"/>
                  <a:pt x="3829" y="5530"/>
                  <a:pt x="3829" y="5530"/>
                </a:cubicBezTo>
                <a:cubicBezTo>
                  <a:pt x="3829" y="5530"/>
                  <a:pt x="3830" y="5530"/>
                  <a:pt x="3830" y="5530"/>
                </a:cubicBezTo>
                <a:cubicBezTo>
                  <a:pt x="3836" y="5530"/>
                  <a:pt x="3843" y="5530"/>
                  <a:pt x="3850" y="5530"/>
                </a:cubicBezTo>
                <a:cubicBezTo>
                  <a:pt x="3850" y="5530"/>
                  <a:pt x="3851" y="5530"/>
                  <a:pt x="3851" y="5530"/>
                </a:cubicBezTo>
                <a:cubicBezTo>
                  <a:pt x="3856" y="5530"/>
                  <a:pt x="3861" y="5530"/>
                  <a:pt x="3866" y="5530"/>
                </a:cubicBezTo>
                <a:cubicBezTo>
                  <a:pt x="3866" y="5530"/>
                  <a:pt x="3866" y="5530"/>
                  <a:pt x="3866" y="5530"/>
                </a:cubicBezTo>
                <a:cubicBezTo>
                  <a:pt x="3877" y="5530"/>
                  <a:pt x="3888" y="5530"/>
                  <a:pt x="3899" y="5529"/>
                </a:cubicBezTo>
                <a:cubicBezTo>
                  <a:pt x="3899" y="5529"/>
                  <a:pt x="3900" y="5529"/>
                  <a:pt x="3900" y="5529"/>
                </a:cubicBezTo>
                <a:cubicBezTo>
                  <a:pt x="3904" y="5529"/>
                  <a:pt x="3907" y="5529"/>
                  <a:pt x="3911" y="5529"/>
                </a:cubicBezTo>
                <a:cubicBezTo>
                  <a:pt x="3911" y="5529"/>
                  <a:pt x="3911" y="5529"/>
                  <a:pt x="3911" y="5528"/>
                </a:cubicBezTo>
                <a:cubicBezTo>
                  <a:pt x="3920" y="5528"/>
                  <a:pt x="3929" y="5527"/>
                  <a:pt x="3938" y="5527"/>
                </a:cubicBezTo>
                <a:cubicBezTo>
                  <a:pt x="3938" y="5527"/>
                  <a:pt x="3939" y="5527"/>
                  <a:pt x="3939" y="5527"/>
                </a:cubicBezTo>
                <a:cubicBezTo>
                  <a:pt x="3943" y="5526"/>
                  <a:pt x="3948" y="5526"/>
                  <a:pt x="3953" y="5525"/>
                </a:cubicBezTo>
                <a:cubicBezTo>
                  <a:pt x="3953" y="5525"/>
                  <a:pt x="3953" y="5525"/>
                  <a:pt x="3953" y="5525"/>
                </a:cubicBezTo>
                <a:cubicBezTo>
                  <a:pt x="3962" y="5524"/>
                  <a:pt x="3970" y="5523"/>
                  <a:pt x="3978" y="5523"/>
                </a:cubicBezTo>
                <a:cubicBezTo>
                  <a:pt x="3979" y="5522"/>
                  <a:pt x="3981" y="5522"/>
                  <a:pt x="3982" y="5522"/>
                </a:cubicBezTo>
                <a:cubicBezTo>
                  <a:pt x="3985" y="5522"/>
                  <a:pt x="3989" y="5521"/>
                  <a:pt x="3993" y="5521"/>
                </a:cubicBezTo>
                <a:cubicBezTo>
                  <a:pt x="3993" y="5521"/>
                  <a:pt x="3993" y="5521"/>
                  <a:pt x="3993" y="5521"/>
                </a:cubicBezTo>
                <a:cubicBezTo>
                  <a:pt x="4003" y="5519"/>
                  <a:pt x="4013" y="5518"/>
                  <a:pt x="4023" y="5516"/>
                </a:cubicBezTo>
                <a:cubicBezTo>
                  <a:pt x="4023" y="5516"/>
                  <a:pt x="4023" y="5516"/>
                  <a:pt x="4023" y="5516"/>
                </a:cubicBezTo>
                <a:cubicBezTo>
                  <a:pt x="4026" y="5516"/>
                  <a:pt x="4029" y="5515"/>
                  <a:pt x="4032" y="5515"/>
                </a:cubicBezTo>
                <a:cubicBezTo>
                  <a:pt x="4032" y="5515"/>
                  <a:pt x="4032" y="5515"/>
                  <a:pt x="4032" y="5515"/>
                </a:cubicBezTo>
                <a:cubicBezTo>
                  <a:pt x="4045" y="5513"/>
                  <a:pt x="4058" y="5510"/>
                  <a:pt x="4071" y="5508"/>
                </a:cubicBezTo>
                <a:cubicBezTo>
                  <a:pt x="4071" y="5508"/>
                  <a:pt x="4071" y="5507"/>
                  <a:pt x="4071" y="5507"/>
                </a:cubicBezTo>
                <a:cubicBezTo>
                  <a:pt x="4073" y="5507"/>
                  <a:pt x="4075" y="5507"/>
                  <a:pt x="4076" y="5507"/>
                </a:cubicBezTo>
                <a:cubicBezTo>
                  <a:pt x="4079" y="5506"/>
                  <a:pt x="4082" y="5505"/>
                  <a:pt x="4085" y="5505"/>
                </a:cubicBezTo>
                <a:cubicBezTo>
                  <a:pt x="4094" y="5503"/>
                  <a:pt x="4103" y="5501"/>
                  <a:pt x="4113" y="5498"/>
                </a:cubicBezTo>
                <a:cubicBezTo>
                  <a:pt x="4113" y="5498"/>
                  <a:pt x="4113" y="5498"/>
                  <a:pt x="4113" y="5498"/>
                </a:cubicBezTo>
                <a:cubicBezTo>
                  <a:pt x="4116" y="5498"/>
                  <a:pt x="4119" y="5497"/>
                  <a:pt x="4122" y="5496"/>
                </a:cubicBezTo>
                <a:cubicBezTo>
                  <a:pt x="4124" y="5496"/>
                  <a:pt x="4126" y="5495"/>
                  <a:pt x="4128" y="5495"/>
                </a:cubicBezTo>
                <a:cubicBezTo>
                  <a:pt x="4138" y="5492"/>
                  <a:pt x="4148" y="5490"/>
                  <a:pt x="4158" y="5487"/>
                </a:cubicBezTo>
                <a:cubicBezTo>
                  <a:pt x="4158" y="5487"/>
                  <a:pt x="4158" y="5487"/>
                  <a:pt x="4158" y="5487"/>
                </a:cubicBezTo>
                <a:cubicBezTo>
                  <a:pt x="4162" y="5486"/>
                  <a:pt x="4166" y="5485"/>
                  <a:pt x="4170" y="5484"/>
                </a:cubicBezTo>
                <a:cubicBezTo>
                  <a:pt x="4170" y="5484"/>
                  <a:pt x="4170" y="5484"/>
                  <a:pt x="4170" y="5484"/>
                </a:cubicBezTo>
                <a:cubicBezTo>
                  <a:pt x="4184" y="5480"/>
                  <a:pt x="4198" y="5475"/>
                  <a:pt x="4212" y="5471"/>
                </a:cubicBezTo>
                <a:cubicBezTo>
                  <a:pt x="4215" y="5470"/>
                  <a:pt x="4219" y="5469"/>
                  <a:pt x="4222" y="5468"/>
                </a:cubicBezTo>
                <a:cubicBezTo>
                  <a:pt x="4233" y="5464"/>
                  <a:pt x="4245" y="5460"/>
                  <a:pt x="4256" y="5456"/>
                </a:cubicBezTo>
                <a:cubicBezTo>
                  <a:pt x="4256" y="5456"/>
                  <a:pt x="4256" y="5456"/>
                  <a:pt x="4256" y="5456"/>
                </a:cubicBezTo>
                <a:cubicBezTo>
                  <a:pt x="4261" y="5455"/>
                  <a:pt x="4266" y="5453"/>
                  <a:pt x="4271" y="5451"/>
                </a:cubicBezTo>
                <a:cubicBezTo>
                  <a:pt x="4271" y="5451"/>
                  <a:pt x="4271" y="5451"/>
                  <a:pt x="4271" y="5451"/>
                </a:cubicBezTo>
                <a:cubicBezTo>
                  <a:pt x="4281" y="5447"/>
                  <a:pt x="4291" y="5443"/>
                  <a:pt x="4302" y="5439"/>
                </a:cubicBezTo>
                <a:cubicBezTo>
                  <a:pt x="4302" y="5439"/>
                  <a:pt x="4302" y="5439"/>
                  <a:pt x="4302" y="5439"/>
                </a:cubicBezTo>
                <a:cubicBezTo>
                  <a:pt x="4307" y="5438"/>
                  <a:pt x="4311" y="5436"/>
                  <a:pt x="4316" y="5434"/>
                </a:cubicBezTo>
                <a:cubicBezTo>
                  <a:pt x="4316" y="5434"/>
                  <a:pt x="4316" y="5434"/>
                  <a:pt x="4316" y="5434"/>
                </a:cubicBezTo>
                <a:cubicBezTo>
                  <a:pt x="4331" y="5428"/>
                  <a:pt x="4345" y="5422"/>
                  <a:pt x="4360" y="5416"/>
                </a:cubicBezTo>
                <a:cubicBezTo>
                  <a:pt x="4360" y="5416"/>
                  <a:pt x="4361" y="5416"/>
                  <a:pt x="4361" y="5415"/>
                </a:cubicBezTo>
                <a:cubicBezTo>
                  <a:pt x="8421" y="3671"/>
                  <a:pt x="8421" y="3671"/>
                  <a:pt x="8421" y="3671"/>
                </a:cubicBezTo>
                <a:cubicBezTo>
                  <a:pt x="8421" y="3671"/>
                  <a:pt x="8421" y="3671"/>
                  <a:pt x="8421" y="3671"/>
                </a:cubicBezTo>
                <a:cubicBezTo>
                  <a:pt x="8421" y="3671"/>
                  <a:pt x="8421" y="3671"/>
                  <a:pt x="8421" y="3671"/>
                </a:cubicBezTo>
                <a:cubicBezTo>
                  <a:pt x="8421" y="3671"/>
                  <a:pt x="8421" y="3671"/>
                  <a:pt x="8421" y="3671"/>
                </a:cubicBezTo>
                <a:cubicBezTo>
                  <a:pt x="8421" y="2977"/>
                  <a:pt x="8421" y="2977"/>
                  <a:pt x="8421" y="2977"/>
                </a:cubicBezTo>
                <a:cubicBezTo>
                  <a:pt x="8421" y="0"/>
                  <a:pt x="8421" y="0"/>
                  <a:pt x="842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Tijdelijke aanduiding voor afbeelding 17"/>
          <p:cNvSpPr>
            <a:spLocks noGrp="1"/>
          </p:cNvSpPr>
          <p:nvPr>
            <p:ph type="pic" sz="quarter" idx="10"/>
          </p:nvPr>
        </p:nvSpPr>
        <p:spPr>
          <a:xfrm>
            <a:off x="4997238" y="-21759"/>
            <a:ext cx="7194762" cy="5116063"/>
          </a:xfrm>
          <a:custGeom>
            <a:avLst/>
            <a:gdLst>
              <a:gd name="connsiteX0" fmla="*/ 0 w 7194762"/>
              <a:gd name="connsiteY0" fmla="*/ 0 h 5116063"/>
              <a:gd name="connsiteX1" fmla="*/ 7194762 w 7194762"/>
              <a:gd name="connsiteY1" fmla="*/ 0 h 5116063"/>
              <a:gd name="connsiteX2" fmla="*/ 7194762 w 7194762"/>
              <a:gd name="connsiteY2" fmla="*/ 2796758 h 5116063"/>
              <a:gd name="connsiteX3" fmla="*/ 3255400 w 7194762"/>
              <a:gd name="connsiteY3" fmla="*/ 4958444 h 5116063"/>
              <a:gd name="connsiteX4" fmla="*/ 2461514 w 7194762"/>
              <a:gd name="connsiteY4" fmla="*/ 5085270 h 5116063"/>
              <a:gd name="connsiteX5" fmla="*/ 1998336 w 7194762"/>
              <a:gd name="connsiteY5" fmla="*/ 4623998 h 5116063"/>
              <a:gd name="connsiteX6" fmla="*/ 1997397 w 7194762"/>
              <a:gd name="connsiteY6" fmla="*/ 4623998 h 5116063"/>
              <a:gd name="connsiteX7" fmla="*/ 1987062 w 7194762"/>
              <a:gd name="connsiteY7" fmla="*/ 4606148 h 5116063"/>
              <a:gd name="connsiteX8" fmla="*/ 1970151 w 7194762"/>
              <a:gd name="connsiteY8" fmla="*/ 4575146 h 5116063"/>
              <a:gd name="connsiteX9" fmla="*/ 1969212 w 7194762"/>
              <a:gd name="connsiteY9" fmla="*/ 4574207 h 5116063"/>
              <a:gd name="connsiteX10" fmla="*/ 1962635 w 7194762"/>
              <a:gd name="connsiteY10" fmla="*/ 4561994 h 5116063"/>
              <a:gd name="connsiteX11" fmla="*/ 1961696 w 7194762"/>
              <a:gd name="connsiteY11" fmla="*/ 4559175 h 5116063"/>
              <a:gd name="connsiteX12" fmla="*/ 1956998 w 7194762"/>
              <a:gd name="connsiteY12" fmla="*/ 4550720 h 5116063"/>
              <a:gd name="connsiteX13" fmla="*/ 1955119 w 7194762"/>
              <a:gd name="connsiteY13" fmla="*/ 4546962 h 5116063"/>
              <a:gd name="connsiteX14" fmla="*/ 1951361 w 7194762"/>
              <a:gd name="connsiteY14" fmla="*/ 4539447 h 5116063"/>
              <a:gd name="connsiteX15" fmla="*/ 1950421 w 7194762"/>
              <a:gd name="connsiteY15" fmla="*/ 4537568 h 5116063"/>
              <a:gd name="connsiteX16" fmla="*/ 1946663 w 7194762"/>
              <a:gd name="connsiteY16" fmla="*/ 4529113 h 5116063"/>
              <a:gd name="connsiteX17" fmla="*/ 1944784 w 7194762"/>
              <a:gd name="connsiteY17" fmla="*/ 4525355 h 5116063"/>
              <a:gd name="connsiteX18" fmla="*/ 1943845 w 7194762"/>
              <a:gd name="connsiteY18" fmla="*/ 4523476 h 5116063"/>
              <a:gd name="connsiteX19" fmla="*/ 1941966 w 7194762"/>
              <a:gd name="connsiteY19" fmla="*/ 4518779 h 5116063"/>
              <a:gd name="connsiteX20" fmla="*/ 1941026 w 7194762"/>
              <a:gd name="connsiteY20" fmla="*/ 4518779 h 5116063"/>
              <a:gd name="connsiteX21" fmla="*/ 1938208 w 7194762"/>
              <a:gd name="connsiteY21" fmla="*/ 4512203 h 5116063"/>
              <a:gd name="connsiteX22" fmla="*/ 994941 w 7194762"/>
              <a:gd name="connsiteY22" fmla="*/ 2315757 h 5116063"/>
              <a:gd name="connsiteX23" fmla="*/ 0 w 7194762"/>
              <a:gd name="connsiteY23" fmla="*/ 0 h 511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94762" h="5116063">
                <a:moveTo>
                  <a:pt x="0" y="0"/>
                </a:moveTo>
                <a:lnTo>
                  <a:pt x="7194762" y="0"/>
                </a:lnTo>
                <a:cubicBezTo>
                  <a:pt x="7194762" y="0"/>
                  <a:pt x="7194762" y="0"/>
                  <a:pt x="7194762" y="2796758"/>
                </a:cubicBezTo>
                <a:cubicBezTo>
                  <a:pt x="7194762" y="2796758"/>
                  <a:pt x="7194762" y="2796758"/>
                  <a:pt x="3255400" y="4958444"/>
                </a:cubicBezTo>
                <a:cubicBezTo>
                  <a:pt x="2944422" y="5128485"/>
                  <a:pt x="2678541" y="5143516"/>
                  <a:pt x="2461514" y="5085270"/>
                </a:cubicBezTo>
                <a:cubicBezTo>
                  <a:pt x="2225698" y="4959383"/>
                  <a:pt x="2074437" y="4751764"/>
                  <a:pt x="1998336" y="4623998"/>
                </a:cubicBezTo>
                <a:cubicBezTo>
                  <a:pt x="1998336" y="4623998"/>
                  <a:pt x="1997397" y="4623998"/>
                  <a:pt x="1997397" y="4623998"/>
                </a:cubicBezTo>
                <a:cubicBezTo>
                  <a:pt x="1993639" y="4617421"/>
                  <a:pt x="1990820" y="4611785"/>
                  <a:pt x="1987062" y="4606148"/>
                </a:cubicBezTo>
                <a:cubicBezTo>
                  <a:pt x="1980486" y="4594875"/>
                  <a:pt x="1974849" y="4584541"/>
                  <a:pt x="1970151" y="4575146"/>
                </a:cubicBezTo>
                <a:cubicBezTo>
                  <a:pt x="1970151" y="4574207"/>
                  <a:pt x="1969212" y="4574207"/>
                  <a:pt x="1969212" y="4574207"/>
                </a:cubicBezTo>
                <a:cubicBezTo>
                  <a:pt x="1967333" y="4570449"/>
                  <a:pt x="1965454" y="4565751"/>
                  <a:pt x="1962635" y="4561994"/>
                </a:cubicBezTo>
                <a:cubicBezTo>
                  <a:pt x="1962635" y="4561054"/>
                  <a:pt x="1961696" y="4560115"/>
                  <a:pt x="1961696" y="4559175"/>
                </a:cubicBezTo>
                <a:cubicBezTo>
                  <a:pt x="1959817" y="4556357"/>
                  <a:pt x="1957938" y="4553539"/>
                  <a:pt x="1956998" y="4550720"/>
                </a:cubicBezTo>
                <a:cubicBezTo>
                  <a:pt x="1956058" y="4549781"/>
                  <a:pt x="1956058" y="4547902"/>
                  <a:pt x="1955119" y="4546962"/>
                </a:cubicBezTo>
                <a:cubicBezTo>
                  <a:pt x="1954179" y="4545083"/>
                  <a:pt x="1952300" y="4542265"/>
                  <a:pt x="1951361" y="4539447"/>
                </a:cubicBezTo>
                <a:cubicBezTo>
                  <a:pt x="1951361" y="4539447"/>
                  <a:pt x="1950421" y="4538507"/>
                  <a:pt x="1950421" y="4537568"/>
                </a:cubicBezTo>
                <a:cubicBezTo>
                  <a:pt x="1948542" y="4534749"/>
                  <a:pt x="1947603" y="4531931"/>
                  <a:pt x="1946663" y="4529113"/>
                </a:cubicBezTo>
                <a:cubicBezTo>
                  <a:pt x="1945724" y="4528173"/>
                  <a:pt x="1945724" y="4527234"/>
                  <a:pt x="1944784" y="4525355"/>
                </a:cubicBezTo>
                <a:cubicBezTo>
                  <a:pt x="1943845" y="4524415"/>
                  <a:pt x="1943845" y="4523476"/>
                  <a:pt x="1943845" y="4523476"/>
                </a:cubicBezTo>
                <a:cubicBezTo>
                  <a:pt x="1942905" y="4521597"/>
                  <a:pt x="1941966" y="4520658"/>
                  <a:pt x="1941966" y="4518779"/>
                </a:cubicBezTo>
                <a:cubicBezTo>
                  <a:pt x="1941966" y="4518779"/>
                  <a:pt x="1941026" y="4518779"/>
                  <a:pt x="1941026" y="4518779"/>
                </a:cubicBezTo>
                <a:cubicBezTo>
                  <a:pt x="1939147" y="4514081"/>
                  <a:pt x="1938208" y="4512203"/>
                  <a:pt x="1938208" y="4512203"/>
                </a:cubicBezTo>
                <a:cubicBezTo>
                  <a:pt x="1938208" y="4512203"/>
                  <a:pt x="1938208" y="4512203"/>
                  <a:pt x="994941" y="2315757"/>
                </a:cubicBezTo>
                <a:cubicBezTo>
                  <a:pt x="994941" y="2315757"/>
                  <a:pt x="994941" y="2315757"/>
                  <a:pt x="0" y="0"/>
                </a:cubicBezTo>
                <a:close/>
              </a:path>
            </a:pathLst>
          </a:custGeom>
          <a:solidFill>
            <a:schemeClr val="bg2"/>
          </a:solidFill>
        </p:spPr>
        <p:txBody>
          <a:bodyPr wrap="square">
            <a:noAutofit/>
          </a:bodyPr>
          <a:lstStyle>
            <a:lvl1pPr algn="r">
              <a:defRPr sz="1000"/>
            </a:lvl1pPr>
          </a:lstStyle>
          <a:p>
            <a:endParaRPr lang="nl-NL" dirty="0"/>
          </a:p>
        </p:txBody>
      </p:sp>
      <p:sp>
        <p:nvSpPr>
          <p:cNvPr id="21" name="Freeform 14"/>
          <p:cNvSpPr>
            <a:spLocks/>
          </p:cNvSpPr>
          <p:nvPr userDrawn="1"/>
        </p:nvSpPr>
        <p:spPr bwMode="auto">
          <a:xfrm>
            <a:off x="4764088" y="4013200"/>
            <a:ext cx="4438650" cy="1916113"/>
          </a:xfrm>
          <a:custGeom>
            <a:avLst/>
            <a:gdLst>
              <a:gd name="T0" fmla="*/ 0 w 394"/>
              <a:gd name="T1" fmla="*/ 170 h 170"/>
              <a:gd name="T2" fmla="*/ 0 w 394"/>
              <a:gd name="T3" fmla="*/ 170 h 170"/>
              <a:gd name="T4" fmla="*/ 394 w 394"/>
              <a:gd name="T5" fmla="*/ 0 h 170"/>
              <a:gd name="T6" fmla="*/ 394 w 394"/>
              <a:gd name="T7" fmla="*/ 0 h 170"/>
              <a:gd name="T8" fmla="*/ 0 w 394"/>
              <a:gd name="T9" fmla="*/ 170 h 170"/>
              <a:gd name="T10" fmla="*/ 0 w 394"/>
              <a:gd name="T11" fmla="*/ 170 h 170"/>
            </a:gdLst>
            <a:ahLst/>
            <a:cxnLst>
              <a:cxn ang="0">
                <a:pos x="T0" y="T1"/>
              </a:cxn>
              <a:cxn ang="0">
                <a:pos x="T2" y="T3"/>
              </a:cxn>
              <a:cxn ang="0">
                <a:pos x="T4" y="T5"/>
              </a:cxn>
              <a:cxn ang="0">
                <a:pos x="T6" y="T7"/>
              </a:cxn>
              <a:cxn ang="0">
                <a:pos x="T8" y="T9"/>
              </a:cxn>
              <a:cxn ang="0">
                <a:pos x="T10" y="T11"/>
              </a:cxn>
            </a:cxnLst>
            <a:rect l="0" t="0" r="r" b="b"/>
            <a:pathLst>
              <a:path w="394" h="170">
                <a:moveTo>
                  <a:pt x="0" y="170"/>
                </a:moveTo>
                <a:cubicBezTo>
                  <a:pt x="0" y="170"/>
                  <a:pt x="0" y="170"/>
                  <a:pt x="0" y="170"/>
                </a:cubicBezTo>
                <a:cubicBezTo>
                  <a:pt x="394" y="0"/>
                  <a:pt x="394" y="0"/>
                  <a:pt x="394" y="0"/>
                </a:cubicBezTo>
                <a:cubicBezTo>
                  <a:pt x="394" y="0"/>
                  <a:pt x="394" y="0"/>
                  <a:pt x="394" y="0"/>
                </a:cubicBezTo>
                <a:cubicBezTo>
                  <a:pt x="0" y="170"/>
                  <a:pt x="0" y="170"/>
                  <a:pt x="0" y="170"/>
                </a:cubicBezTo>
                <a:cubicBezTo>
                  <a:pt x="0" y="170"/>
                  <a:pt x="0" y="170"/>
                  <a:pt x="0" y="17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98" name="Rectangle 91"/>
          <p:cNvSpPr>
            <a:spLocks noChangeArrowheads="1"/>
          </p:cNvSpPr>
          <p:nvPr userDrawn="1"/>
        </p:nvSpPr>
        <p:spPr bwMode="auto">
          <a:xfrm>
            <a:off x="9202738" y="3960948"/>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0" name="Rectangle 93"/>
          <p:cNvSpPr>
            <a:spLocks noChangeArrowheads="1"/>
          </p:cNvSpPr>
          <p:nvPr userDrawn="1"/>
        </p:nvSpPr>
        <p:spPr bwMode="auto">
          <a:xfrm>
            <a:off x="9202738" y="3960948"/>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114" name="Groep 113"/>
          <p:cNvGrpSpPr/>
          <p:nvPr userDrawn="1"/>
        </p:nvGrpSpPr>
        <p:grpSpPr>
          <a:xfrm>
            <a:off x="646294" y="2899230"/>
            <a:ext cx="5016137" cy="3275328"/>
            <a:chOff x="646294" y="2614556"/>
            <a:chExt cx="5016137" cy="3275328"/>
          </a:xfrm>
        </p:grpSpPr>
        <p:sp>
          <p:nvSpPr>
            <p:cNvPr id="109" name="Tekstvak 108"/>
            <p:cNvSpPr txBox="1"/>
            <p:nvPr userDrawn="1"/>
          </p:nvSpPr>
          <p:spPr>
            <a:xfrm>
              <a:off x="646294" y="2614556"/>
              <a:ext cx="5016137" cy="3170099"/>
            </a:xfrm>
            <a:prstGeom prst="rect">
              <a:avLst/>
            </a:prstGeom>
            <a:noFill/>
          </p:spPr>
          <p:txBody>
            <a:bodyPr wrap="square" rtlCol="0" anchor="b" anchorCtr="0">
              <a:spAutoFit/>
            </a:bodyPr>
            <a:lstStyle/>
            <a:p>
              <a:pPr>
                <a:lnSpc>
                  <a:spcPts val="8000"/>
                </a:lnSpc>
              </a:pPr>
              <a:r>
                <a:rPr lang="nl-NL" sz="8000" dirty="0">
                  <a:solidFill>
                    <a:schemeClr val="accent6"/>
                  </a:solidFill>
                  <a:latin typeface="Calibri Light" panose="020F0302020204030204" pitchFamily="34" charset="0"/>
                </a:rPr>
                <a:t>HELLO</a:t>
              </a:r>
              <a:br>
                <a:rPr lang="nl-NL" sz="8000" dirty="0">
                  <a:solidFill>
                    <a:schemeClr val="accent6"/>
                  </a:solidFill>
                  <a:latin typeface="Calibri Light" panose="020F0302020204030204" pitchFamily="34" charset="0"/>
                </a:rPr>
              </a:br>
              <a:r>
                <a:rPr lang="nl-NL" sz="8000" dirty="0">
                  <a:solidFill>
                    <a:schemeClr val="accent6"/>
                  </a:solidFill>
                  <a:latin typeface="Calibri Light" panose="020F0302020204030204" pitchFamily="34" charset="0"/>
                </a:rPr>
                <a:t>AND</a:t>
              </a:r>
              <a:br>
                <a:rPr lang="nl-NL" sz="8000" dirty="0"/>
              </a:br>
              <a:r>
                <a:rPr lang="nl-NL" sz="8000" dirty="0">
                  <a:solidFill>
                    <a:schemeClr val="accent1"/>
                  </a:solidFill>
                </a:rPr>
                <a:t>WELCOME</a:t>
              </a:r>
            </a:p>
          </p:txBody>
        </p:sp>
        <p:cxnSp>
          <p:nvCxnSpPr>
            <p:cNvPr id="111" name="Rechte verbindingslijn 110"/>
            <p:cNvCxnSpPr/>
            <p:nvPr userDrawn="1"/>
          </p:nvCxnSpPr>
          <p:spPr>
            <a:xfrm>
              <a:off x="833438" y="5889884"/>
              <a:ext cx="1739945"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41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37281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met slide#">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1984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C39A20DB-3DEF-4B75-92C0-1119A7AE54F5}" type="datetimeFigureOut">
              <a:rPr lang="nl-NL" smtClean="0"/>
              <a:t>24-05-18</a:t>
            </a:fld>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25794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C39A20DB-3DEF-4B75-92C0-1119A7AE54F5}" type="datetimeFigureOut">
              <a:rPr lang="nl-NL" smtClean="0"/>
              <a:t>24-05-18</a:t>
            </a:fld>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40024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39A20DB-3DEF-4B75-92C0-1119A7AE54F5}" type="datetimeFigureOut">
              <a:rPr lang="nl-NL" smtClean="0"/>
              <a:t>24-05-18</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10866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39A20DB-3DEF-4B75-92C0-1119A7AE54F5}" type="datetimeFigureOut">
              <a:rPr lang="nl-NL" smtClean="0"/>
              <a:t>24-05-18</a:t>
            </a:fld>
            <a:endParaRPr lang="nl-NL"/>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52483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ller - A">
    <p:spTree>
      <p:nvGrpSpPr>
        <p:cNvPr id="1" name=""/>
        <p:cNvGrpSpPr/>
        <p:nvPr/>
      </p:nvGrpSpPr>
      <p:grpSpPr>
        <a:xfrm>
          <a:off x="0" y="0"/>
          <a:ext cx="0" cy="0"/>
          <a:chOff x="0" y="0"/>
          <a:chExt cx="0" cy="0"/>
        </a:xfrm>
      </p:grpSpPr>
      <p:sp>
        <p:nvSpPr>
          <p:cNvPr id="6" name="Freeform 6"/>
          <p:cNvSpPr>
            <a:spLocks/>
          </p:cNvSpPr>
          <p:nvPr userDrawn="1"/>
        </p:nvSpPr>
        <p:spPr bwMode="auto">
          <a:xfrm>
            <a:off x="4664075" y="23894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 name="Freeform 7"/>
          <p:cNvSpPr>
            <a:spLocks/>
          </p:cNvSpPr>
          <p:nvPr userDrawn="1"/>
        </p:nvSpPr>
        <p:spPr bwMode="auto">
          <a:xfrm>
            <a:off x="4627563" y="1800445"/>
            <a:ext cx="0" cy="635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8" name="Freeform 8"/>
          <p:cNvSpPr>
            <a:spLocks/>
          </p:cNvSpPr>
          <p:nvPr userDrawn="1"/>
        </p:nvSpPr>
        <p:spPr bwMode="auto">
          <a:xfrm>
            <a:off x="4627563" y="1806795"/>
            <a:ext cx="111125" cy="582613"/>
          </a:xfrm>
          <a:custGeom>
            <a:avLst/>
            <a:gdLst>
              <a:gd name="T0" fmla="*/ 5 w 15"/>
              <a:gd name="T1" fmla="*/ 79 h 79"/>
              <a:gd name="T2" fmla="*/ 0 w 15"/>
              <a:gd name="T3" fmla="*/ 0 h 79"/>
              <a:gd name="T4" fmla="*/ 5 w 15"/>
              <a:gd name="T5" fmla="*/ 79 h 79"/>
            </a:gdLst>
            <a:ahLst/>
            <a:cxnLst>
              <a:cxn ang="0">
                <a:pos x="T0" y="T1"/>
              </a:cxn>
              <a:cxn ang="0">
                <a:pos x="T2" y="T3"/>
              </a:cxn>
              <a:cxn ang="0">
                <a:pos x="T4" y="T5"/>
              </a:cxn>
            </a:cxnLst>
            <a:rect l="0" t="0" r="r" b="b"/>
            <a:pathLst>
              <a:path w="15" h="79">
                <a:moveTo>
                  <a:pt x="5" y="79"/>
                </a:moveTo>
                <a:cubicBezTo>
                  <a:pt x="15" y="42"/>
                  <a:pt x="2" y="6"/>
                  <a:pt x="0" y="0"/>
                </a:cubicBezTo>
                <a:cubicBezTo>
                  <a:pt x="2" y="6"/>
                  <a:pt x="15" y="42"/>
                  <a:pt x="5" y="79"/>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9" name="Freeform 9"/>
          <p:cNvSpPr>
            <a:spLocks/>
          </p:cNvSpPr>
          <p:nvPr userDrawn="1"/>
        </p:nvSpPr>
        <p:spPr bwMode="auto">
          <a:xfrm>
            <a:off x="3854450" y="-14068"/>
            <a:ext cx="773113" cy="1814513"/>
          </a:xfrm>
          <a:custGeom>
            <a:avLst/>
            <a:gdLst>
              <a:gd name="T0" fmla="*/ 105 w 105"/>
              <a:gd name="T1" fmla="*/ 246 h 246"/>
              <a:gd name="T2" fmla="*/ 105 w 105"/>
              <a:gd name="T3" fmla="*/ 246 h 246"/>
              <a:gd name="T4" fmla="*/ 105 w 105"/>
              <a:gd name="T5" fmla="*/ 246 h 246"/>
              <a:gd name="T6" fmla="*/ 0 w 105"/>
              <a:gd name="T7" fmla="*/ 0 h 246"/>
              <a:gd name="T8" fmla="*/ 0 w 105"/>
              <a:gd name="T9" fmla="*/ 0 h 246"/>
              <a:gd name="T10" fmla="*/ 105 w 105"/>
              <a:gd name="T11" fmla="*/ 246 h 246"/>
            </a:gdLst>
            <a:ahLst/>
            <a:cxnLst>
              <a:cxn ang="0">
                <a:pos x="T0" y="T1"/>
              </a:cxn>
              <a:cxn ang="0">
                <a:pos x="T2" y="T3"/>
              </a:cxn>
              <a:cxn ang="0">
                <a:pos x="T4" y="T5"/>
              </a:cxn>
              <a:cxn ang="0">
                <a:pos x="T6" y="T7"/>
              </a:cxn>
              <a:cxn ang="0">
                <a:pos x="T8" y="T9"/>
              </a:cxn>
              <a:cxn ang="0">
                <a:pos x="T10" y="T11"/>
              </a:cxn>
            </a:cxnLst>
            <a:rect l="0" t="0" r="r" b="b"/>
            <a:pathLst>
              <a:path w="105" h="246">
                <a:moveTo>
                  <a:pt x="105" y="246"/>
                </a:moveTo>
                <a:cubicBezTo>
                  <a:pt x="105" y="246"/>
                  <a:pt x="105" y="246"/>
                  <a:pt x="105" y="246"/>
                </a:cubicBezTo>
                <a:cubicBezTo>
                  <a:pt x="105" y="246"/>
                  <a:pt x="105" y="246"/>
                  <a:pt x="105" y="246"/>
                </a:cubicBezTo>
                <a:cubicBezTo>
                  <a:pt x="0" y="0"/>
                  <a:pt x="0" y="0"/>
                  <a:pt x="0" y="0"/>
                </a:cubicBezTo>
                <a:cubicBezTo>
                  <a:pt x="0" y="0"/>
                  <a:pt x="0" y="0"/>
                  <a:pt x="0" y="0"/>
                </a:cubicBezTo>
                <a:lnTo>
                  <a:pt x="105" y="246"/>
                </a:ln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3"/>
          <p:cNvSpPr>
            <a:spLocks/>
          </p:cNvSpPr>
          <p:nvPr userDrawn="1"/>
        </p:nvSpPr>
        <p:spPr bwMode="auto">
          <a:xfrm>
            <a:off x="6590394" y="28676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14"/>
          <p:cNvSpPr>
            <a:spLocks/>
          </p:cNvSpPr>
          <p:nvPr userDrawn="1"/>
        </p:nvSpPr>
        <p:spPr bwMode="auto">
          <a:xfrm>
            <a:off x="6643688" y="2161480"/>
            <a:ext cx="0" cy="761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5"/>
          <p:cNvSpPr>
            <a:spLocks/>
          </p:cNvSpPr>
          <p:nvPr userDrawn="1"/>
        </p:nvSpPr>
        <p:spPr bwMode="auto">
          <a:xfrm>
            <a:off x="6502839" y="2169094"/>
            <a:ext cx="140849" cy="698536"/>
          </a:xfrm>
          <a:custGeom>
            <a:avLst/>
            <a:gdLst>
              <a:gd name="T0" fmla="*/ 10 w 16"/>
              <a:gd name="T1" fmla="*/ 79 h 79"/>
              <a:gd name="T2" fmla="*/ 16 w 16"/>
              <a:gd name="T3" fmla="*/ 0 h 79"/>
              <a:gd name="T4" fmla="*/ 10 w 16"/>
              <a:gd name="T5" fmla="*/ 79 h 79"/>
            </a:gdLst>
            <a:ahLst/>
            <a:cxnLst>
              <a:cxn ang="0">
                <a:pos x="T0" y="T1"/>
              </a:cxn>
              <a:cxn ang="0">
                <a:pos x="T2" y="T3"/>
              </a:cxn>
              <a:cxn ang="0">
                <a:pos x="T4" y="T5"/>
              </a:cxn>
            </a:cxnLst>
            <a:rect l="0" t="0" r="r" b="b"/>
            <a:pathLst>
              <a:path w="16" h="79">
                <a:moveTo>
                  <a:pt x="10" y="79"/>
                </a:moveTo>
                <a:cubicBezTo>
                  <a:pt x="0" y="42"/>
                  <a:pt x="13" y="6"/>
                  <a:pt x="16" y="0"/>
                </a:cubicBezTo>
                <a:cubicBezTo>
                  <a:pt x="13" y="6"/>
                  <a:pt x="0" y="42"/>
                  <a:pt x="10" y="79"/>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16"/>
          <p:cNvSpPr>
            <a:spLocks/>
          </p:cNvSpPr>
          <p:nvPr userDrawn="1"/>
        </p:nvSpPr>
        <p:spPr bwMode="auto">
          <a:xfrm>
            <a:off x="6643688" y="-14068"/>
            <a:ext cx="926940" cy="2175548"/>
          </a:xfrm>
          <a:custGeom>
            <a:avLst/>
            <a:gdLst>
              <a:gd name="T0" fmla="*/ 0 w 105"/>
              <a:gd name="T1" fmla="*/ 246 h 246"/>
              <a:gd name="T2" fmla="*/ 0 w 105"/>
              <a:gd name="T3" fmla="*/ 246 h 246"/>
              <a:gd name="T4" fmla="*/ 0 w 105"/>
              <a:gd name="T5" fmla="*/ 246 h 246"/>
              <a:gd name="T6" fmla="*/ 105 w 105"/>
              <a:gd name="T7" fmla="*/ 0 h 246"/>
              <a:gd name="T8" fmla="*/ 105 w 105"/>
              <a:gd name="T9" fmla="*/ 0 h 246"/>
              <a:gd name="T10" fmla="*/ 0 w 105"/>
              <a:gd name="T11" fmla="*/ 246 h 246"/>
            </a:gdLst>
            <a:ahLst/>
            <a:cxnLst>
              <a:cxn ang="0">
                <a:pos x="T0" y="T1"/>
              </a:cxn>
              <a:cxn ang="0">
                <a:pos x="T2" y="T3"/>
              </a:cxn>
              <a:cxn ang="0">
                <a:pos x="T4" y="T5"/>
              </a:cxn>
              <a:cxn ang="0">
                <a:pos x="T6" y="T7"/>
              </a:cxn>
              <a:cxn ang="0">
                <a:pos x="T8" y="T9"/>
              </a:cxn>
              <a:cxn ang="0">
                <a:pos x="T10" y="T11"/>
              </a:cxn>
            </a:cxnLst>
            <a:rect l="0" t="0" r="r" b="b"/>
            <a:pathLst>
              <a:path w="105" h="246">
                <a:moveTo>
                  <a:pt x="0" y="246"/>
                </a:moveTo>
                <a:cubicBezTo>
                  <a:pt x="0" y="246"/>
                  <a:pt x="0" y="246"/>
                  <a:pt x="0" y="246"/>
                </a:cubicBezTo>
                <a:cubicBezTo>
                  <a:pt x="0" y="246"/>
                  <a:pt x="0" y="246"/>
                  <a:pt x="0" y="246"/>
                </a:cubicBezTo>
                <a:cubicBezTo>
                  <a:pt x="105" y="0"/>
                  <a:pt x="105" y="0"/>
                  <a:pt x="105" y="0"/>
                </a:cubicBezTo>
                <a:cubicBezTo>
                  <a:pt x="105" y="0"/>
                  <a:pt x="105" y="0"/>
                  <a:pt x="105" y="0"/>
                </a:cubicBezTo>
                <a:lnTo>
                  <a:pt x="0" y="246"/>
                </a:ln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Tijdelijke aanduiding voor inhoud 26"/>
          <p:cNvSpPr>
            <a:spLocks noGrp="1"/>
          </p:cNvSpPr>
          <p:nvPr>
            <p:ph sz="quarter" idx="12"/>
          </p:nvPr>
        </p:nvSpPr>
        <p:spPr>
          <a:xfrm>
            <a:off x="600706" y="563345"/>
            <a:ext cx="5436839" cy="576229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9" name="Freeform 7"/>
          <p:cNvSpPr>
            <a:spLocks/>
          </p:cNvSpPr>
          <p:nvPr userDrawn="1"/>
        </p:nvSpPr>
        <p:spPr bwMode="auto">
          <a:xfrm>
            <a:off x="6362700" y="-1"/>
            <a:ext cx="5829300" cy="5661423"/>
          </a:xfrm>
          <a:custGeom>
            <a:avLst/>
            <a:gdLst>
              <a:gd name="T0" fmla="*/ 85 w 3567"/>
              <a:gd name="T1" fmla="*/ 1271 h 3463"/>
              <a:gd name="T2" fmla="*/ 489 w 3567"/>
              <a:gd name="T3" fmla="*/ 0 h 3463"/>
              <a:gd name="T4" fmla="*/ 728 w 3567"/>
              <a:gd name="T5" fmla="*/ 0 h 3463"/>
              <a:gd name="T6" fmla="*/ 728 w 3567"/>
              <a:gd name="T7" fmla="*/ 0 h 3463"/>
              <a:gd name="T8" fmla="*/ 3567 w 3567"/>
              <a:gd name="T9" fmla="*/ 0 h 3463"/>
              <a:gd name="T10" fmla="*/ 3567 w 3567"/>
              <a:gd name="T11" fmla="*/ 3023 h 3463"/>
              <a:gd name="T12" fmla="*/ 3567 w 3567"/>
              <a:gd name="T13" fmla="*/ 3463 h 3463"/>
              <a:gd name="T14" fmla="*/ 482 w 3567"/>
              <a:gd name="T15" fmla="*/ 2145 h 3463"/>
              <a:gd name="T16" fmla="*/ 480 w 3567"/>
              <a:gd name="T17" fmla="*/ 2144 h 3463"/>
              <a:gd name="T18" fmla="*/ 458 w 3567"/>
              <a:gd name="T19" fmla="*/ 2135 h 3463"/>
              <a:gd name="T20" fmla="*/ 451 w 3567"/>
              <a:gd name="T21" fmla="*/ 2131 h 3463"/>
              <a:gd name="T22" fmla="*/ 435 w 3567"/>
              <a:gd name="T23" fmla="*/ 2124 h 3463"/>
              <a:gd name="T24" fmla="*/ 428 w 3567"/>
              <a:gd name="T25" fmla="*/ 2120 h 3463"/>
              <a:gd name="T26" fmla="*/ 412 w 3567"/>
              <a:gd name="T27" fmla="*/ 2111 h 3463"/>
              <a:gd name="T28" fmla="*/ 406 w 3567"/>
              <a:gd name="T29" fmla="*/ 2108 h 3463"/>
              <a:gd name="T30" fmla="*/ 386 w 3567"/>
              <a:gd name="T31" fmla="*/ 2097 h 3463"/>
              <a:gd name="T32" fmla="*/ 380 w 3567"/>
              <a:gd name="T33" fmla="*/ 2093 h 3463"/>
              <a:gd name="T34" fmla="*/ 367 w 3567"/>
              <a:gd name="T35" fmla="*/ 2085 h 3463"/>
              <a:gd name="T36" fmla="*/ 360 w 3567"/>
              <a:gd name="T37" fmla="*/ 2081 h 3463"/>
              <a:gd name="T38" fmla="*/ 347 w 3567"/>
              <a:gd name="T39" fmla="*/ 2072 h 3463"/>
              <a:gd name="T40" fmla="*/ 341 w 3567"/>
              <a:gd name="T41" fmla="*/ 2068 h 3463"/>
              <a:gd name="T42" fmla="*/ 324 w 3567"/>
              <a:gd name="T43" fmla="*/ 2056 h 3463"/>
              <a:gd name="T44" fmla="*/ 320 w 3567"/>
              <a:gd name="T45" fmla="*/ 2052 h 3463"/>
              <a:gd name="T46" fmla="*/ 308 w 3567"/>
              <a:gd name="T47" fmla="*/ 2043 h 3463"/>
              <a:gd name="T48" fmla="*/ 301 w 3567"/>
              <a:gd name="T49" fmla="*/ 2038 h 3463"/>
              <a:gd name="T50" fmla="*/ 292 w 3567"/>
              <a:gd name="T51" fmla="*/ 2029 h 3463"/>
              <a:gd name="T52" fmla="*/ 285 w 3567"/>
              <a:gd name="T53" fmla="*/ 2024 h 3463"/>
              <a:gd name="T54" fmla="*/ 275 w 3567"/>
              <a:gd name="T55" fmla="*/ 2015 h 3463"/>
              <a:gd name="T56" fmla="*/ 270 w 3567"/>
              <a:gd name="T57" fmla="*/ 2010 h 3463"/>
              <a:gd name="T58" fmla="*/ 258 w 3567"/>
              <a:gd name="T59" fmla="*/ 1998 h 3463"/>
              <a:gd name="T60" fmla="*/ 252 w 3567"/>
              <a:gd name="T61" fmla="*/ 1992 h 3463"/>
              <a:gd name="T62" fmla="*/ 244 w 3567"/>
              <a:gd name="T63" fmla="*/ 1984 h 3463"/>
              <a:gd name="T64" fmla="*/ 239 w 3567"/>
              <a:gd name="T65" fmla="*/ 1978 h 3463"/>
              <a:gd name="T66" fmla="*/ 232 w 3567"/>
              <a:gd name="T67" fmla="*/ 1970 h 3463"/>
              <a:gd name="T68" fmla="*/ 226 w 3567"/>
              <a:gd name="T69" fmla="*/ 1963 h 3463"/>
              <a:gd name="T70" fmla="*/ 216 w 3567"/>
              <a:gd name="T71" fmla="*/ 1951 h 3463"/>
              <a:gd name="T72" fmla="*/ 211 w 3567"/>
              <a:gd name="T73" fmla="*/ 1944 h 3463"/>
              <a:gd name="T74" fmla="*/ 205 w 3567"/>
              <a:gd name="T75" fmla="*/ 1936 h 3463"/>
              <a:gd name="T76" fmla="*/ 200 w 3567"/>
              <a:gd name="T77" fmla="*/ 1929 h 3463"/>
              <a:gd name="T78" fmla="*/ 195 w 3567"/>
              <a:gd name="T79" fmla="*/ 1922 h 3463"/>
              <a:gd name="T80" fmla="*/ 190 w 3567"/>
              <a:gd name="T81" fmla="*/ 1914 h 3463"/>
              <a:gd name="T82" fmla="*/ 186 w 3567"/>
              <a:gd name="T83" fmla="*/ 1908 h 3463"/>
              <a:gd name="T84" fmla="*/ 177 w 3567"/>
              <a:gd name="T85" fmla="*/ 1892 h 3463"/>
              <a:gd name="T86" fmla="*/ 174 w 3567"/>
              <a:gd name="T87" fmla="*/ 1887 h 3463"/>
              <a:gd name="T88" fmla="*/ 169 w 3567"/>
              <a:gd name="T89" fmla="*/ 1878 h 3463"/>
              <a:gd name="T90" fmla="*/ 166 w 3567"/>
              <a:gd name="T91" fmla="*/ 1873 h 3463"/>
              <a:gd name="T92" fmla="*/ 161 w 3567"/>
              <a:gd name="T93" fmla="*/ 1863 h 3463"/>
              <a:gd name="T94" fmla="*/ 159 w 3567"/>
              <a:gd name="T95" fmla="*/ 1859 h 3463"/>
              <a:gd name="T96" fmla="*/ 145 w 3567"/>
              <a:gd name="T97" fmla="*/ 1825 h 3463"/>
              <a:gd name="T98" fmla="*/ 143 w 3567"/>
              <a:gd name="T99" fmla="*/ 1822 h 3463"/>
              <a:gd name="T100" fmla="*/ 139 w 3567"/>
              <a:gd name="T101" fmla="*/ 1811 h 3463"/>
              <a:gd name="T102" fmla="*/ 138 w 3567"/>
              <a:gd name="T103" fmla="*/ 1808 h 3463"/>
              <a:gd name="T104" fmla="*/ 127 w 3567"/>
              <a:gd name="T105" fmla="*/ 1771 h 3463"/>
              <a:gd name="T106" fmla="*/ 127 w 3567"/>
              <a:gd name="T107" fmla="*/ 1771 h 3463"/>
              <a:gd name="T108" fmla="*/ 127 w 3567"/>
              <a:gd name="T109" fmla="*/ 1771 h 3463"/>
              <a:gd name="T110" fmla="*/ 127 w 3567"/>
              <a:gd name="T111" fmla="*/ 1771 h 3463"/>
              <a:gd name="T112" fmla="*/ 127 w 3567"/>
              <a:gd name="T113" fmla="*/ 1771 h 3463"/>
              <a:gd name="T114" fmla="*/ 85 w 3567"/>
              <a:gd name="T115" fmla="*/ 1271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3463">
                <a:moveTo>
                  <a:pt x="85" y="1271"/>
                </a:moveTo>
                <a:cubicBezTo>
                  <a:pt x="489" y="0"/>
                  <a:pt x="489" y="0"/>
                  <a:pt x="489" y="0"/>
                </a:cubicBezTo>
                <a:cubicBezTo>
                  <a:pt x="728" y="0"/>
                  <a:pt x="728" y="0"/>
                  <a:pt x="728" y="0"/>
                </a:cubicBezTo>
                <a:cubicBezTo>
                  <a:pt x="728" y="0"/>
                  <a:pt x="728" y="0"/>
                  <a:pt x="728" y="0"/>
                </a:cubicBezTo>
                <a:cubicBezTo>
                  <a:pt x="3567" y="0"/>
                  <a:pt x="3567" y="0"/>
                  <a:pt x="3567" y="0"/>
                </a:cubicBezTo>
                <a:cubicBezTo>
                  <a:pt x="3567" y="3023"/>
                  <a:pt x="3567" y="3023"/>
                  <a:pt x="3567" y="3023"/>
                </a:cubicBezTo>
                <a:cubicBezTo>
                  <a:pt x="3567" y="3463"/>
                  <a:pt x="3567" y="3463"/>
                  <a:pt x="3567" y="3463"/>
                </a:cubicBezTo>
                <a:cubicBezTo>
                  <a:pt x="482" y="2145"/>
                  <a:pt x="482" y="2145"/>
                  <a:pt x="482" y="2145"/>
                </a:cubicBezTo>
                <a:cubicBezTo>
                  <a:pt x="481" y="2145"/>
                  <a:pt x="480" y="2145"/>
                  <a:pt x="480" y="2144"/>
                </a:cubicBezTo>
                <a:cubicBezTo>
                  <a:pt x="473" y="2141"/>
                  <a:pt x="465" y="2138"/>
                  <a:pt x="458" y="2135"/>
                </a:cubicBezTo>
                <a:cubicBezTo>
                  <a:pt x="456" y="2134"/>
                  <a:pt x="453" y="2132"/>
                  <a:pt x="451" y="2131"/>
                </a:cubicBezTo>
                <a:cubicBezTo>
                  <a:pt x="445" y="2129"/>
                  <a:pt x="440" y="2126"/>
                  <a:pt x="435" y="2124"/>
                </a:cubicBezTo>
                <a:cubicBezTo>
                  <a:pt x="433" y="2122"/>
                  <a:pt x="430" y="2121"/>
                  <a:pt x="428" y="2120"/>
                </a:cubicBezTo>
                <a:cubicBezTo>
                  <a:pt x="422" y="2117"/>
                  <a:pt x="417" y="2114"/>
                  <a:pt x="412" y="2111"/>
                </a:cubicBezTo>
                <a:cubicBezTo>
                  <a:pt x="410" y="2110"/>
                  <a:pt x="408" y="2109"/>
                  <a:pt x="406" y="2108"/>
                </a:cubicBezTo>
                <a:cubicBezTo>
                  <a:pt x="399" y="2105"/>
                  <a:pt x="393" y="2101"/>
                  <a:pt x="386" y="2097"/>
                </a:cubicBezTo>
                <a:cubicBezTo>
                  <a:pt x="384" y="2096"/>
                  <a:pt x="382" y="2095"/>
                  <a:pt x="380" y="2093"/>
                </a:cubicBezTo>
                <a:cubicBezTo>
                  <a:pt x="376" y="2091"/>
                  <a:pt x="371" y="2088"/>
                  <a:pt x="367" y="2085"/>
                </a:cubicBezTo>
                <a:cubicBezTo>
                  <a:pt x="364" y="2084"/>
                  <a:pt x="362" y="2082"/>
                  <a:pt x="360" y="2081"/>
                </a:cubicBezTo>
                <a:cubicBezTo>
                  <a:pt x="355" y="2078"/>
                  <a:pt x="351" y="2075"/>
                  <a:pt x="347" y="2072"/>
                </a:cubicBezTo>
                <a:cubicBezTo>
                  <a:pt x="345" y="2071"/>
                  <a:pt x="343" y="2069"/>
                  <a:pt x="341" y="2068"/>
                </a:cubicBezTo>
                <a:cubicBezTo>
                  <a:pt x="335" y="2064"/>
                  <a:pt x="330" y="2060"/>
                  <a:pt x="324" y="2056"/>
                </a:cubicBezTo>
                <a:cubicBezTo>
                  <a:pt x="323" y="2055"/>
                  <a:pt x="321" y="2054"/>
                  <a:pt x="320" y="2052"/>
                </a:cubicBezTo>
                <a:cubicBezTo>
                  <a:pt x="316" y="2049"/>
                  <a:pt x="312" y="2046"/>
                  <a:pt x="308" y="2043"/>
                </a:cubicBezTo>
                <a:cubicBezTo>
                  <a:pt x="305" y="2041"/>
                  <a:pt x="303" y="2039"/>
                  <a:pt x="301" y="2038"/>
                </a:cubicBezTo>
                <a:cubicBezTo>
                  <a:pt x="298" y="2035"/>
                  <a:pt x="295" y="2032"/>
                  <a:pt x="292" y="2029"/>
                </a:cubicBezTo>
                <a:cubicBezTo>
                  <a:pt x="289" y="2028"/>
                  <a:pt x="287" y="2026"/>
                  <a:pt x="285" y="2024"/>
                </a:cubicBezTo>
                <a:cubicBezTo>
                  <a:pt x="282" y="2021"/>
                  <a:pt x="278" y="2018"/>
                  <a:pt x="275" y="2015"/>
                </a:cubicBezTo>
                <a:cubicBezTo>
                  <a:pt x="273" y="2013"/>
                  <a:pt x="272" y="2012"/>
                  <a:pt x="270" y="2010"/>
                </a:cubicBezTo>
                <a:cubicBezTo>
                  <a:pt x="266" y="2006"/>
                  <a:pt x="262" y="2002"/>
                  <a:pt x="258" y="1998"/>
                </a:cubicBezTo>
                <a:cubicBezTo>
                  <a:pt x="256" y="1996"/>
                  <a:pt x="254" y="1994"/>
                  <a:pt x="252" y="1992"/>
                </a:cubicBezTo>
                <a:cubicBezTo>
                  <a:pt x="249" y="1989"/>
                  <a:pt x="247" y="1987"/>
                  <a:pt x="244" y="1984"/>
                </a:cubicBezTo>
                <a:cubicBezTo>
                  <a:pt x="243" y="1982"/>
                  <a:pt x="241" y="1980"/>
                  <a:pt x="239" y="1978"/>
                </a:cubicBezTo>
                <a:cubicBezTo>
                  <a:pt x="236" y="1975"/>
                  <a:pt x="234" y="1972"/>
                  <a:pt x="232" y="1970"/>
                </a:cubicBezTo>
                <a:cubicBezTo>
                  <a:pt x="230" y="1968"/>
                  <a:pt x="228" y="1966"/>
                  <a:pt x="226" y="1963"/>
                </a:cubicBezTo>
                <a:cubicBezTo>
                  <a:pt x="223" y="1959"/>
                  <a:pt x="219" y="1955"/>
                  <a:pt x="216" y="1951"/>
                </a:cubicBezTo>
                <a:cubicBezTo>
                  <a:pt x="214" y="1948"/>
                  <a:pt x="213" y="1946"/>
                  <a:pt x="211" y="1944"/>
                </a:cubicBezTo>
                <a:cubicBezTo>
                  <a:pt x="209" y="1941"/>
                  <a:pt x="207" y="1939"/>
                  <a:pt x="205" y="1936"/>
                </a:cubicBezTo>
                <a:cubicBezTo>
                  <a:pt x="204" y="1934"/>
                  <a:pt x="202" y="1931"/>
                  <a:pt x="200" y="1929"/>
                </a:cubicBezTo>
                <a:cubicBezTo>
                  <a:pt x="199" y="1926"/>
                  <a:pt x="197" y="1924"/>
                  <a:pt x="195" y="1922"/>
                </a:cubicBezTo>
                <a:cubicBezTo>
                  <a:pt x="194" y="1919"/>
                  <a:pt x="192" y="1917"/>
                  <a:pt x="190" y="1914"/>
                </a:cubicBezTo>
                <a:cubicBezTo>
                  <a:pt x="189" y="1912"/>
                  <a:pt x="188" y="1910"/>
                  <a:pt x="186" y="1908"/>
                </a:cubicBezTo>
                <a:cubicBezTo>
                  <a:pt x="183" y="1903"/>
                  <a:pt x="180" y="1897"/>
                  <a:pt x="177" y="1892"/>
                </a:cubicBezTo>
                <a:cubicBezTo>
                  <a:pt x="176" y="1890"/>
                  <a:pt x="175" y="1889"/>
                  <a:pt x="174" y="1887"/>
                </a:cubicBezTo>
                <a:cubicBezTo>
                  <a:pt x="172" y="1884"/>
                  <a:pt x="171" y="1881"/>
                  <a:pt x="169" y="1878"/>
                </a:cubicBezTo>
                <a:cubicBezTo>
                  <a:pt x="168" y="1876"/>
                  <a:pt x="167" y="1874"/>
                  <a:pt x="166" y="1873"/>
                </a:cubicBezTo>
                <a:cubicBezTo>
                  <a:pt x="165" y="1869"/>
                  <a:pt x="163" y="1866"/>
                  <a:pt x="161" y="1863"/>
                </a:cubicBezTo>
                <a:cubicBezTo>
                  <a:pt x="161" y="1862"/>
                  <a:pt x="160" y="1860"/>
                  <a:pt x="159" y="1859"/>
                </a:cubicBezTo>
                <a:cubicBezTo>
                  <a:pt x="154" y="1848"/>
                  <a:pt x="149" y="1837"/>
                  <a:pt x="145" y="1825"/>
                </a:cubicBezTo>
                <a:cubicBezTo>
                  <a:pt x="144" y="1824"/>
                  <a:pt x="144" y="1823"/>
                  <a:pt x="143" y="1822"/>
                </a:cubicBezTo>
                <a:cubicBezTo>
                  <a:pt x="142" y="1818"/>
                  <a:pt x="141" y="1815"/>
                  <a:pt x="139" y="1811"/>
                </a:cubicBezTo>
                <a:cubicBezTo>
                  <a:pt x="139" y="1810"/>
                  <a:pt x="139" y="1809"/>
                  <a:pt x="138" y="1808"/>
                </a:cubicBezTo>
                <a:cubicBezTo>
                  <a:pt x="134" y="1796"/>
                  <a:pt x="130" y="1784"/>
                  <a:pt x="127" y="1771"/>
                </a:cubicBezTo>
                <a:cubicBezTo>
                  <a:pt x="127" y="1771"/>
                  <a:pt x="127" y="1771"/>
                  <a:pt x="127" y="1771"/>
                </a:cubicBezTo>
                <a:cubicBezTo>
                  <a:pt x="127" y="1771"/>
                  <a:pt x="127" y="1771"/>
                  <a:pt x="127" y="1771"/>
                </a:cubicBezTo>
                <a:cubicBezTo>
                  <a:pt x="127" y="1771"/>
                  <a:pt x="127" y="1771"/>
                  <a:pt x="127" y="1771"/>
                </a:cubicBezTo>
                <a:cubicBezTo>
                  <a:pt x="127" y="1771"/>
                  <a:pt x="127" y="1771"/>
                  <a:pt x="127" y="1771"/>
                </a:cubicBezTo>
                <a:cubicBezTo>
                  <a:pt x="0" y="1539"/>
                  <a:pt x="85" y="1271"/>
                  <a:pt x="85" y="12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Tijdelijke aanduiding voor afbeelding 20"/>
          <p:cNvSpPr>
            <a:spLocks noGrp="1"/>
          </p:cNvSpPr>
          <p:nvPr>
            <p:ph type="pic" sz="quarter" idx="13"/>
          </p:nvPr>
        </p:nvSpPr>
        <p:spPr>
          <a:xfrm>
            <a:off x="6536188" y="0"/>
            <a:ext cx="5655812" cy="4939904"/>
          </a:xfrm>
          <a:custGeom>
            <a:avLst/>
            <a:gdLst>
              <a:gd name="connsiteX0" fmla="*/ 1016400 w 5655812"/>
              <a:gd name="connsiteY0" fmla="*/ 0 h 4939904"/>
              <a:gd name="connsiteX1" fmla="*/ 5655812 w 5655812"/>
              <a:gd name="connsiteY1" fmla="*/ 0 h 4939904"/>
              <a:gd name="connsiteX2" fmla="*/ 5655812 w 5655812"/>
              <a:gd name="connsiteY2" fmla="*/ 4939904 h 4939904"/>
              <a:gd name="connsiteX3" fmla="*/ 620930 w 5655812"/>
              <a:gd name="connsiteY3" fmla="*/ 3340114 h 4939904"/>
              <a:gd name="connsiteX4" fmla="*/ 34263 w 5655812"/>
              <a:gd name="connsiteY4" fmla="*/ 2894003 h 4939904"/>
              <a:gd name="connsiteX5" fmla="*/ 80019 w 5655812"/>
              <a:gd name="connsiteY5" fmla="*/ 2192971 h 4939904"/>
              <a:gd name="connsiteX6" fmla="*/ 81654 w 5655812"/>
              <a:gd name="connsiteY6" fmla="*/ 2188069 h 4939904"/>
              <a:gd name="connsiteX7" fmla="*/ 83288 w 5655812"/>
              <a:gd name="connsiteY7" fmla="*/ 2184801 h 4939904"/>
              <a:gd name="connsiteX8" fmla="*/ 1016400 w 5655812"/>
              <a:gd name="connsiteY8" fmla="*/ 0 h 493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812" h="4939904">
                <a:moveTo>
                  <a:pt x="1016400" y="0"/>
                </a:moveTo>
                <a:cubicBezTo>
                  <a:pt x="5655812" y="0"/>
                  <a:pt x="5655812" y="0"/>
                  <a:pt x="5655812" y="0"/>
                </a:cubicBezTo>
                <a:cubicBezTo>
                  <a:pt x="5655812" y="4939904"/>
                  <a:pt x="5655812" y="4939904"/>
                  <a:pt x="5655812" y="4939904"/>
                </a:cubicBezTo>
                <a:cubicBezTo>
                  <a:pt x="620930" y="3340114"/>
                  <a:pt x="620930" y="3340114"/>
                  <a:pt x="620930" y="3340114"/>
                </a:cubicBezTo>
                <a:cubicBezTo>
                  <a:pt x="310438" y="3242067"/>
                  <a:pt x="132313" y="3075389"/>
                  <a:pt x="34263" y="2894003"/>
                </a:cubicBezTo>
                <a:cubicBezTo>
                  <a:pt x="-55617" y="2567181"/>
                  <a:pt x="57141" y="2250165"/>
                  <a:pt x="80019" y="2192971"/>
                </a:cubicBezTo>
                <a:cubicBezTo>
                  <a:pt x="80019" y="2191337"/>
                  <a:pt x="81654" y="2189703"/>
                  <a:pt x="81654" y="2188069"/>
                </a:cubicBezTo>
                <a:cubicBezTo>
                  <a:pt x="83288" y="2184801"/>
                  <a:pt x="83288" y="2184801"/>
                  <a:pt x="83288" y="2184801"/>
                </a:cubicBezTo>
                <a:cubicBezTo>
                  <a:pt x="1016400" y="0"/>
                  <a:pt x="1016400" y="0"/>
                  <a:pt x="1016400" y="0"/>
                </a:cubicBezTo>
                <a:close/>
              </a:path>
            </a:pathLst>
          </a:custGeom>
          <a:solidFill>
            <a:schemeClr val="bg2"/>
          </a:solidFill>
        </p:spPr>
        <p:txBody>
          <a:bodyPr wrap="square">
            <a:noAutofit/>
          </a:bodyPr>
          <a:lstStyle>
            <a:lvl1pPr algn="r">
              <a:defRPr sz="1000"/>
            </a:lvl1pPr>
          </a:lstStyle>
          <a:p>
            <a:endParaRPr lang="nl-NL" dirty="0"/>
          </a:p>
        </p:txBody>
      </p:sp>
    </p:spTree>
    <p:extLst>
      <p:ext uri="{BB962C8B-B14F-4D97-AF65-F5344CB8AC3E}">
        <p14:creationId xmlns:p14="http://schemas.microsoft.com/office/powerpoint/2010/main" val="196251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ller B">
    <p:spTree>
      <p:nvGrpSpPr>
        <p:cNvPr id="1" name=""/>
        <p:cNvGrpSpPr/>
        <p:nvPr/>
      </p:nvGrpSpPr>
      <p:grpSpPr>
        <a:xfrm>
          <a:off x="0" y="0"/>
          <a:ext cx="0" cy="0"/>
          <a:chOff x="0" y="0"/>
          <a:chExt cx="0" cy="0"/>
        </a:xfrm>
      </p:grpSpPr>
      <p:sp>
        <p:nvSpPr>
          <p:cNvPr id="6" name="Freeform 6"/>
          <p:cNvSpPr>
            <a:spLocks/>
          </p:cNvSpPr>
          <p:nvPr userDrawn="1"/>
        </p:nvSpPr>
        <p:spPr bwMode="auto">
          <a:xfrm>
            <a:off x="4664075" y="23894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 name="Freeform 7"/>
          <p:cNvSpPr>
            <a:spLocks/>
          </p:cNvSpPr>
          <p:nvPr userDrawn="1"/>
        </p:nvSpPr>
        <p:spPr bwMode="auto">
          <a:xfrm>
            <a:off x="4627563" y="1800445"/>
            <a:ext cx="0" cy="635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8" name="Freeform 8"/>
          <p:cNvSpPr>
            <a:spLocks/>
          </p:cNvSpPr>
          <p:nvPr userDrawn="1"/>
        </p:nvSpPr>
        <p:spPr bwMode="auto">
          <a:xfrm>
            <a:off x="4627563" y="1806795"/>
            <a:ext cx="111125" cy="582613"/>
          </a:xfrm>
          <a:custGeom>
            <a:avLst/>
            <a:gdLst>
              <a:gd name="T0" fmla="*/ 5 w 15"/>
              <a:gd name="T1" fmla="*/ 79 h 79"/>
              <a:gd name="T2" fmla="*/ 0 w 15"/>
              <a:gd name="T3" fmla="*/ 0 h 79"/>
              <a:gd name="T4" fmla="*/ 5 w 15"/>
              <a:gd name="T5" fmla="*/ 79 h 79"/>
            </a:gdLst>
            <a:ahLst/>
            <a:cxnLst>
              <a:cxn ang="0">
                <a:pos x="T0" y="T1"/>
              </a:cxn>
              <a:cxn ang="0">
                <a:pos x="T2" y="T3"/>
              </a:cxn>
              <a:cxn ang="0">
                <a:pos x="T4" y="T5"/>
              </a:cxn>
            </a:cxnLst>
            <a:rect l="0" t="0" r="r" b="b"/>
            <a:pathLst>
              <a:path w="15" h="79">
                <a:moveTo>
                  <a:pt x="5" y="79"/>
                </a:moveTo>
                <a:cubicBezTo>
                  <a:pt x="15" y="42"/>
                  <a:pt x="2" y="6"/>
                  <a:pt x="0" y="0"/>
                </a:cubicBezTo>
                <a:cubicBezTo>
                  <a:pt x="2" y="6"/>
                  <a:pt x="15" y="42"/>
                  <a:pt x="5" y="79"/>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9" name="Freeform 9"/>
          <p:cNvSpPr>
            <a:spLocks/>
          </p:cNvSpPr>
          <p:nvPr userDrawn="1"/>
        </p:nvSpPr>
        <p:spPr bwMode="auto">
          <a:xfrm>
            <a:off x="3854450" y="-14068"/>
            <a:ext cx="773113" cy="1814513"/>
          </a:xfrm>
          <a:custGeom>
            <a:avLst/>
            <a:gdLst>
              <a:gd name="T0" fmla="*/ 105 w 105"/>
              <a:gd name="T1" fmla="*/ 246 h 246"/>
              <a:gd name="T2" fmla="*/ 105 w 105"/>
              <a:gd name="T3" fmla="*/ 246 h 246"/>
              <a:gd name="T4" fmla="*/ 105 w 105"/>
              <a:gd name="T5" fmla="*/ 246 h 246"/>
              <a:gd name="T6" fmla="*/ 0 w 105"/>
              <a:gd name="T7" fmla="*/ 0 h 246"/>
              <a:gd name="T8" fmla="*/ 0 w 105"/>
              <a:gd name="T9" fmla="*/ 0 h 246"/>
              <a:gd name="T10" fmla="*/ 105 w 105"/>
              <a:gd name="T11" fmla="*/ 246 h 246"/>
            </a:gdLst>
            <a:ahLst/>
            <a:cxnLst>
              <a:cxn ang="0">
                <a:pos x="T0" y="T1"/>
              </a:cxn>
              <a:cxn ang="0">
                <a:pos x="T2" y="T3"/>
              </a:cxn>
              <a:cxn ang="0">
                <a:pos x="T4" y="T5"/>
              </a:cxn>
              <a:cxn ang="0">
                <a:pos x="T6" y="T7"/>
              </a:cxn>
              <a:cxn ang="0">
                <a:pos x="T8" y="T9"/>
              </a:cxn>
              <a:cxn ang="0">
                <a:pos x="T10" y="T11"/>
              </a:cxn>
            </a:cxnLst>
            <a:rect l="0" t="0" r="r" b="b"/>
            <a:pathLst>
              <a:path w="105" h="246">
                <a:moveTo>
                  <a:pt x="105" y="246"/>
                </a:moveTo>
                <a:cubicBezTo>
                  <a:pt x="105" y="246"/>
                  <a:pt x="105" y="246"/>
                  <a:pt x="105" y="246"/>
                </a:cubicBezTo>
                <a:cubicBezTo>
                  <a:pt x="105" y="246"/>
                  <a:pt x="105" y="246"/>
                  <a:pt x="105" y="246"/>
                </a:cubicBezTo>
                <a:cubicBezTo>
                  <a:pt x="0" y="0"/>
                  <a:pt x="0" y="0"/>
                  <a:pt x="0" y="0"/>
                </a:cubicBezTo>
                <a:cubicBezTo>
                  <a:pt x="0" y="0"/>
                  <a:pt x="0" y="0"/>
                  <a:pt x="0" y="0"/>
                </a:cubicBezTo>
                <a:lnTo>
                  <a:pt x="105" y="246"/>
                </a:ln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sz="quarter" idx="11"/>
          </p:nvPr>
        </p:nvSpPr>
        <p:spPr>
          <a:xfrm>
            <a:off x="5137630" y="957600"/>
            <a:ext cx="5937250" cy="4829425"/>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tel 3"/>
          <p:cNvSpPr>
            <a:spLocks noGrp="1"/>
          </p:cNvSpPr>
          <p:nvPr>
            <p:ph type="title"/>
          </p:nvPr>
        </p:nvSpPr>
        <p:spPr>
          <a:xfrm>
            <a:off x="5137630" y="365125"/>
            <a:ext cx="6486524" cy="328983"/>
          </a:xfrm>
        </p:spPr>
        <p:txBody>
          <a:bodyPr/>
          <a:lstStyle/>
          <a:p>
            <a:r>
              <a:rPr lang="nl-NL" dirty="0"/>
              <a:t>Klik om de stijl te bewerken</a:t>
            </a:r>
          </a:p>
        </p:txBody>
      </p:sp>
      <p:sp>
        <p:nvSpPr>
          <p:cNvPr id="10" name="Freeform 5"/>
          <p:cNvSpPr>
            <a:spLocks/>
          </p:cNvSpPr>
          <p:nvPr userDrawn="1"/>
        </p:nvSpPr>
        <p:spPr bwMode="auto">
          <a:xfrm>
            <a:off x="-12700" y="-14068"/>
            <a:ext cx="4983590" cy="4840068"/>
          </a:xfrm>
          <a:custGeom>
            <a:avLst/>
            <a:gdLst>
              <a:gd name="T0" fmla="*/ 3482 w 3567"/>
              <a:gd name="T1" fmla="*/ 1271 h 3463"/>
              <a:gd name="T2" fmla="*/ 3078 w 3567"/>
              <a:gd name="T3" fmla="*/ 0 h 3463"/>
              <a:gd name="T4" fmla="*/ 2839 w 3567"/>
              <a:gd name="T5" fmla="*/ 0 h 3463"/>
              <a:gd name="T6" fmla="*/ 2839 w 3567"/>
              <a:gd name="T7" fmla="*/ 0 h 3463"/>
              <a:gd name="T8" fmla="*/ 0 w 3567"/>
              <a:gd name="T9" fmla="*/ 0 h 3463"/>
              <a:gd name="T10" fmla="*/ 0 w 3567"/>
              <a:gd name="T11" fmla="*/ 3023 h 3463"/>
              <a:gd name="T12" fmla="*/ 0 w 3567"/>
              <a:gd name="T13" fmla="*/ 3463 h 3463"/>
              <a:gd name="T14" fmla="*/ 3085 w 3567"/>
              <a:gd name="T15" fmla="*/ 2145 h 3463"/>
              <a:gd name="T16" fmla="*/ 3087 w 3567"/>
              <a:gd name="T17" fmla="*/ 2144 h 3463"/>
              <a:gd name="T18" fmla="*/ 3109 w 3567"/>
              <a:gd name="T19" fmla="*/ 2135 h 3463"/>
              <a:gd name="T20" fmla="*/ 3116 w 3567"/>
              <a:gd name="T21" fmla="*/ 2131 h 3463"/>
              <a:gd name="T22" fmla="*/ 3132 w 3567"/>
              <a:gd name="T23" fmla="*/ 2124 h 3463"/>
              <a:gd name="T24" fmla="*/ 3140 w 3567"/>
              <a:gd name="T25" fmla="*/ 2120 h 3463"/>
              <a:gd name="T26" fmla="*/ 3155 w 3567"/>
              <a:gd name="T27" fmla="*/ 2111 h 3463"/>
              <a:gd name="T28" fmla="*/ 3161 w 3567"/>
              <a:gd name="T29" fmla="*/ 2108 h 3463"/>
              <a:gd name="T30" fmla="*/ 3181 w 3567"/>
              <a:gd name="T31" fmla="*/ 2097 h 3463"/>
              <a:gd name="T32" fmla="*/ 3187 w 3567"/>
              <a:gd name="T33" fmla="*/ 2093 h 3463"/>
              <a:gd name="T34" fmla="*/ 3200 w 3567"/>
              <a:gd name="T35" fmla="*/ 2085 h 3463"/>
              <a:gd name="T36" fmla="*/ 3207 w 3567"/>
              <a:gd name="T37" fmla="*/ 2081 h 3463"/>
              <a:gd name="T38" fmla="*/ 3220 w 3567"/>
              <a:gd name="T39" fmla="*/ 2072 h 3463"/>
              <a:gd name="T40" fmla="*/ 3226 w 3567"/>
              <a:gd name="T41" fmla="*/ 2068 h 3463"/>
              <a:gd name="T42" fmla="*/ 3243 w 3567"/>
              <a:gd name="T43" fmla="*/ 2056 h 3463"/>
              <a:gd name="T44" fmla="*/ 3247 w 3567"/>
              <a:gd name="T45" fmla="*/ 2052 h 3463"/>
              <a:gd name="T46" fmla="*/ 3260 w 3567"/>
              <a:gd name="T47" fmla="*/ 2043 h 3463"/>
              <a:gd name="T48" fmla="*/ 3266 w 3567"/>
              <a:gd name="T49" fmla="*/ 2038 h 3463"/>
              <a:gd name="T50" fmla="*/ 3276 w 3567"/>
              <a:gd name="T51" fmla="*/ 2029 h 3463"/>
              <a:gd name="T52" fmla="*/ 3282 w 3567"/>
              <a:gd name="T53" fmla="*/ 2024 h 3463"/>
              <a:gd name="T54" fmla="*/ 3292 w 3567"/>
              <a:gd name="T55" fmla="*/ 2015 h 3463"/>
              <a:gd name="T56" fmla="*/ 3297 w 3567"/>
              <a:gd name="T57" fmla="*/ 2010 h 3463"/>
              <a:gd name="T58" fmla="*/ 3309 w 3567"/>
              <a:gd name="T59" fmla="*/ 1998 h 3463"/>
              <a:gd name="T60" fmla="*/ 3315 w 3567"/>
              <a:gd name="T61" fmla="*/ 1992 h 3463"/>
              <a:gd name="T62" fmla="*/ 3323 w 3567"/>
              <a:gd name="T63" fmla="*/ 1984 h 3463"/>
              <a:gd name="T64" fmla="*/ 3328 w 3567"/>
              <a:gd name="T65" fmla="*/ 1978 h 3463"/>
              <a:gd name="T66" fmla="*/ 3335 w 3567"/>
              <a:gd name="T67" fmla="*/ 1970 h 3463"/>
              <a:gd name="T68" fmla="*/ 3341 w 3567"/>
              <a:gd name="T69" fmla="*/ 1963 h 3463"/>
              <a:gd name="T70" fmla="*/ 3351 w 3567"/>
              <a:gd name="T71" fmla="*/ 1951 h 3463"/>
              <a:gd name="T72" fmla="*/ 3356 w 3567"/>
              <a:gd name="T73" fmla="*/ 1944 h 3463"/>
              <a:gd name="T74" fmla="*/ 3362 w 3567"/>
              <a:gd name="T75" fmla="*/ 1936 h 3463"/>
              <a:gd name="T76" fmla="*/ 3367 w 3567"/>
              <a:gd name="T77" fmla="*/ 1929 h 3463"/>
              <a:gd name="T78" fmla="*/ 3372 w 3567"/>
              <a:gd name="T79" fmla="*/ 1922 h 3463"/>
              <a:gd name="T80" fmla="*/ 3377 w 3567"/>
              <a:gd name="T81" fmla="*/ 1914 h 3463"/>
              <a:gd name="T82" fmla="*/ 3381 w 3567"/>
              <a:gd name="T83" fmla="*/ 1908 h 3463"/>
              <a:gd name="T84" fmla="*/ 3390 w 3567"/>
              <a:gd name="T85" fmla="*/ 1892 h 3463"/>
              <a:gd name="T86" fmla="*/ 3393 w 3567"/>
              <a:gd name="T87" fmla="*/ 1887 h 3463"/>
              <a:gd name="T88" fmla="*/ 3398 w 3567"/>
              <a:gd name="T89" fmla="*/ 1878 h 3463"/>
              <a:gd name="T90" fmla="*/ 3401 w 3567"/>
              <a:gd name="T91" fmla="*/ 1873 h 3463"/>
              <a:gd name="T92" fmla="*/ 3406 w 3567"/>
              <a:gd name="T93" fmla="*/ 1863 h 3463"/>
              <a:gd name="T94" fmla="*/ 3408 w 3567"/>
              <a:gd name="T95" fmla="*/ 1859 h 3463"/>
              <a:gd name="T96" fmla="*/ 3422 w 3567"/>
              <a:gd name="T97" fmla="*/ 1825 h 3463"/>
              <a:gd name="T98" fmla="*/ 3424 w 3567"/>
              <a:gd name="T99" fmla="*/ 1822 h 3463"/>
              <a:gd name="T100" fmla="*/ 3428 w 3567"/>
              <a:gd name="T101" fmla="*/ 1811 h 3463"/>
              <a:gd name="T102" fmla="*/ 3429 w 3567"/>
              <a:gd name="T103" fmla="*/ 1808 h 3463"/>
              <a:gd name="T104" fmla="*/ 3440 w 3567"/>
              <a:gd name="T105" fmla="*/ 1771 h 3463"/>
              <a:gd name="T106" fmla="*/ 3440 w 3567"/>
              <a:gd name="T107" fmla="*/ 1771 h 3463"/>
              <a:gd name="T108" fmla="*/ 3440 w 3567"/>
              <a:gd name="T109" fmla="*/ 1771 h 3463"/>
              <a:gd name="T110" fmla="*/ 3440 w 3567"/>
              <a:gd name="T111" fmla="*/ 1771 h 3463"/>
              <a:gd name="T112" fmla="*/ 3440 w 3567"/>
              <a:gd name="T113" fmla="*/ 1771 h 3463"/>
              <a:gd name="T114" fmla="*/ 3482 w 3567"/>
              <a:gd name="T115" fmla="*/ 1271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3463">
                <a:moveTo>
                  <a:pt x="3482" y="1271"/>
                </a:moveTo>
                <a:cubicBezTo>
                  <a:pt x="3078" y="0"/>
                  <a:pt x="3078" y="0"/>
                  <a:pt x="3078" y="0"/>
                </a:cubicBezTo>
                <a:cubicBezTo>
                  <a:pt x="2839" y="0"/>
                  <a:pt x="2839" y="0"/>
                  <a:pt x="2839" y="0"/>
                </a:cubicBezTo>
                <a:cubicBezTo>
                  <a:pt x="2839" y="0"/>
                  <a:pt x="2839" y="0"/>
                  <a:pt x="2839" y="0"/>
                </a:cubicBezTo>
                <a:cubicBezTo>
                  <a:pt x="0" y="0"/>
                  <a:pt x="0" y="0"/>
                  <a:pt x="0" y="0"/>
                </a:cubicBezTo>
                <a:cubicBezTo>
                  <a:pt x="0" y="3023"/>
                  <a:pt x="0" y="3023"/>
                  <a:pt x="0" y="3023"/>
                </a:cubicBezTo>
                <a:cubicBezTo>
                  <a:pt x="0" y="3463"/>
                  <a:pt x="0" y="3463"/>
                  <a:pt x="0" y="3463"/>
                </a:cubicBezTo>
                <a:cubicBezTo>
                  <a:pt x="3085" y="2145"/>
                  <a:pt x="3085" y="2145"/>
                  <a:pt x="3085" y="2145"/>
                </a:cubicBezTo>
                <a:cubicBezTo>
                  <a:pt x="3086" y="2145"/>
                  <a:pt x="3087" y="2145"/>
                  <a:pt x="3087" y="2144"/>
                </a:cubicBezTo>
                <a:cubicBezTo>
                  <a:pt x="3095" y="2141"/>
                  <a:pt x="3102" y="2138"/>
                  <a:pt x="3109" y="2135"/>
                </a:cubicBezTo>
                <a:cubicBezTo>
                  <a:pt x="3111" y="2134"/>
                  <a:pt x="3114" y="2132"/>
                  <a:pt x="3116" y="2131"/>
                </a:cubicBezTo>
                <a:cubicBezTo>
                  <a:pt x="3122" y="2129"/>
                  <a:pt x="3127" y="2126"/>
                  <a:pt x="3132" y="2124"/>
                </a:cubicBezTo>
                <a:cubicBezTo>
                  <a:pt x="3134" y="2122"/>
                  <a:pt x="3137" y="2121"/>
                  <a:pt x="3140" y="2120"/>
                </a:cubicBezTo>
                <a:cubicBezTo>
                  <a:pt x="3145" y="2117"/>
                  <a:pt x="3150" y="2114"/>
                  <a:pt x="3155" y="2111"/>
                </a:cubicBezTo>
                <a:cubicBezTo>
                  <a:pt x="3157" y="2110"/>
                  <a:pt x="3159" y="2109"/>
                  <a:pt x="3161" y="2108"/>
                </a:cubicBezTo>
                <a:cubicBezTo>
                  <a:pt x="3168" y="2105"/>
                  <a:pt x="3174" y="2101"/>
                  <a:pt x="3181" y="2097"/>
                </a:cubicBezTo>
                <a:cubicBezTo>
                  <a:pt x="3183" y="2096"/>
                  <a:pt x="3185" y="2095"/>
                  <a:pt x="3187" y="2093"/>
                </a:cubicBezTo>
                <a:cubicBezTo>
                  <a:pt x="3192" y="2091"/>
                  <a:pt x="3196" y="2088"/>
                  <a:pt x="3200" y="2085"/>
                </a:cubicBezTo>
                <a:cubicBezTo>
                  <a:pt x="3203" y="2084"/>
                  <a:pt x="3205" y="2082"/>
                  <a:pt x="3207" y="2081"/>
                </a:cubicBezTo>
                <a:cubicBezTo>
                  <a:pt x="3212" y="2078"/>
                  <a:pt x="3216" y="2075"/>
                  <a:pt x="3220" y="2072"/>
                </a:cubicBezTo>
                <a:cubicBezTo>
                  <a:pt x="3222" y="2071"/>
                  <a:pt x="3224" y="2069"/>
                  <a:pt x="3226" y="2068"/>
                </a:cubicBezTo>
                <a:cubicBezTo>
                  <a:pt x="3232" y="2064"/>
                  <a:pt x="3237" y="2060"/>
                  <a:pt x="3243" y="2056"/>
                </a:cubicBezTo>
                <a:cubicBezTo>
                  <a:pt x="3244" y="2055"/>
                  <a:pt x="3246" y="2054"/>
                  <a:pt x="3247" y="2052"/>
                </a:cubicBezTo>
                <a:cubicBezTo>
                  <a:pt x="3251" y="2049"/>
                  <a:pt x="3256" y="2046"/>
                  <a:pt x="3260" y="2043"/>
                </a:cubicBezTo>
                <a:cubicBezTo>
                  <a:pt x="3262" y="2041"/>
                  <a:pt x="3264" y="2039"/>
                  <a:pt x="3266" y="2038"/>
                </a:cubicBezTo>
                <a:cubicBezTo>
                  <a:pt x="3269" y="2035"/>
                  <a:pt x="3272" y="2032"/>
                  <a:pt x="3276" y="2029"/>
                </a:cubicBezTo>
                <a:cubicBezTo>
                  <a:pt x="3278" y="2028"/>
                  <a:pt x="3280" y="2026"/>
                  <a:pt x="3282" y="2024"/>
                </a:cubicBezTo>
                <a:cubicBezTo>
                  <a:pt x="3285" y="2021"/>
                  <a:pt x="3289" y="2018"/>
                  <a:pt x="3292" y="2015"/>
                </a:cubicBezTo>
                <a:cubicBezTo>
                  <a:pt x="3294" y="2013"/>
                  <a:pt x="3295" y="2012"/>
                  <a:pt x="3297" y="2010"/>
                </a:cubicBezTo>
                <a:cubicBezTo>
                  <a:pt x="3301" y="2006"/>
                  <a:pt x="3305" y="2002"/>
                  <a:pt x="3309" y="1998"/>
                </a:cubicBezTo>
                <a:cubicBezTo>
                  <a:pt x="3311" y="1996"/>
                  <a:pt x="3313" y="1994"/>
                  <a:pt x="3315" y="1992"/>
                </a:cubicBezTo>
                <a:cubicBezTo>
                  <a:pt x="3318" y="1989"/>
                  <a:pt x="3320" y="1987"/>
                  <a:pt x="3323" y="1984"/>
                </a:cubicBezTo>
                <a:cubicBezTo>
                  <a:pt x="3325" y="1982"/>
                  <a:pt x="3327" y="1980"/>
                  <a:pt x="3328" y="1978"/>
                </a:cubicBezTo>
                <a:cubicBezTo>
                  <a:pt x="3331" y="1975"/>
                  <a:pt x="3333" y="1972"/>
                  <a:pt x="3335" y="1970"/>
                </a:cubicBezTo>
                <a:cubicBezTo>
                  <a:pt x="3337" y="1968"/>
                  <a:pt x="3339" y="1966"/>
                  <a:pt x="3341" y="1963"/>
                </a:cubicBezTo>
                <a:cubicBezTo>
                  <a:pt x="3344" y="1959"/>
                  <a:pt x="3348" y="1955"/>
                  <a:pt x="3351" y="1951"/>
                </a:cubicBezTo>
                <a:cubicBezTo>
                  <a:pt x="3353" y="1948"/>
                  <a:pt x="3354" y="1946"/>
                  <a:pt x="3356" y="1944"/>
                </a:cubicBezTo>
                <a:cubicBezTo>
                  <a:pt x="3358" y="1941"/>
                  <a:pt x="3360" y="1939"/>
                  <a:pt x="3362" y="1936"/>
                </a:cubicBezTo>
                <a:cubicBezTo>
                  <a:pt x="3363" y="1934"/>
                  <a:pt x="3365" y="1931"/>
                  <a:pt x="3367" y="1929"/>
                </a:cubicBezTo>
                <a:cubicBezTo>
                  <a:pt x="3369" y="1926"/>
                  <a:pt x="3370" y="1924"/>
                  <a:pt x="3372" y="1922"/>
                </a:cubicBezTo>
                <a:cubicBezTo>
                  <a:pt x="3373" y="1919"/>
                  <a:pt x="3375" y="1917"/>
                  <a:pt x="3377" y="1914"/>
                </a:cubicBezTo>
                <a:cubicBezTo>
                  <a:pt x="3378" y="1912"/>
                  <a:pt x="3379" y="1910"/>
                  <a:pt x="3381" y="1908"/>
                </a:cubicBezTo>
                <a:cubicBezTo>
                  <a:pt x="3384" y="1903"/>
                  <a:pt x="3387" y="1897"/>
                  <a:pt x="3390" y="1892"/>
                </a:cubicBezTo>
                <a:cubicBezTo>
                  <a:pt x="3391" y="1890"/>
                  <a:pt x="3392" y="1889"/>
                  <a:pt x="3393" y="1887"/>
                </a:cubicBezTo>
                <a:cubicBezTo>
                  <a:pt x="3395" y="1884"/>
                  <a:pt x="3396" y="1881"/>
                  <a:pt x="3398" y="1878"/>
                </a:cubicBezTo>
                <a:cubicBezTo>
                  <a:pt x="3399" y="1876"/>
                  <a:pt x="3400" y="1874"/>
                  <a:pt x="3401" y="1873"/>
                </a:cubicBezTo>
                <a:cubicBezTo>
                  <a:pt x="3403" y="1869"/>
                  <a:pt x="3404" y="1866"/>
                  <a:pt x="3406" y="1863"/>
                </a:cubicBezTo>
                <a:cubicBezTo>
                  <a:pt x="3406" y="1862"/>
                  <a:pt x="3407" y="1860"/>
                  <a:pt x="3408" y="1859"/>
                </a:cubicBezTo>
                <a:cubicBezTo>
                  <a:pt x="3413" y="1848"/>
                  <a:pt x="3418" y="1837"/>
                  <a:pt x="3422" y="1825"/>
                </a:cubicBezTo>
                <a:cubicBezTo>
                  <a:pt x="3423" y="1824"/>
                  <a:pt x="3423" y="1823"/>
                  <a:pt x="3424" y="1822"/>
                </a:cubicBezTo>
                <a:cubicBezTo>
                  <a:pt x="3425" y="1818"/>
                  <a:pt x="3426" y="1815"/>
                  <a:pt x="3428" y="1811"/>
                </a:cubicBezTo>
                <a:cubicBezTo>
                  <a:pt x="3428" y="1810"/>
                  <a:pt x="3428" y="1809"/>
                  <a:pt x="3429" y="1808"/>
                </a:cubicBezTo>
                <a:cubicBezTo>
                  <a:pt x="3433" y="1796"/>
                  <a:pt x="3437" y="1784"/>
                  <a:pt x="3440" y="1771"/>
                </a:cubicBezTo>
                <a:cubicBezTo>
                  <a:pt x="3440" y="1771"/>
                  <a:pt x="3440" y="1771"/>
                  <a:pt x="3440" y="1771"/>
                </a:cubicBezTo>
                <a:cubicBezTo>
                  <a:pt x="3440" y="1771"/>
                  <a:pt x="3440" y="1771"/>
                  <a:pt x="3440" y="1771"/>
                </a:cubicBezTo>
                <a:cubicBezTo>
                  <a:pt x="3440" y="1771"/>
                  <a:pt x="3440" y="1771"/>
                  <a:pt x="3440" y="1771"/>
                </a:cubicBezTo>
                <a:cubicBezTo>
                  <a:pt x="3440" y="1771"/>
                  <a:pt x="3440" y="1771"/>
                  <a:pt x="3440" y="1771"/>
                </a:cubicBezTo>
                <a:cubicBezTo>
                  <a:pt x="3567" y="1539"/>
                  <a:pt x="3482" y="1271"/>
                  <a:pt x="3482" y="12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4" name="Tijdelijke aanduiding voor afbeelding 13"/>
          <p:cNvSpPr>
            <a:spLocks noGrp="1"/>
          </p:cNvSpPr>
          <p:nvPr>
            <p:ph type="pic" sz="quarter" idx="12"/>
          </p:nvPr>
        </p:nvSpPr>
        <p:spPr>
          <a:xfrm>
            <a:off x="-12700" y="-14067"/>
            <a:ext cx="4835271" cy="4223227"/>
          </a:xfrm>
          <a:custGeom>
            <a:avLst/>
            <a:gdLst>
              <a:gd name="connsiteX0" fmla="*/ 0 w 4835271"/>
              <a:gd name="connsiteY0" fmla="*/ 0 h 4223227"/>
              <a:gd name="connsiteX1" fmla="*/ 3966331 w 4835271"/>
              <a:gd name="connsiteY1" fmla="*/ 0 h 4223227"/>
              <a:gd name="connsiteX2" fmla="*/ 4764068 w 4835271"/>
              <a:gd name="connsiteY2" fmla="*/ 1867832 h 4223227"/>
              <a:gd name="connsiteX3" fmla="*/ 4765465 w 4835271"/>
              <a:gd name="connsiteY3" fmla="*/ 1870626 h 4223227"/>
              <a:gd name="connsiteX4" fmla="*/ 4766862 w 4835271"/>
              <a:gd name="connsiteY4" fmla="*/ 1874817 h 4223227"/>
              <a:gd name="connsiteX5" fmla="*/ 4805980 w 4835271"/>
              <a:gd name="connsiteY5" fmla="*/ 2474143 h 4223227"/>
              <a:gd name="connsiteX6" fmla="*/ 4304426 w 4835271"/>
              <a:gd name="connsiteY6" fmla="*/ 2855533 h 4223227"/>
              <a:gd name="connsiteX7" fmla="*/ 0 w 4835271"/>
              <a:gd name="connsiteY7" fmla="*/ 4223227 h 4223227"/>
              <a:gd name="connsiteX8" fmla="*/ 0 w 4835271"/>
              <a:gd name="connsiteY8" fmla="*/ 0 h 422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271" h="4223227">
                <a:moveTo>
                  <a:pt x="0" y="0"/>
                </a:moveTo>
                <a:cubicBezTo>
                  <a:pt x="0" y="0"/>
                  <a:pt x="0" y="0"/>
                  <a:pt x="3966331" y="0"/>
                </a:cubicBezTo>
                <a:cubicBezTo>
                  <a:pt x="3966331" y="0"/>
                  <a:pt x="3966331" y="0"/>
                  <a:pt x="4764068" y="1867832"/>
                </a:cubicBezTo>
                <a:cubicBezTo>
                  <a:pt x="4764068" y="1867832"/>
                  <a:pt x="4764068" y="1867832"/>
                  <a:pt x="4765465" y="1870626"/>
                </a:cubicBezTo>
                <a:cubicBezTo>
                  <a:pt x="4765465" y="1872023"/>
                  <a:pt x="4766862" y="1873420"/>
                  <a:pt x="4766862" y="1874817"/>
                </a:cubicBezTo>
                <a:cubicBezTo>
                  <a:pt x="4786421" y="1923713"/>
                  <a:pt x="4882820" y="2194737"/>
                  <a:pt x="4805980" y="2474143"/>
                </a:cubicBezTo>
                <a:cubicBezTo>
                  <a:pt x="4722155" y="2629214"/>
                  <a:pt x="4569873" y="2771711"/>
                  <a:pt x="4304426" y="2855533"/>
                </a:cubicBezTo>
                <a:cubicBezTo>
                  <a:pt x="4304426" y="2855533"/>
                  <a:pt x="4304426" y="2855533"/>
                  <a:pt x="0" y="4223227"/>
                </a:cubicBezTo>
                <a:cubicBezTo>
                  <a:pt x="0" y="4223227"/>
                  <a:pt x="0" y="4223227"/>
                  <a:pt x="0" y="0"/>
                </a:cubicBezTo>
                <a:close/>
              </a:path>
            </a:pathLst>
          </a:custGeom>
          <a:solidFill>
            <a:schemeClr val="bg2"/>
          </a:solidFill>
        </p:spPr>
        <p:txBody>
          <a:bodyPr wrap="square">
            <a:noAutofit/>
          </a:bodyPr>
          <a:lstStyle>
            <a:lvl1pPr>
              <a:defRPr sz="1000"/>
            </a:lvl1pPr>
          </a:lstStyle>
          <a:p>
            <a:endParaRPr lang="nl-NL" dirty="0"/>
          </a:p>
        </p:txBody>
      </p:sp>
    </p:spTree>
    <p:extLst>
      <p:ext uri="{BB962C8B-B14F-4D97-AF65-F5344CB8AC3E}">
        <p14:creationId xmlns:p14="http://schemas.microsoft.com/office/powerpoint/2010/main" val="23910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ge pa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92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360383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pagina A">
    <p:spTree>
      <p:nvGrpSpPr>
        <p:cNvPr id="1" name=""/>
        <p:cNvGrpSpPr/>
        <p:nvPr/>
      </p:nvGrpSpPr>
      <p:grpSpPr>
        <a:xfrm>
          <a:off x="0" y="0"/>
          <a:ext cx="0" cy="0"/>
          <a:chOff x="0" y="0"/>
          <a:chExt cx="0" cy="0"/>
        </a:xfrm>
      </p:grpSpPr>
      <p:sp>
        <p:nvSpPr>
          <p:cNvPr id="13" name="Freeform 5"/>
          <p:cNvSpPr>
            <a:spLocks/>
          </p:cNvSpPr>
          <p:nvPr userDrawn="1"/>
        </p:nvSpPr>
        <p:spPr bwMode="auto">
          <a:xfrm>
            <a:off x="-12700" y="-14068"/>
            <a:ext cx="4983590" cy="4840068"/>
          </a:xfrm>
          <a:custGeom>
            <a:avLst/>
            <a:gdLst>
              <a:gd name="T0" fmla="*/ 3482 w 3567"/>
              <a:gd name="T1" fmla="*/ 1271 h 3463"/>
              <a:gd name="T2" fmla="*/ 3078 w 3567"/>
              <a:gd name="T3" fmla="*/ 0 h 3463"/>
              <a:gd name="T4" fmla="*/ 2839 w 3567"/>
              <a:gd name="T5" fmla="*/ 0 h 3463"/>
              <a:gd name="T6" fmla="*/ 2839 w 3567"/>
              <a:gd name="T7" fmla="*/ 0 h 3463"/>
              <a:gd name="T8" fmla="*/ 0 w 3567"/>
              <a:gd name="T9" fmla="*/ 0 h 3463"/>
              <a:gd name="T10" fmla="*/ 0 w 3567"/>
              <a:gd name="T11" fmla="*/ 3023 h 3463"/>
              <a:gd name="T12" fmla="*/ 0 w 3567"/>
              <a:gd name="T13" fmla="*/ 3463 h 3463"/>
              <a:gd name="T14" fmla="*/ 3085 w 3567"/>
              <a:gd name="T15" fmla="*/ 2145 h 3463"/>
              <a:gd name="T16" fmla="*/ 3087 w 3567"/>
              <a:gd name="T17" fmla="*/ 2144 h 3463"/>
              <a:gd name="T18" fmla="*/ 3109 w 3567"/>
              <a:gd name="T19" fmla="*/ 2135 h 3463"/>
              <a:gd name="T20" fmla="*/ 3116 w 3567"/>
              <a:gd name="T21" fmla="*/ 2131 h 3463"/>
              <a:gd name="T22" fmla="*/ 3132 w 3567"/>
              <a:gd name="T23" fmla="*/ 2124 h 3463"/>
              <a:gd name="T24" fmla="*/ 3140 w 3567"/>
              <a:gd name="T25" fmla="*/ 2120 h 3463"/>
              <a:gd name="T26" fmla="*/ 3155 w 3567"/>
              <a:gd name="T27" fmla="*/ 2111 h 3463"/>
              <a:gd name="T28" fmla="*/ 3161 w 3567"/>
              <a:gd name="T29" fmla="*/ 2108 h 3463"/>
              <a:gd name="T30" fmla="*/ 3181 w 3567"/>
              <a:gd name="T31" fmla="*/ 2097 h 3463"/>
              <a:gd name="T32" fmla="*/ 3187 w 3567"/>
              <a:gd name="T33" fmla="*/ 2093 h 3463"/>
              <a:gd name="T34" fmla="*/ 3200 w 3567"/>
              <a:gd name="T35" fmla="*/ 2085 h 3463"/>
              <a:gd name="T36" fmla="*/ 3207 w 3567"/>
              <a:gd name="T37" fmla="*/ 2081 h 3463"/>
              <a:gd name="T38" fmla="*/ 3220 w 3567"/>
              <a:gd name="T39" fmla="*/ 2072 h 3463"/>
              <a:gd name="T40" fmla="*/ 3226 w 3567"/>
              <a:gd name="T41" fmla="*/ 2068 h 3463"/>
              <a:gd name="T42" fmla="*/ 3243 w 3567"/>
              <a:gd name="T43" fmla="*/ 2056 h 3463"/>
              <a:gd name="T44" fmla="*/ 3247 w 3567"/>
              <a:gd name="T45" fmla="*/ 2052 h 3463"/>
              <a:gd name="T46" fmla="*/ 3260 w 3567"/>
              <a:gd name="T47" fmla="*/ 2043 h 3463"/>
              <a:gd name="T48" fmla="*/ 3266 w 3567"/>
              <a:gd name="T49" fmla="*/ 2038 h 3463"/>
              <a:gd name="T50" fmla="*/ 3276 w 3567"/>
              <a:gd name="T51" fmla="*/ 2029 h 3463"/>
              <a:gd name="T52" fmla="*/ 3282 w 3567"/>
              <a:gd name="T53" fmla="*/ 2024 h 3463"/>
              <a:gd name="T54" fmla="*/ 3292 w 3567"/>
              <a:gd name="T55" fmla="*/ 2015 h 3463"/>
              <a:gd name="T56" fmla="*/ 3297 w 3567"/>
              <a:gd name="T57" fmla="*/ 2010 h 3463"/>
              <a:gd name="T58" fmla="*/ 3309 w 3567"/>
              <a:gd name="T59" fmla="*/ 1998 h 3463"/>
              <a:gd name="T60" fmla="*/ 3315 w 3567"/>
              <a:gd name="T61" fmla="*/ 1992 h 3463"/>
              <a:gd name="T62" fmla="*/ 3323 w 3567"/>
              <a:gd name="T63" fmla="*/ 1984 h 3463"/>
              <a:gd name="T64" fmla="*/ 3328 w 3567"/>
              <a:gd name="T65" fmla="*/ 1978 h 3463"/>
              <a:gd name="T66" fmla="*/ 3335 w 3567"/>
              <a:gd name="T67" fmla="*/ 1970 h 3463"/>
              <a:gd name="T68" fmla="*/ 3341 w 3567"/>
              <a:gd name="T69" fmla="*/ 1963 h 3463"/>
              <a:gd name="T70" fmla="*/ 3351 w 3567"/>
              <a:gd name="T71" fmla="*/ 1951 h 3463"/>
              <a:gd name="T72" fmla="*/ 3356 w 3567"/>
              <a:gd name="T73" fmla="*/ 1944 h 3463"/>
              <a:gd name="T74" fmla="*/ 3362 w 3567"/>
              <a:gd name="T75" fmla="*/ 1936 h 3463"/>
              <a:gd name="T76" fmla="*/ 3367 w 3567"/>
              <a:gd name="T77" fmla="*/ 1929 h 3463"/>
              <a:gd name="T78" fmla="*/ 3372 w 3567"/>
              <a:gd name="T79" fmla="*/ 1922 h 3463"/>
              <a:gd name="T80" fmla="*/ 3377 w 3567"/>
              <a:gd name="T81" fmla="*/ 1914 h 3463"/>
              <a:gd name="T82" fmla="*/ 3381 w 3567"/>
              <a:gd name="T83" fmla="*/ 1908 h 3463"/>
              <a:gd name="T84" fmla="*/ 3390 w 3567"/>
              <a:gd name="T85" fmla="*/ 1892 h 3463"/>
              <a:gd name="T86" fmla="*/ 3393 w 3567"/>
              <a:gd name="T87" fmla="*/ 1887 h 3463"/>
              <a:gd name="T88" fmla="*/ 3398 w 3567"/>
              <a:gd name="T89" fmla="*/ 1878 h 3463"/>
              <a:gd name="T90" fmla="*/ 3401 w 3567"/>
              <a:gd name="T91" fmla="*/ 1873 h 3463"/>
              <a:gd name="T92" fmla="*/ 3406 w 3567"/>
              <a:gd name="T93" fmla="*/ 1863 h 3463"/>
              <a:gd name="T94" fmla="*/ 3408 w 3567"/>
              <a:gd name="T95" fmla="*/ 1859 h 3463"/>
              <a:gd name="T96" fmla="*/ 3422 w 3567"/>
              <a:gd name="T97" fmla="*/ 1825 h 3463"/>
              <a:gd name="T98" fmla="*/ 3424 w 3567"/>
              <a:gd name="T99" fmla="*/ 1822 h 3463"/>
              <a:gd name="T100" fmla="*/ 3428 w 3567"/>
              <a:gd name="T101" fmla="*/ 1811 h 3463"/>
              <a:gd name="T102" fmla="*/ 3429 w 3567"/>
              <a:gd name="T103" fmla="*/ 1808 h 3463"/>
              <a:gd name="T104" fmla="*/ 3440 w 3567"/>
              <a:gd name="T105" fmla="*/ 1771 h 3463"/>
              <a:gd name="T106" fmla="*/ 3440 w 3567"/>
              <a:gd name="T107" fmla="*/ 1771 h 3463"/>
              <a:gd name="T108" fmla="*/ 3440 w 3567"/>
              <a:gd name="T109" fmla="*/ 1771 h 3463"/>
              <a:gd name="T110" fmla="*/ 3440 w 3567"/>
              <a:gd name="T111" fmla="*/ 1771 h 3463"/>
              <a:gd name="T112" fmla="*/ 3440 w 3567"/>
              <a:gd name="T113" fmla="*/ 1771 h 3463"/>
              <a:gd name="T114" fmla="*/ 3482 w 3567"/>
              <a:gd name="T115" fmla="*/ 1271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3463">
                <a:moveTo>
                  <a:pt x="3482" y="1271"/>
                </a:moveTo>
                <a:cubicBezTo>
                  <a:pt x="3078" y="0"/>
                  <a:pt x="3078" y="0"/>
                  <a:pt x="3078" y="0"/>
                </a:cubicBezTo>
                <a:cubicBezTo>
                  <a:pt x="2839" y="0"/>
                  <a:pt x="2839" y="0"/>
                  <a:pt x="2839" y="0"/>
                </a:cubicBezTo>
                <a:cubicBezTo>
                  <a:pt x="2839" y="0"/>
                  <a:pt x="2839" y="0"/>
                  <a:pt x="2839" y="0"/>
                </a:cubicBezTo>
                <a:cubicBezTo>
                  <a:pt x="0" y="0"/>
                  <a:pt x="0" y="0"/>
                  <a:pt x="0" y="0"/>
                </a:cubicBezTo>
                <a:cubicBezTo>
                  <a:pt x="0" y="3023"/>
                  <a:pt x="0" y="3023"/>
                  <a:pt x="0" y="3023"/>
                </a:cubicBezTo>
                <a:cubicBezTo>
                  <a:pt x="0" y="3463"/>
                  <a:pt x="0" y="3463"/>
                  <a:pt x="0" y="3463"/>
                </a:cubicBezTo>
                <a:cubicBezTo>
                  <a:pt x="3085" y="2145"/>
                  <a:pt x="3085" y="2145"/>
                  <a:pt x="3085" y="2145"/>
                </a:cubicBezTo>
                <a:cubicBezTo>
                  <a:pt x="3086" y="2145"/>
                  <a:pt x="3087" y="2145"/>
                  <a:pt x="3087" y="2144"/>
                </a:cubicBezTo>
                <a:cubicBezTo>
                  <a:pt x="3095" y="2141"/>
                  <a:pt x="3102" y="2138"/>
                  <a:pt x="3109" y="2135"/>
                </a:cubicBezTo>
                <a:cubicBezTo>
                  <a:pt x="3111" y="2134"/>
                  <a:pt x="3114" y="2132"/>
                  <a:pt x="3116" y="2131"/>
                </a:cubicBezTo>
                <a:cubicBezTo>
                  <a:pt x="3122" y="2129"/>
                  <a:pt x="3127" y="2126"/>
                  <a:pt x="3132" y="2124"/>
                </a:cubicBezTo>
                <a:cubicBezTo>
                  <a:pt x="3134" y="2122"/>
                  <a:pt x="3137" y="2121"/>
                  <a:pt x="3140" y="2120"/>
                </a:cubicBezTo>
                <a:cubicBezTo>
                  <a:pt x="3145" y="2117"/>
                  <a:pt x="3150" y="2114"/>
                  <a:pt x="3155" y="2111"/>
                </a:cubicBezTo>
                <a:cubicBezTo>
                  <a:pt x="3157" y="2110"/>
                  <a:pt x="3159" y="2109"/>
                  <a:pt x="3161" y="2108"/>
                </a:cubicBezTo>
                <a:cubicBezTo>
                  <a:pt x="3168" y="2105"/>
                  <a:pt x="3174" y="2101"/>
                  <a:pt x="3181" y="2097"/>
                </a:cubicBezTo>
                <a:cubicBezTo>
                  <a:pt x="3183" y="2096"/>
                  <a:pt x="3185" y="2095"/>
                  <a:pt x="3187" y="2093"/>
                </a:cubicBezTo>
                <a:cubicBezTo>
                  <a:pt x="3192" y="2091"/>
                  <a:pt x="3196" y="2088"/>
                  <a:pt x="3200" y="2085"/>
                </a:cubicBezTo>
                <a:cubicBezTo>
                  <a:pt x="3203" y="2084"/>
                  <a:pt x="3205" y="2082"/>
                  <a:pt x="3207" y="2081"/>
                </a:cubicBezTo>
                <a:cubicBezTo>
                  <a:pt x="3212" y="2078"/>
                  <a:pt x="3216" y="2075"/>
                  <a:pt x="3220" y="2072"/>
                </a:cubicBezTo>
                <a:cubicBezTo>
                  <a:pt x="3222" y="2071"/>
                  <a:pt x="3224" y="2069"/>
                  <a:pt x="3226" y="2068"/>
                </a:cubicBezTo>
                <a:cubicBezTo>
                  <a:pt x="3232" y="2064"/>
                  <a:pt x="3237" y="2060"/>
                  <a:pt x="3243" y="2056"/>
                </a:cubicBezTo>
                <a:cubicBezTo>
                  <a:pt x="3244" y="2055"/>
                  <a:pt x="3246" y="2054"/>
                  <a:pt x="3247" y="2052"/>
                </a:cubicBezTo>
                <a:cubicBezTo>
                  <a:pt x="3251" y="2049"/>
                  <a:pt x="3256" y="2046"/>
                  <a:pt x="3260" y="2043"/>
                </a:cubicBezTo>
                <a:cubicBezTo>
                  <a:pt x="3262" y="2041"/>
                  <a:pt x="3264" y="2039"/>
                  <a:pt x="3266" y="2038"/>
                </a:cubicBezTo>
                <a:cubicBezTo>
                  <a:pt x="3269" y="2035"/>
                  <a:pt x="3272" y="2032"/>
                  <a:pt x="3276" y="2029"/>
                </a:cubicBezTo>
                <a:cubicBezTo>
                  <a:pt x="3278" y="2028"/>
                  <a:pt x="3280" y="2026"/>
                  <a:pt x="3282" y="2024"/>
                </a:cubicBezTo>
                <a:cubicBezTo>
                  <a:pt x="3285" y="2021"/>
                  <a:pt x="3289" y="2018"/>
                  <a:pt x="3292" y="2015"/>
                </a:cubicBezTo>
                <a:cubicBezTo>
                  <a:pt x="3294" y="2013"/>
                  <a:pt x="3295" y="2012"/>
                  <a:pt x="3297" y="2010"/>
                </a:cubicBezTo>
                <a:cubicBezTo>
                  <a:pt x="3301" y="2006"/>
                  <a:pt x="3305" y="2002"/>
                  <a:pt x="3309" y="1998"/>
                </a:cubicBezTo>
                <a:cubicBezTo>
                  <a:pt x="3311" y="1996"/>
                  <a:pt x="3313" y="1994"/>
                  <a:pt x="3315" y="1992"/>
                </a:cubicBezTo>
                <a:cubicBezTo>
                  <a:pt x="3318" y="1989"/>
                  <a:pt x="3320" y="1987"/>
                  <a:pt x="3323" y="1984"/>
                </a:cubicBezTo>
                <a:cubicBezTo>
                  <a:pt x="3325" y="1982"/>
                  <a:pt x="3327" y="1980"/>
                  <a:pt x="3328" y="1978"/>
                </a:cubicBezTo>
                <a:cubicBezTo>
                  <a:pt x="3331" y="1975"/>
                  <a:pt x="3333" y="1972"/>
                  <a:pt x="3335" y="1970"/>
                </a:cubicBezTo>
                <a:cubicBezTo>
                  <a:pt x="3337" y="1968"/>
                  <a:pt x="3339" y="1966"/>
                  <a:pt x="3341" y="1963"/>
                </a:cubicBezTo>
                <a:cubicBezTo>
                  <a:pt x="3344" y="1959"/>
                  <a:pt x="3348" y="1955"/>
                  <a:pt x="3351" y="1951"/>
                </a:cubicBezTo>
                <a:cubicBezTo>
                  <a:pt x="3353" y="1948"/>
                  <a:pt x="3354" y="1946"/>
                  <a:pt x="3356" y="1944"/>
                </a:cubicBezTo>
                <a:cubicBezTo>
                  <a:pt x="3358" y="1941"/>
                  <a:pt x="3360" y="1939"/>
                  <a:pt x="3362" y="1936"/>
                </a:cubicBezTo>
                <a:cubicBezTo>
                  <a:pt x="3363" y="1934"/>
                  <a:pt x="3365" y="1931"/>
                  <a:pt x="3367" y="1929"/>
                </a:cubicBezTo>
                <a:cubicBezTo>
                  <a:pt x="3369" y="1926"/>
                  <a:pt x="3370" y="1924"/>
                  <a:pt x="3372" y="1922"/>
                </a:cubicBezTo>
                <a:cubicBezTo>
                  <a:pt x="3373" y="1919"/>
                  <a:pt x="3375" y="1917"/>
                  <a:pt x="3377" y="1914"/>
                </a:cubicBezTo>
                <a:cubicBezTo>
                  <a:pt x="3378" y="1912"/>
                  <a:pt x="3379" y="1910"/>
                  <a:pt x="3381" y="1908"/>
                </a:cubicBezTo>
                <a:cubicBezTo>
                  <a:pt x="3384" y="1903"/>
                  <a:pt x="3387" y="1897"/>
                  <a:pt x="3390" y="1892"/>
                </a:cubicBezTo>
                <a:cubicBezTo>
                  <a:pt x="3391" y="1890"/>
                  <a:pt x="3392" y="1889"/>
                  <a:pt x="3393" y="1887"/>
                </a:cubicBezTo>
                <a:cubicBezTo>
                  <a:pt x="3395" y="1884"/>
                  <a:pt x="3396" y="1881"/>
                  <a:pt x="3398" y="1878"/>
                </a:cubicBezTo>
                <a:cubicBezTo>
                  <a:pt x="3399" y="1876"/>
                  <a:pt x="3400" y="1874"/>
                  <a:pt x="3401" y="1873"/>
                </a:cubicBezTo>
                <a:cubicBezTo>
                  <a:pt x="3403" y="1869"/>
                  <a:pt x="3404" y="1866"/>
                  <a:pt x="3406" y="1863"/>
                </a:cubicBezTo>
                <a:cubicBezTo>
                  <a:pt x="3406" y="1862"/>
                  <a:pt x="3407" y="1860"/>
                  <a:pt x="3408" y="1859"/>
                </a:cubicBezTo>
                <a:cubicBezTo>
                  <a:pt x="3413" y="1848"/>
                  <a:pt x="3418" y="1837"/>
                  <a:pt x="3422" y="1825"/>
                </a:cubicBezTo>
                <a:cubicBezTo>
                  <a:pt x="3423" y="1824"/>
                  <a:pt x="3423" y="1823"/>
                  <a:pt x="3424" y="1822"/>
                </a:cubicBezTo>
                <a:cubicBezTo>
                  <a:pt x="3425" y="1818"/>
                  <a:pt x="3426" y="1815"/>
                  <a:pt x="3428" y="1811"/>
                </a:cubicBezTo>
                <a:cubicBezTo>
                  <a:pt x="3428" y="1810"/>
                  <a:pt x="3428" y="1809"/>
                  <a:pt x="3429" y="1808"/>
                </a:cubicBezTo>
                <a:cubicBezTo>
                  <a:pt x="3433" y="1796"/>
                  <a:pt x="3437" y="1784"/>
                  <a:pt x="3440" y="1771"/>
                </a:cubicBezTo>
                <a:cubicBezTo>
                  <a:pt x="3440" y="1771"/>
                  <a:pt x="3440" y="1771"/>
                  <a:pt x="3440" y="1771"/>
                </a:cubicBezTo>
                <a:cubicBezTo>
                  <a:pt x="3440" y="1771"/>
                  <a:pt x="3440" y="1771"/>
                  <a:pt x="3440" y="1771"/>
                </a:cubicBezTo>
                <a:cubicBezTo>
                  <a:pt x="3440" y="1771"/>
                  <a:pt x="3440" y="1771"/>
                  <a:pt x="3440" y="1771"/>
                </a:cubicBezTo>
                <a:cubicBezTo>
                  <a:pt x="3440" y="1771"/>
                  <a:pt x="3440" y="1771"/>
                  <a:pt x="3440" y="1771"/>
                </a:cubicBezTo>
                <a:cubicBezTo>
                  <a:pt x="3567" y="1539"/>
                  <a:pt x="3482" y="1271"/>
                  <a:pt x="3482" y="12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14" name="Tijdelijke aanduiding voor afbeelding 13"/>
          <p:cNvSpPr>
            <a:spLocks noGrp="1"/>
          </p:cNvSpPr>
          <p:nvPr>
            <p:ph type="pic" sz="quarter" idx="12"/>
          </p:nvPr>
        </p:nvSpPr>
        <p:spPr>
          <a:xfrm>
            <a:off x="-12700" y="-14067"/>
            <a:ext cx="4835271" cy="4223227"/>
          </a:xfrm>
          <a:custGeom>
            <a:avLst/>
            <a:gdLst>
              <a:gd name="connsiteX0" fmla="*/ 0 w 4835271"/>
              <a:gd name="connsiteY0" fmla="*/ 0 h 4223227"/>
              <a:gd name="connsiteX1" fmla="*/ 3966331 w 4835271"/>
              <a:gd name="connsiteY1" fmla="*/ 0 h 4223227"/>
              <a:gd name="connsiteX2" fmla="*/ 4764068 w 4835271"/>
              <a:gd name="connsiteY2" fmla="*/ 1867832 h 4223227"/>
              <a:gd name="connsiteX3" fmla="*/ 4765465 w 4835271"/>
              <a:gd name="connsiteY3" fmla="*/ 1870626 h 4223227"/>
              <a:gd name="connsiteX4" fmla="*/ 4766862 w 4835271"/>
              <a:gd name="connsiteY4" fmla="*/ 1874817 h 4223227"/>
              <a:gd name="connsiteX5" fmla="*/ 4805980 w 4835271"/>
              <a:gd name="connsiteY5" fmla="*/ 2474143 h 4223227"/>
              <a:gd name="connsiteX6" fmla="*/ 4304426 w 4835271"/>
              <a:gd name="connsiteY6" fmla="*/ 2855533 h 4223227"/>
              <a:gd name="connsiteX7" fmla="*/ 0 w 4835271"/>
              <a:gd name="connsiteY7" fmla="*/ 4223227 h 4223227"/>
              <a:gd name="connsiteX8" fmla="*/ 0 w 4835271"/>
              <a:gd name="connsiteY8" fmla="*/ 0 h 422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5271" h="4223227">
                <a:moveTo>
                  <a:pt x="0" y="0"/>
                </a:moveTo>
                <a:cubicBezTo>
                  <a:pt x="0" y="0"/>
                  <a:pt x="0" y="0"/>
                  <a:pt x="3966331" y="0"/>
                </a:cubicBezTo>
                <a:cubicBezTo>
                  <a:pt x="3966331" y="0"/>
                  <a:pt x="3966331" y="0"/>
                  <a:pt x="4764068" y="1867832"/>
                </a:cubicBezTo>
                <a:cubicBezTo>
                  <a:pt x="4764068" y="1867832"/>
                  <a:pt x="4764068" y="1867832"/>
                  <a:pt x="4765465" y="1870626"/>
                </a:cubicBezTo>
                <a:cubicBezTo>
                  <a:pt x="4765465" y="1872023"/>
                  <a:pt x="4766862" y="1873420"/>
                  <a:pt x="4766862" y="1874817"/>
                </a:cubicBezTo>
                <a:cubicBezTo>
                  <a:pt x="4786421" y="1923713"/>
                  <a:pt x="4882820" y="2194737"/>
                  <a:pt x="4805980" y="2474143"/>
                </a:cubicBezTo>
                <a:cubicBezTo>
                  <a:pt x="4722155" y="2629214"/>
                  <a:pt x="4569873" y="2771711"/>
                  <a:pt x="4304426" y="2855533"/>
                </a:cubicBezTo>
                <a:cubicBezTo>
                  <a:pt x="4304426" y="2855533"/>
                  <a:pt x="4304426" y="2855533"/>
                  <a:pt x="0" y="4223227"/>
                </a:cubicBezTo>
                <a:cubicBezTo>
                  <a:pt x="0" y="4223227"/>
                  <a:pt x="0" y="4223227"/>
                  <a:pt x="0" y="0"/>
                </a:cubicBezTo>
                <a:close/>
              </a:path>
            </a:pathLst>
          </a:custGeom>
          <a:solidFill>
            <a:schemeClr val="bg2"/>
          </a:solidFill>
        </p:spPr>
        <p:txBody>
          <a:bodyPr wrap="square">
            <a:noAutofit/>
          </a:bodyPr>
          <a:lstStyle>
            <a:lvl1pPr>
              <a:defRPr sz="1000"/>
            </a:lvl1pPr>
          </a:lstStyle>
          <a:p>
            <a:endParaRPr lang="nl-NL" dirty="0"/>
          </a:p>
        </p:txBody>
      </p:sp>
      <p:sp>
        <p:nvSpPr>
          <p:cNvPr id="2" name="Titel 1"/>
          <p:cNvSpPr>
            <a:spLocks noGrp="1"/>
          </p:cNvSpPr>
          <p:nvPr>
            <p:ph type="title"/>
          </p:nvPr>
        </p:nvSpPr>
        <p:spPr>
          <a:xfrm>
            <a:off x="1314450" y="4383741"/>
            <a:ext cx="10515600" cy="1048871"/>
          </a:xfrm>
        </p:spPr>
        <p:txBody>
          <a:bodyPr anchor="b"/>
          <a:lstStyle>
            <a:lvl1pPr>
              <a:defRPr sz="6000"/>
            </a:lvl1pPr>
          </a:lstStyle>
          <a:p>
            <a:r>
              <a:rPr lang="nl-NL" dirty="0"/>
              <a:t>Klik om de stijl te bewerken</a:t>
            </a:r>
          </a:p>
        </p:txBody>
      </p:sp>
      <p:sp>
        <p:nvSpPr>
          <p:cNvPr id="3" name="Tijdelijke aanduiding voor tekst 2"/>
          <p:cNvSpPr>
            <a:spLocks noGrp="1"/>
          </p:cNvSpPr>
          <p:nvPr>
            <p:ph type="body" idx="1"/>
          </p:nvPr>
        </p:nvSpPr>
        <p:spPr>
          <a:xfrm>
            <a:off x="1314450" y="5432612"/>
            <a:ext cx="10515600" cy="657038"/>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8" name="Freeform 6"/>
          <p:cNvSpPr>
            <a:spLocks/>
          </p:cNvSpPr>
          <p:nvPr userDrawn="1"/>
        </p:nvSpPr>
        <p:spPr bwMode="auto">
          <a:xfrm>
            <a:off x="4664075" y="23894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9" name="Freeform 7"/>
          <p:cNvSpPr>
            <a:spLocks/>
          </p:cNvSpPr>
          <p:nvPr userDrawn="1"/>
        </p:nvSpPr>
        <p:spPr bwMode="auto">
          <a:xfrm>
            <a:off x="4627563" y="1800445"/>
            <a:ext cx="0" cy="635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8"/>
          <p:cNvSpPr>
            <a:spLocks/>
          </p:cNvSpPr>
          <p:nvPr userDrawn="1"/>
        </p:nvSpPr>
        <p:spPr bwMode="auto">
          <a:xfrm>
            <a:off x="4627563" y="1806795"/>
            <a:ext cx="111125" cy="582613"/>
          </a:xfrm>
          <a:custGeom>
            <a:avLst/>
            <a:gdLst>
              <a:gd name="T0" fmla="*/ 5 w 15"/>
              <a:gd name="T1" fmla="*/ 79 h 79"/>
              <a:gd name="T2" fmla="*/ 0 w 15"/>
              <a:gd name="T3" fmla="*/ 0 h 79"/>
              <a:gd name="T4" fmla="*/ 5 w 15"/>
              <a:gd name="T5" fmla="*/ 79 h 79"/>
            </a:gdLst>
            <a:ahLst/>
            <a:cxnLst>
              <a:cxn ang="0">
                <a:pos x="T0" y="T1"/>
              </a:cxn>
              <a:cxn ang="0">
                <a:pos x="T2" y="T3"/>
              </a:cxn>
              <a:cxn ang="0">
                <a:pos x="T4" y="T5"/>
              </a:cxn>
            </a:cxnLst>
            <a:rect l="0" t="0" r="r" b="b"/>
            <a:pathLst>
              <a:path w="15" h="79">
                <a:moveTo>
                  <a:pt x="5" y="79"/>
                </a:moveTo>
                <a:cubicBezTo>
                  <a:pt x="15" y="42"/>
                  <a:pt x="2" y="6"/>
                  <a:pt x="0" y="0"/>
                </a:cubicBezTo>
                <a:cubicBezTo>
                  <a:pt x="2" y="6"/>
                  <a:pt x="15" y="42"/>
                  <a:pt x="5" y="79"/>
                </a:cubicBez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9"/>
          <p:cNvSpPr>
            <a:spLocks/>
          </p:cNvSpPr>
          <p:nvPr userDrawn="1"/>
        </p:nvSpPr>
        <p:spPr bwMode="auto">
          <a:xfrm>
            <a:off x="3854450" y="-14068"/>
            <a:ext cx="773113" cy="1814513"/>
          </a:xfrm>
          <a:custGeom>
            <a:avLst/>
            <a:gdLst>
              <a:gd name="T0" fmla="*/ 105 w 105"/>
              <a:gd name="T1" fmla="*/ 246 h 246"/>
              <a:gd name="T2" fmla="*/ 105 w 105"/>
              <a:gd name="T3" fmla="*/ 246 h 246"/>
              <a:gd name="T4" fmla="*/ 105 w 105"/>
              <a:gd name="T5" fmla="*/ 246 h 246"/>
              <a:gd name="T6" fmla="*/ 0 w 105"/>
              <a:gd name="T7" fmla="*/ 0 h 246"/>
              <a:gd name="T8" fmla="*/ 0 w 105"/>
              <a:gd name="T9" fmla="*/ 0 h 246"/>
              <a:gd name="T10" fmla="*/ 105 w 105"/>
              <a:gd name="T11" fmla="*/ 246 h 246"/>
            </a:gdLst>
            <a:ahLst/>
            <a:cxnLst>
              <a:cxn ang="0">
                <a:pos x="T0" y="T1"/>
              </a:cxn>
              <a:cxn ang="0">
                <a:pos x="T2" y="T3"/>
              </a:cxn>
              <a:cxn ang="0">
                <a:pos x="T4" y="T5"/>
              </a:cxn>
              <a:cxn ang="0">
                <a:pos x="T6" y="T7"/>
              </a:cxn>
              <a:cxn ang="0">
                <a:pos x="T8" y="T9"/>
              </a:cxn>
              <a:cxn ang="0">
                <a:pos x="T10" y="T11"/>
              </a:cxn>
            </a:cxnLst>
            <a:rect l="0" t="0" r="r" b="b"/>
            <a:pathLst>
              <a:path w="105" h="246">
                <a:moveTo>
                  <a:pt x="105" y="246"/>
                </a:moveTo>
                <a:cubicBezTo>
                  <a:pt x="105" y="246"/>
                  <a:pt x="105" y="246"/>
                  <a:pt x="105" y="246"/>
                </a:cubicBezTo>
                <a:cubicBezTo>
                  <a:pt x="105" y="246"/>
                  <a:pt x="105" y="246"/>
                  <a:pt x="105" y="246"/>
                </a:cubicBezTo>
                <a:cubicBezTo>
                  <a:pt x="0" y="0"/>
                  <a:pt x="0" y="0"/>
                  <a:pt x="0" y="0"/>
                </a:cubicBezTo>
                <a:cubicBezTo>
                  <a:pt x="0" y="0"/>
                  <a:pt x="0" y="0"/>
                  <a:pt x="0" y="0"/>
                </a:cubicBezTo>
                <a:lnTo>
                  <a:pt x="105" y="246"/>
                </a:lnTo>
                <a:close/>
              </a:path>
            </a:pathLst>
          </a:custGeom>
          <a:solidFill>
            <a:srgbClr val="3960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14253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pagina A">
    <p:spTree>
      <p:nvGrpSpPr>
        <p:cNvPr id="1" name=""/>
        <p:cNvGrpSpPr/>
        <p:nvPr/>
      </p:nvGrpSpPr>
      <p:grpSpPr>
        <a:xfrm>
          <a:off x="0" y="0"/>
          <a:ext cx="0" cy="0"/>
          <a:chOff x="0" y="0"/>
          <a:chExt cx="0" cy="0"/>
        </a:xfrm>
      </p:grpSpPr>
      <p:sp>
        <p:nvSpPr>
          <p:cNvPr id="2" name="Titel 1"/>
          <p:cNvSpPr>
            <a:spLocks noGrp="1"/>
          </p:cNvSpPr>
          <p:nvPr>
            <p:ph type="title"/>
          </p:nvPr>
        </p:nvSpPr>
        <p:spPr>
          <a:xfrm>
            <a:off x="831850" y="2331721"/>
            <a:ext cx="4165387" cy="3100892"/>
          </a:xfrm>
        </p:spPr>
        <p:txBody>
          <a:bodyPr anchor="b">
            <a:normAutofit/>
          </a:bodyPr>
          <a:lstStyle>
            <a:lvl1pPr>
              <a:defRPr sz="6000"/>
            </a:lvl1pPr>
          </a:lstStyle>
          <a:p>
            <a:r>
              <a:rPr lang="nl-NL" dirty="0"/>
              <a:t>Klik om de stijl te bewerken</a:t>
            </a:r>
          </a:p>
        </p:txBody>
      </p:sp>
      <p:sp>
        <p:nvSpPr>
          <p:cNvPr id="3" name="Tijdelijke aanduiding voor tekst 2"/>
          <p:cNvSpPr>
            <a:spLocks noGrp="1"/>
          </p:cNvSpPr>
          <p:nvPr>
            <p:ph type="body" idx="1"/>
          </p:nvPr>
        </p:nvSpPr>
        <p:spPr>
          <a:xfrm>
            <a:off x="831850" y="5432612"/>
            <a:ext cx="8876926" cy="657038"/>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6" name="Freeform 9"/>
          <p:cNvSpPr>
            <a:spLocks/>
          </p:cNvSpPr>
          <p:nvPr userDrawn="1"/>
        </p:nvSpPr>
        <p:spPr bwMode="auto">
          <a:xfrm>
            <a:off x="4280637" y="-27714"/>
            <a:ext cx="7911364" cy="5194848"/>
          </a:xfrm>
          <a:custGeom>
            <a:avLst/>
            <a:gdLst>
              <a:gd name="T0" fmla="*/ 763 w 8421"/>
              <a:gd name="T1" fmla="*/ 0 h 5530"/>
              <a:gd name="T2" fmla="*/ 763 w 8421"/>
              <a:gd name="T3" fmla="*/ 0 h 5530"/>
              <a:gd name="T4" fmla="*/ 2642 w 8421"/>
              <a:gd name="T5" fmla="*/ 4815 h 5530"/>
              <a:gd name="T6" fmla="*/ 3383 w 8421"/>
              <a:gd name="T7" fmla="*/ 5413 h 5530"/>
              <a:gd name="T8" fmla="*/ 3450 w 8421"/>
              <a:gd name="T9" fmla="*/ 5446 h 5530"/>
              <a:gd name="T10" fmla="*/ 3454 w 8421"/>
              <a:gd name="T11" fmla="*/ 5448 h 5530"/>
              <a:gd name="T12" fmla="*/ 3480 w 8421"/>
              <a:gd name="T13" fmla="*/ 5459 h 5530"/>
              <a:gd name="T14" fmla="*/ 3496 w 8421"/>
              <a:gd name="T15" fmla="*/ 5465 h 5530"/>
              <a:gd name="T16" fmla="*/ 3547 w 8421"/>
              <a:gd name="T17" fmla="*/ 5483 h 5530"/>
              <a:gd name="T18" fmla="*/ 3555 w 8421"/>
              <a:gd name="T19" fmla="*/ 5486 h 5530"/>
              <a:gd name="T20" fmla="*/ 3574 w 8421"/>
              <a:gd name="T21" fmla="*/ 5492 h 5530"/>
              <a:gd name="T22" fmla="*/ 3585 w 8421"/>
              <a:gd name="T23" fmla="*/ 5495 h 5530"/>
              <a:gd name="T24" fmla="*/ 3614 w 8421"/>
              <a:gd name="T25" fmla="*/ 5502 h 5530"/>
              <a:gd name="T26" fmla="*/ 3649 w 8421"/>
              <a:gd name="T27" fmla="*/ 5510 h 5530"/>
              <a:gd name="T28" fmla="*/ 3662 w 8421"/>
              <a:gd name="T29" fmla="*/ 5513 h 5530"/>
              <a:gd name="T30" fmla="*/ 3695 w 8421"/>
              <a:gd name="T31" fmla="*/ 5519 h 5530"/>
              <a:gd name="T32" fmla="*/ 3713 w 8421"/>
              <a:gd name="T33" fmla="*/ 5521 h 5530"/>
              <a:gd name="T34" fmla="*/ 3730 w 8421"/>
              <a:gd name="T35" fmla="*/ 5523 h 5530"/>
              <a:gd name="T36" fmla="*/ 3746 w 8421"/>
              <a:gd name="T37" fmla="*/ 5525 h 5530"/>
              <a:gd name="T38" fmla="*/ 3778 w 8421"/>
              <a:gd name="T39" fmla="*/ 5528 h 5530"/>
              <a:gd name="T40" fmla="*/ 3793 w 8421"/>
              <a:gd name="T41" fmla="*/ 5529 h 5530"/>
              <a:gd name="T42" fmla="*/ 3813 w 8421"/>
              <a:gd name="T43" fmla="*/ 5530 h 5530"/>
              <a:gd name="T44" fmla="*/ 3829 w 8421"/>
              <a:gd name="T45" fmla="*/ 5530 h 5530"/>
              <a:gd name="T46" fmla="*/ 3850 w 8421"/>
              <a:gd name="T47" fmla="*/ 5530 h 5530"/>
              <a:gd name="T48" fmla="*/ 3866 w 8421"/>
              <a:gd name="T49" fmla="*/ 5530 h 5530"/>
              <a:gd name="T50" fmla="*/ 3899 w 8421"/>
              <a:gd name="T51" fmla="*/ 5529 h 5530"/>
              <a:gd name="T52" fmla="*/ 3911 w 8421"/>
              <a:gd name="T53" fmla="*/ 5529 h 5530"/>
              <a:gd name="T54" fmla="*/ 3938 w 8421"/>
              <a:gd name="T55" fmla="*/ 5527 h 5530"/>
              <a:gd name="T56" fmla="*/ 3953 w 8421"/>
              <a:gd name="T57" fmla="*/ 5525 h 5530"/>
              <a:gd name="T58" fmla="*/ 3978 w 8421"/>
              <a:gd name="T59" fmla="*/ 5523 h 5530"/>
              <a:gd name="T60" fmla="*/ 3993 w 8421"/>
              <a:gd name="T61" fmla="*/ 5521 h 5530"/>
              <a:gd name="T62" fmla="*/ 4023 w 8421"/>
              <a:gd name="T63" fmla="*/ 5516 h 5530"/>
              <a:gd name="T64" fmla="*/ 4032 w 8421"/>
              <a:gd name="T65" fmla="*/ 5515 h 5530"/>
              <a:gd name="T66" fmla="*/ 4071 w 8421"/>
              <a:gd name="T67" fmla="*/ 5508 h 5530"/>
              <a:gd name="T68" fmla="*/ 4076 w 8421"/>
              <a:gd name="T69" fmla="*/ 5507 h 5530"/>
              <a:gd name="T70" fmla="*/ 4113 w 8421"/>
              <a:gd name="T71" fmla="*/ 5498 h 5530"/>
              <a:gd name="T72" fmla="*/ 4122 w 8421"/>
              <a:gd name="T73" fmla="*/ 5496 h 5530"/>
              <a:gd name="T74" fmla="*/ 4158 w 8421"/>
              <a:gd name="T75" fmla="*/ 5487 h 5530"/>
              <a:gd name="T76" fmla="*/ 4170 w 8421"/>
              <a:gd name="T77" fmla="*/ 5484 h 5530"/>
              <a:gd name="T78" fmla="*/ 4212 w 8421"/>
              <a:gd name="T79" fmla="*/ 5471 h 5530"/>
              <a:gd name="T80" fmla="*/ 4256 w 8421"/>
              <a:gd name="T81" fmla="*/ 5456 h 5530"/>
              <a:gd name="T82" fmla="*/ 4271 w 8421"/>
              <a:gd name="T83" fmla="*/ 5451 h 5530"/>
              <a:gd name="T84" fmla="*/ 4302 w 8421"/>
              <a:gd name="T85" fmla="*/ 5439 h 5530"/>
              <a:gd name="T86" fmla="*/ 4316 w 8421"/>
              <a:gd name="T87" fmla="*/ 5434 h 5530"/>
              <a:gd name="T88" fmla="*/ 4360 w 8421"/>
              <a:gd name="T89" fmla="*/ 5416 h 5530"/>
              <a:gd name="T90" fmla="*/ 8421 w 8421"/>
              <a:gd name="T91" fmla="*/ 3671 h 5530"/>
              <a:gd name="T92" fmla="*/ 8421 w 8421"/>
              <a:gd name="T93" fmla="*/ 3671 h 5530"/>
              <a:gd name="T94" fmla="*/ 8421 w 8421"/>
              <a:gd name="T95" fmla="*/ 2977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21" h="5530">
                <a:moveTo>
                  <a:pt x="8421" y="0"/>
                </a:moveTo>
                <a:cubicBezTo>
                  <a:pt x="763" y="0"/>
                  <a:pt x="763" y="0"/>
                  <a:pt x="763" y="0"/>
                </a:cubicBezTo>
                <a:cubicBezTo>
                  <a:pt x="763" y="0"/>
                  <a:pt x="763" y="0"/>
                  <a:pt x="763" y="0"/>
                </a:cubicBezTo>
                <a:cubicBezTo>
                  <a:pt x="763" y="0"/>
                  <a:pt x="763" y="0"/>
                  <a:pt x="763" y="0"/>
                </a:cubicBezTo>
                <a:cubicBezTo>
                  <a:pt x="0" y="0"/>
                  <a:pt x="0" y="0"/>
                  <a:pt x="0" y="0"/>
                </a:cubicBezTo>
                <a:cubicBezTo>
                  <a:pt x="2642" y="4815"/>
                  <a:pt x="2642" y="4815"/>
                  <a:pt x="2642" y="4815"/>
                </a:cubicBezTo>
                <a:cubicBezTo>
                  <a:pt x="2642" y="4815"/>
                  <a:pt x="2899" y="5284"/>
                  <a:pt x="3383" y="5413"/>
                </a:cubicBezTo>
                <a:cubicBezTo>
                  <a:pt x="3383" y="5413"/>
                  <a:pt x="3383" y="5413"/>
                  <a:pt x="3383" y="5413"/>
                </a:cubicBezTo>
                <a:cubicBezTo>
                  <a:pt x="3401" y="5423"/>
                  <a:pt x="3421" y="5433"/>
                  <a:pt x="3440" y="5442"/>
                </a:cubicBezTo>
                <a:cubicBezTo>
                  <a:pt x="3443" y="5443"/>
                  <a:pt x="3446" y="5445"/>
                  <a:pt x="3450" y="5446"/>
                </a:cubicBezTo>
                <a:cubicBezTo>
                  <a:pt x="3450" y="5446"/>
                  <a:pt x="3450" y="5446"/>
                  <a:pt x="3450" y="5446"/>
                </a:cubicBezTo>
                <a:cubicBezTo>
                  <a:pt x="3452" y="5447"/>
                  <a:pt x="3453" y="5448"/>
                  <a:pt x="3454" y="5448"/>
                </a:cubicBezTo>
                <a:cubicBezTo>
                  <a:pt x="3461" y="5451"/>
                  <a:pt x="3468" y="5454"/>
                  <a:pt x="3475" y="5457"/>
                </a:cubicBezTo>
                <a:cubicBezTo>
                  <a:pt x="3477" y="5458"/>
                  <a:pt x="3479" y="5459"/>
                  <a:pt x="3480" y="5459"/>
                </a:cubicBezTo>
                <a:cubicBezTo>
                  <a:pt x="3481" y="5459"/>
                  <a:pt x="3481" y="5459"/>
                  <a:pt x="3481" y="5459"/>
                </a:cubicBezTo>
                <a:cubicBezTo>
                  <a:pt x="3486" y="5461"/>
                  <a:pt x="3491" y="5463"/>
                  <a:pt x="3496" y="5465"/>
                </a:cubicBezTo>
                <a:cubicBezTo>
                  <a:pt x="3508" y="5470"/>
                  <a:pt x="3519" y="5474"/>
                  <a:pt x="3531" y="5478"/>
                </a:cubicBezTo>
                <a:cubicBezTo>
                  <a:pt x="3536" y="5480"/>
                  <a:pt x="3541" y="5482"/>
                  <a:pt x="3547" y="5483"/>
                </a:cubicBezTo>
                <a:cubicBezTo>
                  <a:pt x="3547" y="5483"/>
                  <a:pt x="3547" y="5484"/>
                  <a:pt x="3547" y="5484"/>
                </a:cubicBezTo>
                <a:cubicBezTo>
                  <a:pt x="3550" y="5484"/>
                  <a:pt x="3552" y="5485"/>
                  <a:pt x="3555" y="5486"/>
                </a:cubicBezTo>
                <a:cubicBezTo>
                  <a:pt x="3556" y="5486"/>
                  <a:pt x="3558" y="5487"/>
                  <a:pt x="3559" y="5487"/>
                </a:cubicBezTo>
                <a:cubicBezTo>
                  <a:pt x="3564" y="5489"/>
                  <a:pt x="3569" y="5490"/>
                  <a:pt x="3574" y="5492"/>
                </a:cubicBezTo>
                <a:cubicBezTo>
                  <a:pt x="3574" y="5492"/>
                  <a:pt x="3574" y="5492"/>
                  <a:pt x="3574" y="5492"/>
                </a:cubicBezTo>
                <a:cubicBezTo>
                  <a:pt x="3578" y="5493"/>
                  <a:pt x="3581" y="5494"/>
                  <a:pt x="3585" y="5495"/>
                </a:cubicBezTo>
                <a:cubicBezTo>
                  <a:pt x="3591" y="5497"/>
                  <a:pt x="3598" y="5498"/>
                  <a:pt x="3604" y="5500"/>
                </a:cubicBezTo>
                <a:cubicBezTo>
                  <a:pt x="3607" y="5501"/>
                  <a:pt x="3611" y="5502"/>
                  <a:pt x="3614" y="5502"/>
                </a:cubicBezTo>
                <a:cubicBezTo>
                  <a:pt x="3614" y="5503"/>
                  <a:pt x="3615" y="5503"/>
                  <a:pt x="3615" y="5503"/>
                </a:cubicBezTo>
                <a:cubicBezTo>
                  <a:pt x="3626" y="5505"/>
                  <a:pt x="3638" y="5508"/>
                  <a:pt x="3649" y="5510"/>
                </a:cubicBezTo>
                <a:cubicBezTo>
                  <a:pt x="3649" y="5510"/>
                  <a:pt x="3650" y="5510"/>
                  <a:pt x="3650" y="5511"/>
                </a:cubicBezTo>
                <a:cubicBezTo>
                  <a:pt x="3654" y="5511"/>
                  <a:pt x="3658" y="5512"/>
                  <a:pt x="3662" y="5513"/>
                </a:cubicBezTo>
                <a:cubicBezTo>
                  <a:pt x="3668" y="5514"/>
                  <a:pt x="3675" y="5515"/>
                  <a:pt x="3681" y="5516"/>
                </a:cubicBezTo>
                <a:cubicBezTo>
                  <a:pt x="3685" y="5517"/>
                  <a:pt x="3690" y="5518"/>
                  <a:pt x="3695" y="5519"/>
                </a:cubicBezTo>
                <a:cubicBezTo>
                  <a:pt x="3700" y="5519"/>
                  <a:pt x="3705" y="5520"/>
                  <a:pt x="3710" y="5521"/>
                </a:cubicBezTo>
                <a:cubicBezTo>
                  <a:pt x="3711" y="5521"/>
                  <a:pt x="3712" y="5521"/>
                  <a:pt x="3713" y="5521"/>
                </a:cubicBezTo>
                <a:cubicBezTo>
                  <a:pt x="3713" y="5521"/>
                  <a:pt x="3713" y="5521"/>
                  <a:pt x="3713" y="5521"/>
                </a:cubicBezTo>
                <a:cubicBezTo>
                  <a:pt x="3719" y="5522"/>
                  <a:pt x="3724" y="5523"/>
                  <a:pt x="3730" y="5523"/>
                </a:cubicBezTo>
                <a:cubicBezTo>
                  <a:pt x="3730" y="5523"/>
                  <a:pt x="3730" y="5523"/>
                  <a:pt x="3730" y="5523"/>
                </a:cubicBezTo>
                <a:cubicBezTo>
                  <a:pt x="3736" y="5524"/>
                  <a:pt x="3741" y="5525"/>
                  <a:pt x="3746" y="5525"/>
                </a:cubicBezTo>
                <a:cubicBezTo>
                  <a:pt x="3746" y="5525"/>
                  <a:pt x="3746" y="5525"/>
                  <a:pt x="3747" y="5525"/>
                </a:cubicBezTo>
                <a:cubicBezTo>
                  <a:pt x="3757" y="5526"/>
                  <a:pt x="3767" y="5527"/>
                  <a:pt x="3778" y="5528"/>
                </a:cubicBezTo>
                <a:cubicBezTo>
                  <a:pt x="3780" y="5528"/>
                  <a:pt x="3782" y="5528"/>
                  <a:pt x="3785" y="5528"/>
                </a:cubicBezTo>
                <a:cubicBezTo>
                  <a:pt x="3787" y="5529"/>
                  <a:pt x="3790" y="5529"/>
                  <a:pt x="3793" y="5529"/>
                </a:cubicBezTo>
                <a:cubicBezTo>
                  <a:pt x="3793" y="5529"/>
                  <a:pt x="3793" y="5529"/>
                  <a:pt x="3793" y="5529"/>
                </a:cubicBezTo>
                <a:cubicBezTo>
                  <a:pt x="3800" y="5529"/>
                  <a:pt x="3806" y="5530"/>
                  <a:pt x="3813" y="5530"/>
                </a:cubicBezTo>
                <a:cubicBezTo>
                  <a:pt x="3818" y="5530"/>
                  <a:pt x="3823" y="5530"/>
                  <a:pt x="3828" y="5530"/>
                </a:cubicBezTo>
                <a:cubicBezTo>
                  <a:pt x="3828" y="5530"/>
                  <a:pt x="3829" y="5530"/>
                  <a:pt x="3829" y="5530"/>
                </a:cubicBezTo>
                <a:cubicBezTo>
                  <a:pt x="3829" y="5530"/>
                  <a:pt x="3830" y="5530"/>
                  <a:pt x="3830" y="5530"/>
                </a:cubicBezTo>
                <a:cubicBezTo>
                  <a:pt x="3836" y="5530"/>
                  <a:pt x="3843" y="5530"/>
                  <a:pt x="3850" y="5530"/>
                </a:cubicBezTo>
                <a:cubicBezTo>
                  <a:pt x="3850" y="5530"/>
                  <a:pt x="3851" y="5530"/>
                  <a:pt x="3851" y="5530"/>
                </a:cubicBezTo>
                <a:cubicBezTo>
                  <a:pt x="3856" y="5530"/>
                  <a:pt x="3861" y="5530"/>
                  <a:pt x="3866" y="5530"/>
                </a:cubicBezTo>
                <a:cubicBezTo>
                  <a:pt x="3866" y="5530"/>
                  <a:pt x="3866" y="5530"/>
                  <a:pt x="3866" y="5530"/>
                </a:cubicBezTo>
                <a:cubicBezTo>
                  <a:pt x="3877" y="5530"/>
                  <a:pt x="3888" y="5530"/>
                  <a:pt x="3899" y="5529"/>
                </a:cubicBezTo>
                <a:cubicBezTo>
                  <a:pt x="3899" y="5529"/>
                  <a:pt x="3900" y="5529"/>
                  <a:pt x="3900" y="5529"/>
                </a:cubicBezTo>
                <a:cubicBezTo>
                  <a:pt x="3904" y="5529"/>
                  <a:pt x="3907" y="5529"/>
                  <a:pt x="3911" y="5529"/>
                </a:cubicBezTo>
                <a:cubicBezTo>
                  <a:pt x="3911" y="5529"/>
                  <a:pt x="3911" y="5529"/>
                  <a:pt x="3911" y="5528"/>
                </a:cubicBezTo>
                <a:cubicBezTo>
                  <a:pt x="3920" y="5528"/>
                  <a:pt x="3929" y="5527"/>
                  <a:pt x="3938" y="5527"/>
                </a:cubicBezTo>
                <a:cubicBezTo>
                  <a:pt x="3938" y="5527"/>
                  <a:pt x="3939" y="5527"/>
                  <a:pt x="3939" y="5527"/>
                </a:cubicBezTo>
                <a:cubicBezTo>
                  <a:pt x="3943" y="5526"/>
                  <a:pt x="3948" y="5526"/>
                  <a:pt x="3953" y="5525"/>
                </a:cubicBezTo>
                <a:cubicBezTo>
                  <a:pt x="3953" y="5525"/>
                  <a:pt x="3953" y="5525"/>
                  <a:pt x="3953" y="5525"/>
                </a:cubicBezTo>
                <a:cubicBezTo>
                  <a:pt x="3962" y="5524"/>
                  <a:pt x="3970" y="5523"/>
                  <a:pt x="3978" y="5523"/>
                </a:cubicBezTo>
                <a:cubicBezTo>
                  <a:pt x="3979" y="5522"/>
                  <a:pt x="3981" y="5522"/>
                  <a:pt x="3982" y="5522"/>
                </a:cubicBezTo>
                <a:cubicBezTo>
                  <a:pt x="3985" y="5522"/>
                  <a:pt x="3989" y="5521"/>
                  <a:pt x="3993" y="5521"/>
                </a:cubicBezTo>
                <a:cubicBezTo>
                  <a:pt x="3993" y="5521"/>
                  <a:pt x="3993" y="5521"/>
                  <a:pt x="3993" y="5521"/>
                </a:cubicBezTo>
                <a:cubicBezTo>
                  <a:pt x="4003" y="5519"/>
                  <a:pt x="4013" y="5518"/>
                  <a:pt x="4023" y="5516"/>
                </a:cubicBezTo>
                <a:cubicBezTo>
                  <a:pt x="4023" y="5516"/>
                  <a:pt x="4023" y="5516"/>
                  <a:pt x="4023" y="5516"/>
                </a:cubicBezTo>
                <a:cubicBezTo>
                  <a:pt x="4026" y="5516"/>
                  <a:pt x="4029" y="5515"/>
                  <a:pt x="4032" y="5515"/>
                </a:cubicBezTo>
                <a:cubicBezTo>
                  <a:pt x="4032" y="5515"/>
                  <a:pt x="4032" y="5515"/>
                  <a:pt x="4032" y="5515"/>
                </a:cubicBezTo>
                <a:cubicBezTo>
                  <a:pt x="4045" y="5513"/>
                  <a:pt x="4058" y="5510"/>
                  <a:pt x="4071" y="5508"/>
                </a:cubicBezTo>
                <a:cubicBezTo>
                  <a:pt x="4071" y="5508"/>
                  <a:pt x="4071" y="5507"/>
                  <a:pt x="4071" y="5507"/>
                </a:cubicBezTo>
                <a:cubicBezTo>
                  <a:pt x="4073" y="5507"/>
                  <a:pt x="4075" y="5507"/>
                  <a:pt x="4076" y="5507"/>
                </a:cubicBezTo>
                <a:cubicBezTo>
                  <a:pt x="4079" y="5506"/>
                  <a:pt x="4082" y="5505"/>
                  <a:pt x="4085" y="5505"/>
                </a:cubicBezTo>
                <a:cubicBezTo>
                  <a:pt x="4094" y="5503"/>
                  <a:pt x="4103" y="5501"/>
                  <a:pt x="4113" y="5498"/>
                </a:cubicBezTo>
                <a:cubicBezTo>
                  <a:pt x="4113" y="5498"/>
                  <a:pt x="4113" y="5498"/>
                  <a:pt x="4113" y="5498"/>
                </a:cubicBezTo>
                <a:cubicBezTo>
                  <a:pt x="4116" y="5498"/>
                  <a:pt x="4119" y="5497"/>
                  <a:pt x="4122" y="5496"/>
                </a:cubicBezTo>
                <a:cubicBezTo>
                  <a:pt x="4124" y="5496"/>
                  <a:pt x="4126" y="5495"/>
                  <a:pt x="4128" y="5495"/>
                </a:cubicBezTo>
                <a:cubicBezTo>
                  <a:pt x="4138" y="5492"/>
                  <a:pt x="4148" y="5490"/>
                  <a:pt x="4158" y="5487"/>
                </a:cubicBezTo>
                <a:cubicBezTo>
                  <a:pt x="4158" y="5487"/>
                  <a:pt x="4158" y="5487"/>
                  <a:pt x="4158" y="5487"/>
                </a:cubicBezTo>
                <a:cubicBezTo>
                  <a:pt x="4162" y="5486"/>
                  <a:pt x="4166" y="5485"/>
                  <a:pt x="4170" y="5484"/>
                </a:cubicBezTo>
                <a:cubicBezTo>
                  <a:pt x="4170" y="5484"/>
                  <a:pt x="4170" y="5484"/>
                  <a:pt x="4170" y="5484"/>
                </a:cubicBezTo>
                <a:cubicBezTo>
                  <a:pt x="4184" y="5480"/>
                  <a:pt x="4198" y="5475"/>
                  <a:pt x="4212" y="5471"/>
                </a:cubicBezTo>
                <a:cubicBezTo>
                  <a:pt x="4215" y="5470"/>
                  <a:pt x="4219" y="5469"/>
                  <a:pt x="4222" y="5468"/>
                </a:cubicBezTo>
                <a:cubicBezTo>
                  <a:pt x="4233" y="5464"/>
                  <a:pt x="4245" y="5460"/>
                  <a:pt x="4256" y="5456"/>
                </a:cubicBezTo>
                <a:cubicBezTo>
                  <a:pt x="4256" y="5456"/>
                  <a:pt x="4256" y="5456"/>
                  <a:pt x="4256" y="5456"/>
                </a:cubicBezTo>
                <a:cubicBezTo>
                  <a:pt x="4261" y="5455"/>
                  <a:pt x="4266" y="5453"/>
                  <a:pt x="4271" y="5451"/>
                </a:cubicBezTo>
                <a:cubicBezTo>
                  <a:pt x="4271" y="5451"/>
                  <a:pt x="4271" y="5451"/>
                  <a:pt x="4271" y="5451"/>
                </a:cubicBezTo>
                <a:cubicBezTo>
                  <a:pt x="4281" y="5447"/>
                  <a:pt x="4291" y="5443"/>
                  <a:pt x="4302" y="5439"/>
                </a:cubicBezTo>
                <a:cubicBezTo>
                  <a:pt x="4302" y="5439"/>
                  <a:pt x="4302" y="5439"/>
                  <a:pt x="4302" y="5439"/>
                </a:cubicBezTo>
                <a:cubicBezTo>
                  <a:pt x="4307" y="5438"/>
                  <a:pt x="4311" y="5436"/>
                  <a:pt x="4316" y="5434"/>
                </a:cubicBezTo>
                <a:cubicBezTo>
                  <a:pt x="4316" y="5434"/>
                  <a:pt x="4316" y="5434"/>
                  <a:pt x="4316" y="5434"/>
                </a:cubicBezTo>
                <a:cubicBezTo>
                  <a:pt x="4331" y="5428"/>
                  <a:pt x="4345" y="5422"/>
                  <a:pt x="4360" y="5416"/>
                </a:cubicBezTo>
                <a:cubicBezTo>
                  <a:pt x="4360" y="5416"/>
                  <a:pt x="4361" y="5416"/>
                  <a:pt x="4361" y="5415"/>
                </a:cubicBezTo>
                <a:cubicBezTo>
                  <a:pt x="8421" y="3671"/>
                  <a:pt x="8421" y="3671"/>
                  <a:pt x="8421" y="3671"/>
                </a:cubicBezTo>
                <a:cubicBezTo>
                  <a:pt x="8421" y="3671"/>
                  <a:pt x="8421" y="3671"/>
                  <a:pt x="8421" y="3671"/>
                </a:cubicBezTo>
                <a:cubicBezTo>
                  <a:pt x="8421" y="3671"/>
                  <a:pt x="8421" y="3671"/>
                  <a:pt x="8421" y="3671"/>
                </a:cubicBezTo>
                <a:cubicBezTo>
                  <a:pt x="8421" y="3671"/>
                  <a:pt x="8421" y="3671"/>
                  <a:pt x="8421" y="3671"/>
                </a:cubicBezTo>
                <a:cubicBezTo>
                  <a:pt x="8421" y="2977"/>
                  <a:pt x="8421" y="2977"/>
                  <a:pt x="8421" y="2977"/>
                </a:cubicBezTo>
                <a:cubicBezTo>
                  <a:pt x="8421" y="0"/>
                  <a:pt x="8421" y="0"/>
                  <a:pt x="842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7" name="Tijdelijke aanduiding voor afbeelding 6"/>
          <p:cNvSpPr>
            <a:spLocks noGrp="1"/>
          </p:cNvSpPr>
          <p:nvPr>
            <p:ph type="pic" sz="quarter" idx="10"/>
          </p:nvPr>
        </p:nvSpPr>
        <p:spPr>
          <a:xfrm>
            <a:off x="4997238" y="-33189"/>
            <a:ext cx="7194762" cy="5116063"/>
          </a:xfrm>
          <a:custGeom>
            <a:avLst/>
            <a:gdLst>
              <a:gd name="connsiteX0" fmla="*/ 0 w 7194762"/>
              <a:gd name="connsiteY0" fmla="*/ 0 h 5116063"/>
              <a:gd name="connsiteX1" fmla="*/ 7194762 w 7194762"/>
              <a:gd name="connsiteY1" fmla="*/ 0 h 5116063"/>
              <a:gd name="connsiteX2" fmla="*/ 7194762 w 7194762"/>
              <a:gd name="connsiteY2" fmla="*/ 2796758 h 5116063"/>
              <a:gd name="connsiteX3" fmla="*/ 3255400 w 7194762"/>
              <a:gd name="connsiteY3" fmla="*/ 4958444 h 5116063"/>
              <a:gd name="connsiteX4" fmla="*/ 2461514 w 7194762"/>
              <a:gd name="connsiteY4" fmla="*/ 5085270 h 5116063"/>
              <a:gd name="connsiteX5" fmla="*/ 1998336 w 7194762"/>
              <a:gd name="connsiteY5" fmla="*/ 4623998 h 5116063"/>
              <a:gd name="connsiteX6" fmla="*/ 1997397 w 7194762"/>
              <a:gd name="connsiteY6" fmla="*/ 4623998 h 5116063"/>
              <a:gd name="connsiteX7" fmla="*/ 1987062 w 7194762"/>
              <a:gd name="connsiteY7" fmla="*/ 4606148 h 5116063"/>
              <a:gd name="connsiteX8" fmla="*/ 1970151 w 7194762"/>
              <a:gd name="connsiteY8" fmla="*/ 4575146 h 5116063"/>
              <a:gd name="connsiteX9" fmla="*/ 1969212 w 7194762"/>
              <a:gd name="connsiteY9" fmla="*/ 4574207 h 5116063"/>
              <a:gd name="connsiteX10" fmla="*/ 1962635 w 7194762"/>
              <a:gd name="connsiteY10" fmla="*/ 4561994 h 5116063"/>
              <a:gd name="connsiteX11" fmla="*/ 1961696 w 7194762"/>
              <a:gd name="connsiteY11" fmla="*/ 4559175 h 5116063"/>
              <a:gd name="connsiteX12" fmla="*/ 1956998 w 7194762"/>
              <a:gd name="connsiteY12" fmla="*/ 4550720 h 5116063"/>
              <a:gd name="connsiteX13" fmla="*/ 1955119 w 7194762"/>
              <a:gd name="connsiteY13" fmla="*/ 4546962 h 5116063"/>
              <a:gd name="connsiteX14" fmla="*/ 1951361 w 7194762"/>
              <a:gd name="connsiteY14" fmla="*/ 4539447 h 5116063"/>
              <a:gd name="connsiteX15" fmla="*/ 1950421 w 7194762"/>
              <a:gd name="connsiteY15" fmla="*/ 4537568 h 5116063"/>
              <a:gd name="connsiteX16" fmla="*/ 1946663 w 7194762"/>
              <a:gd name="connsiteY16" fmla="*/ 4529113 h 5116063"/>
              <a:gd name="connsiteX17" fmla="*/ 1944784 w 7194762"/>
              <a:gd name="connsiteY17" fmla="*/ 4525355 h 5116063"/>
              <a:gd name="connsiteX18" fmla="*/ 1943845 w 7194762"/>
              <a:gd name="connsiteY18" fmla="*/ 4523476 h 5116063"/>
              <a:gd name="connsiteX19" fmla="*/ 1941966 w 7194762"/>
              <a:gd name="connsiteY19" fmla="*/ 4518779 h 5116063"/>
              <a:gd name="connsiteX20" fmla="*/ 1941026 w 7194762"/>
              <a:gd name="connsiteY20" fmla="*/ 4518779 h 5116063"/>
              <a:gd name="connsiteX21" fmla="*/ 1938208 w 7194762"/>
              <a:gd name="connsiteY21" fmla="*/ 4512203 h 5116063"/>
              <a:gd name="connsiteX22" fmla="*/ 994941 w 7194762"/>
              <a:gd name="connsiteY22" fmla="*/ 2315757 h 5116063"/>
              <a:gd name="connsiteX23" fmla="*/ 0 w 7194762"/>
              <a:gd name="connsiteY23" fmla="*/ 0 h 511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94762" h="5116063">
                <a:moveTo>
                  <a:pt x="0" y="0"/>
                </a:moveTo>
                <a:lnTo>
                  <a:pt x="7194762" y="0"/>
                </a:lnTo>
                <a:cubicBezTo>
                  <a:pt x="7194762" y="0"/>
                  <a:pt x="7194762" y="0"/>
                  <a:pt x="7194762" y="2796758"/>
                </a:cubicBezTo>
                <a:cubicBezTo>
                  <a:pt x="7194762" y="2796758"/>
                  <a:pt x="7194762" y="2796758"/>
                  <a:pt x="3255400" y="4958444"/>
                </a:cubicBezTo>
                <a:cubicBezTo>
                  <a:pt x="2944422" y="5128485"/>
                  <a:pt x="2678541" y="5143516"/>
                  <a:pt x="2461514" y="5085270"/>
                </a:cubicBezTo>
                <a:cubicBezTo>
                  <a:pt x="2225698" y="4959383"/>
                  <a:pt x="2074437" y="4751764"/>
                  <a:pt x="1998336" y="4623998"/>
                </a:cubicBezTo>
                <a:cubicBezTo>
                  <a:pt x="1998336" y="4623998"/>
                  <a:pt x="1997397" y="4623998"/>
                  <a:pt x="1997397" y="4623998"/>
                </a:cubicBezTo>
                <a:cubicBezTo>
                  <a:pt x="1993639" y="4617421"/>
                  <a:pt x="1990820" y="4611785"/>
                  <a:pt x="1987062" y="4606148"/>
                </a:cubicBezTo>
                <a:cubicBezTo>
                  <a:pt x="1980486" y="4594875"/>
                  <a:pt x="1974849" y="4584541"/>
                  <a:pt x="1970151" y="4575146"/>
                </a:cubicBezTo>
                <a:cubicBezTo>
                  <a:pt x="1970151" y="4574207"/>
                  <a:pt x="1969212" y="4574207"/>
                  <a:pt x="1969212" y="4574207"/>
                </a:cubicBezTo>
                <a:cubicBezTo>
                  <a:pt x="1967333" y="4570449"/>
                  <a:pt x="1965454" y="4565751"/>
                  <a:pt x="1962635" y="4561994"/>
                </a:cubicBezTo>
                <a:cubicBezTo>
                  <a:pt x="1962635" y="4561054"/>
                  <a:pt x="1961696" y="4560115"/>
                  <a:pt x="1961696" y="4559175"/>
                </a:cubicBezTo>
                <a:cubicBezTo>
                  <a:pt x="1959817" y="4556357"/>
                  <a:pt x="1957938" y="4553539"/>
                  <a:pt x="1956998" y="4550720"/>
                </a:cubicBezTo>
                <a:cubicBezTo>
                  <a:pt x="1956058" y="4549781"/>
                  <a:pt x="1956058" y="4547902"/>
                  <a:pt x="1955119" y="4546962"/>
                </a:cubicBezTo>
                <a:cubicBezTo>
                  <a:pt x="1954179" y="4545083"/>
                  <a:pt x="1952300" y="4542265"/>
                  <a:pt x="1951361" y="4539447"/>
                </a:cubicBezTo>
                <a:cubicBezTo>
                  <a:pt x="1951361" y="4539447"/>
                  <a:pt x="1950421" y="4538507"/>
                  <a:pt x="1950421" y="4537568"/>
                </a:cubicBezTo>
                <a:cubicBezTo>
                  <a:pt x="1948542" y="4534749"/>
                  <a:pt x="1947603" y="4531931"/>
                  <a:pt x="1946663" y="4529113"/>
                </a:cubicBezTo>
                <a:cubicBezTo>
                  <a:pt x="1945724" y="4528173"/>
                  <a:pt x="1945724" y="4527234"/>
                  <a:pt x="1944784" y="4525355"/>
                </a:cubicBezTo>
                <a:cubicBezTo>
                  <a:pt x="1943845" y="4524415"/>
                  <a:pt x="1943845" y="4523476"/>
                  <a:pt x="1943845" y="4523476"/>
                </a:cubicBezTo>
                <a:cubicBezTo>
                  <a:pt x="1942905" y="4521597"/>
                  <a:pt x="1941966" y="4520658"/>
                  <a:pt x="1941966" y="4518779"/>
                </a:cubicBezTo>
                <a:cubicBezTo>
                  <a:pt x="1941966" y="4518779"/>
                  <a:pt x="1941026" y="4518779"/>
                  <a:pt x="1941026" y="4518779"/>
                </a:cubicBezTo>
                <a:cubicBezTo>
                  <a:pt x="1939147" y="4514081"/>
                  <a:pt x="1938208" y="4512203"/>
                  <a:pt x="1938208" y="4512203"/>
                </a:cubicBezTo>
                <a:cubicBezTo>
                  <a:pt x="1938208" y="4512203"/>
                  <a:pt x="1938208" y="4512203"/>
                  <a:pt x="994941" y="2315757"/>
                </a:cubicBezTo>
                <a:cubicBezTo>
                  <a:pt x="994941" y="2315757"/>
                  <a:pt x="994941" y="2315757"/>
                  <a:pt x="0" y="0"/>
                </a:cubicBezTo>
                <a:close/>
              </a:path>
            </a:pathLst>
          </a:custGeom>
          <a:solidFill>
            <a:schemeClr val="bg2"/>
          </a:solidFill>
        </p:spPr>
        <p:txBody>
          <a:bodyPr wrap="square">
            <a:noAutofit/>
          </a:bodyPr>
          <a:lstStyle>
            <a:lvl1pPr algn="r">
              <a:defRPr sz="1000"/>
            </a:lvl1pPr>
          </a:lstStyle>
          <a:p>
            <a:endParaRPr lang="nl-NL" dirty="0"/>
          </a:p>
        </p:txBody>
      </p:sp>
    </p:spTree>
    <p:extLst>
      <p:ext uri="{BB962C8B-B14F-4D97-AF65-F5344CB8AC3E}">
        <p14:creationId xmlns:p14="http://schemas.microsoft.com/office/powerpoint/2010/main" val="5752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387823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CCD8F8D5-A4D9-4499-8429-D2A5AC0BE556}" type="slidenum">
              <a:rPr lang="nl-NL" smtClean="0"/>
              <a:t>‹nr.›</a:t>
            </a:fld>
            <a:endParaRPr lang="nl-NL"/>
          </a:p>
        </p:txBody>
      </p:sp>
    </p:spTree>
    <p:extLst>
      <p:ext uri="{BB962C8B-B14F-4D97-AF65-F5344CB8AC3E}">
        <p14:creationId xmlns:p14="http://schemas.microsoft.com/office/powerpoint/2010/main" val="346226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32898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957783"/>
            <a:ext cx="10515600" cy="4891872"/>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11538386" y="334108"/>
            <a:ext cx="360000" cy="360000"/>
          </a:xfrm>
          <a:prstGeom prst="rect">
            <a:avLst/>
          </a:prstGeom>
          <a:solidFill>
            <a:schemeClr val="accent1"/>
          </a:solidFill>
          <a:ln>
            <a:solidFill>
              <a:schemeClr val="bg1"/>
            </a:solidFill>
          </a:ln>
        </p:spPr>
        <p:txBody>
          <a:bodyPr vert="horz" lIns="0" tIns="0" rIns="0" bIns="0" rtlCol="0" anchor="ctr"/>
          <a:lstStyle>
            <a:lvl1pPr algn="ctr">
              <a:defRPr sz="1000">
                <a:solidFill>
                  <a:schemeClr val="bg1"/>
                </a:solidFill>
              </a:defRPr>
            </a:lvl1pPr>
          </a:lstStyle>
          <a:p>
            <a:fld id="{CCD8F8D5-A4D9-4499-8429-D2A5AC0BE556}" type="slidenum">
              <a:rPr lang="nl-NL" smtClean="0"/>
              <a:pPr/>
              <a:t>‹nr.›</a:t>
            </a:fld>
            <a:endParaRPr lang="nl-NL" dirty="0"/>
          </a:p>
        </p:txBody>
      </p:sp>
      <p:pic>
        <p:nvPicPr>
          <p:cNvPr id="7" name="Afbeelding 6"/>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477551" y="6154259"/>
            <a:ext cx="1420835" cy="445999"/>
          </a:xfrm>
          <a:prstGeom prst="rect">
            <a:avLst/>
          </a:prstGeom>
        </p:spPr>
      </p:pic>
    </p:spTree>
    <p:extLst>
      <p:ext uri="{BB962C8B-B14F-4D97-AF65-F5344CB8AC3E}">
        <p14:creationId xmlns:p14="http://schemas.microsoft.com/office/powerpoint/2010/main" val="253729594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3" r:id="rId3"/>
    <p:sldLayoutId id="2147483662" r:id="rId4"/>
    <p:sldLayoutId id="2147483650" r:id="rId5"/>
    <p:sldLayoutId id="2147483651" r:id="rId6"/>
    <p:sldLayoutId id="2147483664"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Layout" Target="../slideLayouts/slideLayout13.xml"/><Relationship Id="rId5" Type="http://schemas.openxmlformats.org/officeDocument/2006/relationships/image" Target="../media/image1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emf"/><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emf"/><Relationship Id="rId1" Type="http://schemas.openxmlformats.org/officeDocument/2006/relationships/slideLayout" Target="../slideLayouts/slideLayout13.xml"/><Relationship Id="rId5" Type="http://schemas.microsoft.com/office/2007/relationships/hdphoto" Target="../media/hdphoto1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39.tif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tiff"/><Relationship Id="rId7" Type="http://schemas.openxmlformats.org/officeDocument/2006/relationships/image" Target="../media/image3.emf"/><Relationship Id="rId2" Type="http://schemas.openxmlformats.org/officeDocument/2006/relationships/image" Target="../media/image40.png"/><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5.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emf"/><Relationship Id="rId1" Type="http://schemas.openxmlformats.org/officeDocument/2006/relationships/slideLayout" Target="../slideLayouts/slideLayout3.xml"/><Relationship Id="rId5" Type="http://schemas.microsoft.com/office/2007/relationships/hdphoto" Target="../media/hdphoto17.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emf"/><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73.tiff"/><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 Id="rId5" Type="http://schemas.microsoft.com/office/2007/relationships/hdphoto" Target="../media/hdphoto20.wdp"/><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3.xml"/><Relationship Id="rId6" Type="http://schemas.microsoft.com/office/2007/relationships/hdphoto" Target="../media/hdphoto22.wdp"/><Relationship Id="rId5" Type="http://schemas.openxmlformats.org/officeDocument/2006/relationships/image" Target="../media/image83.png"/><Relationship Id="rId4" Type="http://schemas.openxmlformats.org/officeDocument/2006/relationships/image" Target="../media/image82.png"/><Relationship Id="rId9" Type="http://schemas.microsoft.com/office/2007/relationships/hdphoto" Target="../media/hdphoto23.wdp"/></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jpeg"/><Relationship Id="rId3" Type="http://schemas.microsoft.com/office/2007/relationships/hdphoto" Target="../media/hdphoto24.wdp"/><Relationship Id="rId21" Type="http://schemas.openxmlformats.org/officeDocument/2006/relationships/image" Target="../media/image102.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5.jpeg"/><Relationship Id="rId2" Type="http://schemas.openxmlformats.org/officeDocument/2006/relationships/image" Target="../media/image86.png"/><Relationship Id="rId16" Type="http://schemas.openxmlformats.org/officeDocument/2006/relationships/image" Target="../media/image98.png"/><Relationship Id="rId20" Type="http://schemas.microsoft.com/office/2007/relationships/hdphoto" Target="../media/hdphoto26.wdp"/><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4.png"/><Relationship Id="rId5" Type="http://schemas.microsoft.com/office/2007/relationships/hdphoto" Target="../media/hdphoto25.wdp"/><Relationship Id="rId15" Type="http://schemas.openxmlformats.org/officeDocument/2006/relationships/image" Target="../media/image97.png"/><Relationship Id="rId23" Type="http://schemas.microsoft.com/office/2007/relationships/hdphoto" Target="../media/hdphoto27.wdp"/><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Layout" Target="../diagrams/layout1.xml"/><Relationship Id="rId7" Type="http://schemas.openxmlformats.org/officeDocument/2006/relationships/image" Target="../media/image3.emf"/><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357FD1E1-FF03-9B43-A74F-D2467B9F4C4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7361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6" name="Afbeelding 5">
            <a:extLst>
              <a:ext uri="{FF2B5EF4-FFF2-40B4-BE49-F238E27FC236}">
                <a16:creationId xmlns:a16="http://schemas.microsoft.com/office/drawing/2014/main" id="{BD00A7B2-E02B-EC4E-980F-6C83D8C75632}"/>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74" y="6722"/>
            <a:ext cx="9144000" cy="6858000"/>
          </a:xfrm>
          <a:prstGeom prst="rect">
            <a:avLst/>
          </a:prstGeom>
        </p:spPr>
      </p:pic>
      <p:pic>
        <p:nvPicPr>
          <p:cNvPr id="8" name="Picture 14">
            <a:extLst>
              <a:ext uri="{FF2B5EF4-FFF2-40B4-BE49-F238E27FC236}">
                <a16:creationId xmlns:a16="http://schemas.microsoft.com/office/drawing/2014/main" id="{16596A53-F97B-E64F-A1E1-4704EF2AC3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47573" y="410574"/>
            <a:ext cx="2209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5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893545"/>
            <a:ext cx="5937250" cy="4359771"/>
          </a:xfrm>
        </p:spPr>
        <p:txBody>
          <a:bodyPr>
            <a:normAutofit/>
          </a:bodyPr>
          <a:lstStyle/>
          <a:p>
            <a:r>
              <a:rPr lang="nl-NL" sz="2400">
                <a:solidFill>
                  <a:srgbClr val="7F7F7F"/>
                </a:solidFill>
              </a:rPr>
              <a:t>MTB TRS3000 line</a:t>
            </a:r>
          </a:p>
          <a:p>
            <a:r>
              <a:rPr lang="nl-NL" sz="2400">
                <a:solidFill>
                  <a:srgbClr val="7F7F7F"/>
                </a:solidFill>
              </a:rPr>
              <a:t>Capacity 3 tons input</a:t>
            </a:r>
          </a:p>
          <a:p>
            <a:pPr>
              <a:buFont typeface="Wingdings" pitchFamily="2" charset="2"/>
              <a:buChar char="ü"/>
            </a:pPr>
            <a:r>
              <a:rPr lang="nl-NL" sz="2400">
                <a:solidFill>
                  <a:srgbClr val="7F7F7F"/>
                </a:solidFill>
              </a:rPr>
              <a:t> 50% Car tires</a:t>
            </a:r>
          </a:p>
          <a:p>
            <a:pPr>
              <a:buFont typeface="Wingdings" pitchFamily="2" charset="2"/>
              <a:buChar char="ü"/>
            </a:pPr>
            <a:r>
              <a:rPr lang="nl-NL" sz="2400">
                <a:solidFill>
                  <a:srgbClr val="7F7F7F"/>
                </a:solidFill>
              </a:rPr>
              <a:t> 40% Truck tires</a:t>
            </a:r>
          </a:p>
          <a:p>
            <a:pPr>
              <a:buFont typeface="Wingdings" pitchFamily="2" charset="2"/>
              <a:buChar char="ü"/>
            </a:pPr>
            <a:r>
              <a:rPr lang="nl-NL" sz="2400">
                <a:solidFill>
                  <a:srgbClr val="7F7F7F"/>
                </a:solidFill>
              </a:rPr>
              <a:t> 10% OTR tires </a:t>
            </a:r>
          </a:p>
          <a:p>
            <a:pPr fontAlgn="base"/>
            <a:r>
              <a:rPr lang="nl-NL" sz="2400">
                <a:solidFill>
                  <a:srgbClr val="7F7F7F"/>
                </a:solidFill>
              </a:rPr>
              <a:t>Output</a:t>
            </a:r>
          </a:p>
          <a:p>
            <a:pPr fontAlgn="base">
              <a:buFont typeface="Wingdings" pitchFamily="2" charset="2"/>
              <a:buChar char="ü"/>
            </a:pPr>
            <a:r>
              <a:rPr lang="nl-NL" sz="2400">
                <a:solidFill>
                  <a:srgbClr val="7F7F7F"/>
                </a:solidFill>
              </a:rPr>
              <a:t> Granules 0,0-0,5 0,5-2,0 2,0-4,0</a:t>
            </a:r>
          </a:p>
          <a:p>
            <a:pPr marL="0" indent="0" fontAlgn="base">
              <a:buNone/>
            </a:pPr>
            <a:endParaRPr lang="nl-NL"/>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877654" y="5315757"/>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TYREC</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2009 - Israël</a:t>
            </a:r>
            <a:endParaRPr lang="nl-NL" sz="2800">
              <a:solidFill>
                <a:srgbClr val="7F7F7F"/>
              </a:solidFill>
            </a:endParaRPr>
          </a:p>
        </p:txBody>
      </p:sp>
      <p:pic>
        <p:nvPicPr>
          <p:cNvPr id="3" name="Tijdelijke aanduiding voor afbeelding 2">
            <a:extLst>
              <a:ext uri="{FF2B5EF4-FFF2-40B4-BE49-F238E27FC236}">
                <a16:creationId xmlns:a16="http://schemas.microsoft.com/office/drawing/2014/main" id="{CE0FB514-B0DA-3641-ACBD-E1A70D9AB4FF}"/>
              </a:ext>
            </a:extLst>
          </p:cNvPr>
          <p:cNvPicPr>
            <a:picLocks noGrp="1" noChangeAspect="1"/>
          </p:cNvPicPr>
          <p:nvPr>
            <p:ph type="pic" sz="quarter" idx="12"/>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334"/>
          <a:stretch/>
        </p:blipFill>
        <p:spPr>
          <a:xfrm>
            <a:off x="-12700" y="-14067"/>
            <a:ext cx="4835271" cy="4223227"/>
          </a:xfrm>
        </p:spPr>
      </p:pic>
      <p:pic>
        <p:nvPicPr>
          <p:cNvPr id="8" name="Picture 16">
            <a:extLst>
              <a:ext uri="{FF2B5EF4-FFF2-40B4-BE49-F238E27FC236}">
                <a16:creationId xmlns:a16="http://schemas.microsoft.com/office/drawing/2014/main" id="{8478312C-741B-D94D-9359-F9E653F6211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697" y="5984221"/>
            <a:ext cx="2162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87870190-B9DA-B841-842E-5BD838900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spTree>
    <p:extLst>
      <p:ext uri="{BB962C8B-B14F-4D97-AF65-F5344CB8AC3E}">
        <p14:creationId xmlns:p14="http://schemas.microsoft.com/office/powerpoint/2010/main" val="275373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Picture 16">
            <a:extLst>
              <a:ext uri="{FF2B5EF4-FFF2-40B4-BE49-F238E27FC236}">
                <a16:creationId xmlns:a16="http://schemas.microsoft.com/office/drawing/2014/main" id="{DB486175-21E6-0F4D-9442-126713CA2E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95198" y="436977"/>
            <a:ext cx="2162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307A8DA0-E005-7145-8F7E-C8C78D8F105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0"/>
            <a:ext cx="9152545" cy="6858000"/>
          </a:xfrm>
          <a:prstGeom prst="rect">
            <a:avLst/>
          </a:prstGeom>
        </p:spPr>
      </p:pic>
    </p:spTree>
    <p:extLst>
      <p:ext uri="{BB962C8B-B14F-4D97-AF65-F5344CB8AC3E}">
        <p14:creationId xmlns:p14="http://schemas.microsoft.com/office/powerpoint/2010/main" val="300859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507734" y="1309738"/>
            <a:ext cx="5937250" cy="4359771"/>
          </a:xfrm>
        </p:spPr>
        <p:txBody>
          <a:bodyPr>
            <a:normAutofit/>
          </a:bodyPr>
          <a:lstStyle/>
          <a:p>
            <a:r>
              <a:rPr lang="nl-NL" sz="2400">
                <a:solidFill>
                  <a:srgbClr val="7F7F7F"/>
                </a:solidFill>
              </a:rPr>
              <a:t>MTB TRS6000 line</a:t>
            </a:r>
          </a:p>
          <a:p>
            <a:r>
              <a:rPr lang="nl-NL" sz="2400">
                <a:solidFill>
                  <a:srgbClr val="7F7F7F"/>
                </a:solidFill>
              </a:rPr>
              <a:t>Capacity 6 tons input</a:t>
            </a:r>
          </a:p>
          <a:p>
            <a:pPr>
              <a:buFont typeface="Wingdings" pitchFamily="2" charset="2"/>
              <a:buChar char="ü"/>
            </a:pPr>
            <a:r>
              <a:rPr lang="nl-NL" sz="2400">
                <a:solidFill>
                  <a:srgbClr val="7F7F7F"/>
                </a:solidFill>
              </a:rPr>
              <a:t> 40% Car tires</a:t>
            </a:r>
          </a:p>
          <a:p>
            <a:pPr>
              <a:buFont typeface="Wingdings" pitchFamily="2" charset="2"/>
              <a:buChar char="ü"/>
            </a:pPr>
            <a:r>
              <a:rPr lang="nl-NL" sz="2400">
                <a:solidFill>
                  <a:srgbClr val="7F7F7F"/>
                </a:solidFill>
              </a:rPr>
              <a:t> 10% Car tires with spikes</a:t>
            </a:r>
          </a:p>
          <a:p>
            <a:pPr>
              <a:buFont typeface="Wingdings" pitchFamily="2" charset="2"/>
              <a:buChar char="ü"/>
            </a:pPr>
            <a:r>
              <a:rPr lang="nl-NL" sz="2400">
                <a:solidFill>
                  <a:srgbClr val="7F7F7F"/>
                </a:solidFill>
              </a:rPr>
              <a:t> 40% Truck tires</a:t>
            </a:r>
          </a:p>
          <a:p>
            <a:pPr>
              <a:buFont typeface="Wingdings" pitchFamily="2" charset="2"/>
              <a:buChar char="ü"/>
            </a:pPr>
            <a:r>
              <a:rPr lang="nl-NL" sz="2400">
                <a:solidFill>
                  <a:srgbClr val="7F7F7F"/>
                </a:solidFill>
              </a:rPr>
              <a:t> 10% OTR tires </a:t>
            </a:r>
          </a:p>
          <a:p>
            <a:pPr fontAlgn="base"/>
            <a:r>
              <a:rPr lang="nl-NL" sz="2400">
                <a:solidFill>
                  <a:srgbClr val="7F7F7F"/>
                </a:solidFill>
              </a:rPr>
              <a:t>Output</a:t>
            </a:r>
          </a:p>
          <a:p>
            <a:pPr fontAlgn="base">
              <a:buFont typeface="Wingdings" pitchFamily="2" charset="2"/>
              <a:buChar char="ü"/>
            </a:pPr>
            <a:r>
              <a:rPr lang="nl-NL" sz="2400">
                <a:solidFill>
                  <a:srgbClr val="7F7F7F"/>
                </a:solidFill>
              </a:rPr>
              <a:t> Granules 0,0-0,5 0,5-2,0 2,0-4,0</a:t>
            </a:r>
          </a:p>
          <a:p>
            <a:pPr fontAlgn="base">
              <a:buFont typeface="Wingdings" pitchFamily="2" charset="2"/>
              <a:buChar char="ü"/>
            </a:pPr>
            <a:r>
              <a:rPr lang="nl-NL" sz="2400">
                <a:solidFill>
                  <a:srgbClr val="7F7F7F"/>
                </a:solidFill>
              </a:rPr>
              <a:t>97% Clean steel wire</a:t>
            </a:r>
          </a:p>
          <a:p>
            <a:pPr marL="0" indent="0" fontAlgn="base">
              <a:buNone/>
            </a:pPr>
            <a:endParaRPr lang="nl-NL"/>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873918" y="5669509"/>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RAGN SELLS</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2011 - Sweden</a:t>
            </a:r>
            <a:endParaRPr lang="nl-NL" sz="2800">
              <a:solidFill>
                <a:srgbClr val="7F7F7F"/>
              </a:solidFill>
            </a:endParaRPr>
          </a:p>
        </p:txBody>
      </p:sp>
      <p:pic>
        <p:nvPicPr>
          <p:cNvPr id="10" name="Picture 20">
            <a:extLst>
              <a:ext uri="{FF2B5EF4-FFF2-40B4-BE49-F238E27FC236}">
                <a16:creationId xmlns:a16="http://schemas.microsoft.com/office/drawing/2014/main" id="{D54E8BF0-A001-D64C-856F-05C07766D6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21551" y="5983584"/>
            <a:ext cx="1919444" cy="7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a:extLst>
              <a:ext uri="{FF2B5EF4-FFF2-40B4-BE49-F238E27FC236}">
                <a16:creationId xmlns:a16="http://schemas.microsoft.com/office/drawing/2014/main" id="{2F9A77F4-3A61-C84F-9554-B397D5907E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pic>
        <p:nvPicPr>
          <p:cNvPr id="17" name="Tijdelijke aanduiding voor afbeelding 16">
            <a:extLst>
              <a:ext uri="{FF2B5EF4-FFF2-40B4-BE49-F238E27FC236}">
                <a16:creationId xmlns:a16="http://schemas.microsoft.com/office/drawing/2014/main" id="{69F9A4C6-D903-1947-BC26-68642290A6BD}"/>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4976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a:extLst>
              <a:ext uri="{FF2B5EF4-FFF2-40B4-BE49-F238E27FC236}">
                <a16:creationId xmlns:a16="http://schemas.microsoft.com/office/drawing/2014/main" id="{D8C020AE-7589-8647-B231-31F4630DAA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137929" y="317890"/>
            <a:ext cx="1919444" cy="7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Afbeelding 4">
            <a:extLst>
              <a:ext uri="{FF2B5EF4-FFF2-40B4-BE49-F238E27FC236}">
                <a16:creationId xmlns:a16="http://schemas.microsoft.com/office/drawing/2014/main" id="{4B1D72AC-076C-3741-ADCC-3C50893C16F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1387" y="0"/>
            <a:ext cx="9144000" cy="6858000"/>
          </a:xfrm>
          <a:prstGeom prst="rect">
            <a:avLst/>
          </a:prstGeom>
        </p:spPr>
      </p:pic>
    </p:spTree>
    <p:extLst>
      <p:ext uri="{BB962C8B-B14F-4D97-AF65-F5344CB8AC3E}">
        <p14:creationId xmlns:p14="http://schemas.microsoft.com/office/powerpoint/2010/main" val="183620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a:extLst>
              <a:ext uri="{FF2B5EF4-FFF2-40B4-BE49-F238E27FC236}">
                <a16:creationId xmlns:a16="http://schemas.microsoft.com/office/drawing/2014/main" id="{D8C020AE-7589-8647-B231-31F4630DAA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137929" y="317890"/>
            <a:ext cx="1919444" cy="7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3" name="Afbeelding 2">
            <a:extLst>
              <a:ext uri="{FF2B5EF4-FFF2-40B4-BE49-F238E27FC236}">
                <a16:creationId xmlns:a16="http://schemas.microsoft.com/office/drawing/2014/main" id="{F9BE5382-8CC3-2C41-8586-426FFDAE513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0"/>
            <a:ext cx="9152546" cy="6871447"/>
          </a:xfrm>
          <a:prstGeom prst="rect">
            <a:avLst/>
          </a:prstGeom>
        </p:spPr>
      </p:pic>
    </p:spTree>
    <p:extLst>
      <p:ext uri="{BB962C8B-B14F-4D97-AF65-F5344CB8AC3E}">
        <p14:creationId xmlns:p14="http://schemas.microsoft.com/office/powerpoint/2010/main" val="374113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a:extLst>
              <a:ext uri="{FF2B5EF4-FFF2-40B4-BE49-F238E27FC236}">
                <a16:creationId xmlns:a16="http://schemas.microsoft.com/office/drawing/2014/main" id="{D8C020AE-7589-8647-B231-31F4630DAA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137929" y="317890"/>
            <a:ext cx="1919444" cy="7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Afbeelding 4">
            <a:extLst>
              <a:ext uri="{FF2B5EF4-FFF2-40B4-BE49-F238E27FC236}">
                <a16:creationId xmlns:a16="http://schemas.microsoft.com/office/drawing/2014/main" id="{A85133B5-AC9A-7E45-A3C8-45B90C71E86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0" y="6722"/>
            <a:ext cx="9144000" cy="6858000"/>
          </a:xfrm>
          <a:prstGeom prst="rect">
            <a:avLst/>
          </a:prstGeom>
        </p:spPr>
      </p:pic>
    </p:spTree>
    <p:extLst>
      <p:ext uri="{BB962C8B-B14F-4D97-AF65-F5344CB8AC3E}">
        <p14:creationId xmlns:p14="http://schemas.microsoft.com/office/powerpoint/2010/main" val="396474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893545"/>
            <a:ext cx="5937250" cy="4359771"/>
          </a:xfrm>
        </p:spPr>
        <p:txBody>
          <a:bodyPr>
            <a:normAutofit/>
          </a:bodyPr>
          <a:lstStyle/>
          <a:p>
            <a:r>
              <a:rPr lang="nl-NL" sz="2400">
                <a:solidFill>
                  <a:srgbClr val="7F7F7F"/>
                </a:solidFill>
              </a:rPr>
              <a:t>Up-grade to MTB TRS10.000 line</a:t>
            </a:r>
          </a:p>
          <a:p>
            <a:r>
              <a:rPr lang="nl-NL" sz="2400">
                <a:solidFill>
                  <a:srgbClr val="7F7F7F"/>
                </a:solidFill>
              </a:rPr>
              <a:t>Capacity 10 tons input</a:t>
            </a:r>
          </a:p>
          <a:p>
            <a:pPr>
              <a:buFont typeface="Wingdings" pitchFamily="2" charset="2"/>
              <a:buChar char="ü"/>
            </a:pPr>
            <a:r>
              <a:rPr lang="nl-NL" sz="2400">
                <a:solidFill>
                  <a:srgbClr val="7F7F7F"/>
                </a:solidFill>
              </a:rPr>
              <a:t> 50% Car tires</a:t>
            </a:r>
          </a:p>
          <a:p>
            <a:pPr>
              <a:buFont typeface="Wingdings" pitchFamily="2" charset="2"/>
              <a:buChar char="ü"/>
            </a:pPr>
            <a:r>
              <a:rPr lang="nl-NL" sz="2400">
                <a:solidFill>
                  <a:srgbClr val="7F7F7F"/>
                </a:solidFill>
              </a:rPr>
              <a:t> 40% Truck tires</a:t>
            </a:r>
          </a:p>
          <a:p>
            <a:pPr>
              <a:buFont typeface="Wingdings" pitchFamily="2" charset="2"/>
              <a:buChar char="ü"/>
            </a:pPr>
            <a:r>
              <a:rPr lang="nl-NL" sz="2400">
                <a:solidFill>
                  <a:srgbClr val="7F7F7F"/>
                </a:solidFill>
              </a:rPr>
              <a:t> 10% OTR tires </a:t>
            </a:r>
          </a:p>
          <a:p>
            <a:pPr fontAlgn="base"/>
            <a:r>
              <a:rPr lang="nl-NL" sz="2400">
                <a:solidFill>
                  <a:srgbClr val="7F7F7F"/>
                </a:solidFill>
              </a:rPr>
              <a:t>Output</a:t>
            </a:r>
          </a:p>
          <a:p>
            <a:pPr fontAlgn="base">
              <a:buFont typeface="Wingdings" pitchFamily="2" charset="2"/>
              <a:buChar char="ü"/>
            </a:pPr>
            <a:r>
              <a:rPr lang="nl-NL" sz="2400">
                <a:solidFill>
                  <a:srgbClr val="7F7F7F"/>
                </a:solidFill>
              </a:rPr>
              <a:t> Granules 0,0-4,0 4,0-10,0</a:t>
            </a:r>
          </a:p>
          <a:p>
            <a:pPr marL="0" indent="0" fontAlgn="base">
              <a:buNone/>
            </a:pPr>
            <a:endParaRPr lang="nl-NL"/>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917341" y="5331632"/>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TYREC</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2017 - Israël</a:t>
            </a:r>
            <a:endParaRPr lang="nl-NL" sz="2800">
              <a:solidFill>
                <a:srgbClr val="7F7F7F"/>
              </a:solidFill>
            </a:endParaRPr>
          </a:p>
        </p:txBody>
      </p:sp>
      <p:pic>
        <p:nvPicPr>
          <p:cNvPr id="8" name="Picture 16">
            <a:extLst>
              <a:ext uri="{FF2B5EF4-FFF2-40B4-BE49-F238E27FC236}">
                <a16:creationId xmlns:a16="http://schemas.microsoft.com/office/drawing/2014/main" id="{8478312C-741B-D94D-9359-F9E653F621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9697" y="5984221"/>
            <a:ext cx="2162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87870190-B9DA-B841-842E-5BD838900D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pic>
        <p:nvPicPr>
          <p:cNvPr id="18" name="Tijdelijke aanduiding voor afbeelding 17">
            <a:extLst>
              <a:ext uri="{FF2B5EF4-FFF2-40B4-BE49-F238E27FC236}">
                <a16:creationId xmlns:a16="http://schemas.microsoft.com/office/drawing/2014/main" id="{56997A65-8967-0047-99DC-0033F5E299E5}"/>
              </a:ext>
            </a:extLst>
          </p:cNvPr>
          <p:cNvPicPr>
            <a:picLocks noGrp="1" noChangeAspect="1"/>
          </p:cNvPicPr>
          <p:nvPr>
            <p:ph type="pic" sz="quarter" idx="12"/>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18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DB486175-21E6-0F4D-9442-126713CA2E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95198" y="436977"/>
            <a:ext cx="2162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790F6595-F43D-5E43-BF86-6D92929D2FA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Afbeelding 2">
            <a:extLst>
              <a:ext uri="{FF2B5EF4-FFF2-40B4-BE49-F238E27FC236}">
                <a16:creationId xmlns:a16="http://schemas.microsoft.com/office/drawing/2014/main" id="{12A71948-B817-EC4A-A2CB-92436542C2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4039" y="2470776"/>
            <a:ext cx="2703334" cy="1916448"/>
          </a:xfrm>
          <a:prstGeom prst="rect">
            <a:avLst/>
          </a:prstGeom>
        </p:spPr>
      </p:pic>
      <p:sp>
        <p:nvSpPr>
          <p:cNvPr id="8" name="Titel 10">
            <a:extLst>
              <a:ext uri="{FF2B5EF4-FFF2-40B4-BE49-F238E27FC236}">
                <a16:creationId xmlns:a16="http://schemas.microsoft.com/office/drawing/2014/main" id="{20E56216-4201-B34B-8995-04B285DB226A}"/>
              </a:ext>
            </a:extLst>
          </p:cNvPr>
          <p:cNvSpPr txBox="1">
            <a:spLocks/>
          </p:cNvSpPr>
          <p:nvPr/>
        </p:nvSpPr>
        <p:spPr>
          <a:xfrm>
            <a:off x="5190" y="6202398"/>
            <a:ext cx="4566810" cy="6556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chemeClr val="bg1"/>
                </a:solidFill>
              </a:rPr>
              <a:t>MAXI GRANULATOR SRP2800 </a:t>
            </a:r>
          </a:p>
        </p:txBody>
      </p:sp>
    </p:spTree>
    <p:extLst>
      <p:ext uri="{BB962C8B-B14F-4D97-AF65-F5344CB8AC3E}">
        <p14:creationId xmlns:p14="http://schemas.microsoft.com/office/powerpoint/2010/main" val="12080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Picture 16">
            <a:extLst>
              <a:ext uri="{FF2B5EF4-FFF2-40B4-BE49-F238E27FC236}">
                <a16:creationId xmlns:a16="http://schemas.microsoft.com/office/drawing/2014/main" id="{DB486175-21E6-0F4D-9442-126713CA2E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95198" y="436977"/>
            <a:ext cx="2162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A0BFBC97-2307-0348-A608-2C8F75A8EFB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243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E5F47B3E-FE6F-5C44-BA95-651713BC139A}"/>
              </a:ext>
            </a:extLst>
          </p:cNvPr>
          <p:cNvCxnSpPr>
            <a:cxnSpLocks/>
          </p:cNvCxnSpPr>
          <p:nvPr/>
        </p:nvCxnSpPr>
        <p:spPr>
          <a:xfrm>
            <a:off x="979185" y="6659994"/>
            <a:ext cx="4567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11">
            <a:extLst>
              <a:ext uri="{FF2B5EF4-FFF2-40B4-BE49-F238E27FC236}">
                <a16:creationId xmlns:a16="http://schemas.microsoft.com/office/drawing/2014/main" id="{6CB8BB8F-E97A-5D4A-AD17-1B090ED7D5F0}"/>
              </a:ext>
            </a:extLst>
          </p:cNvPr>
          <p:cNvSpPr txBox="1">
            <a:spLocks/>
          </p:cNvSpPr>
          <p:nvPr/>
        </p:nvSpPr>
        <p:spPr>
          <a:xfrm>
            <a:off x="648230" y="2458226"/>
            <a:ext cx="5295370" cy="316443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7F7F7F"/>
                </a:solidFill>
              </a:rPr>
              <a:t>CEYES helps companies build succesful tire recycling and other relevant businesses</a:t>
            </a:r>
          </a:p>
          <a:p>
            <a:r>
              <a:rPr lang="nl-NL">
                <a:solidFill>
                  <a:srgbClr val="7F7F7F"/>
                </a:solidFill>
              </a:rPr>
              <a:t>With the focus on the Circular Economy</a:t>
            </a:r>
          </a:p>
          <a:p>
            <a:r>
              <a:rPr lang="nl-NL">
                <a:solidFill>
                  <a:srgbClr val="7F7F7F"/>
                </a:solidFill>
              </a:rPr>
              <a:t>Together with our great partners</a:t>
            </a:r>
            <a:br>
              <a:rPr lang="nl-NL">
                <a:solidFill>
                  <a:srgbClr val="7F7F7F"/>
                </a:solidFill>
              </a:rPr>
            </a:br>
            <a:endParaRPr lang="nl-NL"/>
          </a:p>
        </p:txBody>
      </p:sp>
      <p:sp>
        <p:nvSpPr>
          <p:cNvPr id="6" name="Titel 4">
            <a:extLst>
              <a:ext uri="{FF2B5EF4-FFF2-40B4-BE49-F238E27FC236}">
                <a16:creationId xmlns:a16="http://schemas.microsoft.com/office/drawing/2014/main" id="{14B7DD73-29EE-8E49-B61B-61D457006BB9}"/>
              </a:ext>
            </a:extLst>
          </p:cNvPr>
          <p:cNvSpPr txBox="1">
            <a:spLocks/>
          </p:cNvSpPr>
          <p:nvPr/>
        </p:nvSpPr>
        <p:spPr>
          <a:xfrm>
            <a:off x="815153" y="1039576"/>
            <a:ext cx="6207412" cy="112962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r>
              <a:rPr lang="en-US" sz="3400">
                <a:solidFill>
                  <a:srgbClr val="7F7F7F"/>
                </a:solidFill>
              </a:rPr>
              <a:t>TIRE RECYCLING</a:t>
            </a:r>
          </a:p>
          <a:p>
            <a:r>
              <a:rPr lang="en-US" sz="3400">
                <a:solidFill>
                  <a:srgbClr val="275B28"/>
                </a:solidFill>
              </a:rPr>
              <a:t>CONSULTING</a:t>
            </a:r>
          </a:p>
        </p:txBody>
      </p:sp>
      <p:pic>
        <p:nvPicPr>
          <p:cNvPr id="10" name="Afbeelding 9">
            <a:extLst>
              <a:ext uri="{FF2B5EF4-FFF2-40B4-BE49-F238E27FC236}">
                <a16:creationId xmlns:a16="http://schemas.microsoft.com/office/drawing/2014/main" id="{A08703E8-096E-044C-AB9E-D16155CDE2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0450" y="5449664"/>
            <a:ext cx="1823345" cy="911673"/>
          </a:xfrm>
          <a:prstGeom prst="rect">
            <a:avLst/>
          </a:prstGeom>
        </p:spPr>
      </p:pic>
      <p:pic>
        <p:nvPicPr>
          <p:cNvPr id="11" name="Afbeelding 10">
            <a:extLst>
              <a:ext uri="{FF2B5EF4-FFF2-40B4-BE49-F238E27FC236}">
                <a16:creationId xmlns:a16="http://schemas.microsoft.com/office/drawing/2014/main" id="{486E1060-D27B-934B-BAD5-D340EFAD88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185" y="5545595"/>
            <a:ext cx="1200310" cy="642419"/>
          </a:xfrm>
          <a:prstGeom prst="rect">
            <a:avLst/>
          </a:prstGeom>
        </p:spPr>
      </p:pic>
      <p:pic>
        <p:nvPicPr>
          <p:cNvPr id="13" name="Afbeelding 12">
            <a:extLst>
              <a:ext uri="{FF2B5EF4-FFF2-40B4-BE49-F238E27FC236}">
                <a16:creationId xmlns:a16="http://schemas.microsoft.com/office/drawing/2014/main" id="{4EACBC0A-DAD0-7C4C-864A-D7FF200282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9753" y="0"/>
            <a:ext cx="3186255" cy="1168757"/>
          </a:xfrm>
          <a:prstGeom prst="rect">
            <a:avLst/>
          </a:prstGeom>
        </p:spPr>
      </p:pic>
      <p:sp>
        <p:nvSpPr>
          <p:cNvPr id="14" name="Rechthoek 13">
            <a:extLst>
              <a:ext uri="{FF2B5EF4-FFF2-40B4-BE49-F238E27FC236}">
                <a16:creationId xmlns:a16="http://schemas.microsoft.com/office/drawing/2014/main" id="{4F61F5CE-30DB-894F-B06E-9C28F1240B20}"/>
              </a:ext>
            </a:extLst>
          </p:cNvPr>
          <p:cNvSpPr/>
          <p:nvPr/>
        </p:nvSpPr>
        <p:spPr>
          <a:xfrm>
            <a:off x="2408280" y="838200"/>
            <a:ext cx="1325520" cy="20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DA2F4321-B3CC-4447-98BC-C58F703C59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4750" y="5622657"/>
            <a:ext cx="856620" cy="738680"/>
          </a:xfrm>
          <a:prstGeom prst="rect">
            <a:avLst/>
          </a:prstGeom>
        </p:spPr>
      </p:pic>
      <p:pic>
        <p:nvPicPr>
          <p:cNvPr id="19" name="Tijdelijke aanduiding voor afbeelding 18">
            <a:extLst>
              <a:ext uri="{FF2B5EF4-FFF2-40B4-BE49-F238E27FC236}">
                <a16:creationId xmlns:a16="http://schemas.microsoft.com/office/drawing/2014/main" id="{063795FE-DEEF-1648-86C8-160DC0B6F674}"/>
              </a:ext>
            </a:extLst>
          </p:cNvPr>
          <p:cNvPicPr>
            <a:picLocks noGrp="1" noChangeAspect="1"/>
          </p:cNvPicPr>
          <p:nvPr>
            <p:ph type="pic" sz="quarter" idx="13"/>
          </p:nvPr>
        </p:nvPicPr>
        <p:blipFill rotWithShape="1">
          <a:blip r:embed="rId6" cstate="email">
            <a:extLst>
              <a:ext uri="{28A0092B-C50C-407E-A947-70E740481C1C}">
                <a14:useLocalDpi xmlns:a14="http://schemas.microsoft.com/office/drawing/2010/main"/>
              </a:ext>
            </a:extLst>
          </a:blip>
          <a:srcRect/>
          <a:stretch/>
        </p:blipFill>
        <p:spPr>
          <a:xfrm>
            <a:off x="6536188" y="0"/>
            <a:ext cx="5655812" cy="4939904"/>
          </a:xfrm>
        </p:spPr>
      </p:pic>
    </p:spTree>
    <p:extLst>
      <p:ext uri="{BB962C8B-B14F-4D97-AF65-F5344CB8AC3E}">
        <p14:creationId xmlns:p14="http://schemas.microsoft.com/office/powerpoint/2010/main" val="40168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563345"/>
            <a:ext cx="5937250" cy="1421155"/>
          </a:xfrm>
        </p:spPr>
        <p:txBody>
          <a:bodyPr>
            <a:normAutofit/>
          </a:bodyPr>
          <a:lstStyle/>
          <a:p>
            <a:r>
              <a:rPr lang="nl-NL" sz="2400">
                <a:solidFill>
                  <a:srgbClr val="7F7F7F"/>
                </a:solidFill>
              </a:rPr>
              <a:t>CRX2000  </a:t>
            </a:r>
          </a:p>
          <a:p>
            <a:pPr fontAlgn="base"/>
            <a:r>
              <a:rPr lang="nl-NL" sz="2400">
                <a:solidFill>
                  <a:srgbClr val="7F7F7F"/>
                </a:solidFill>
              </a:rPr>
              <a:t>Capacity 14 tons per hour </a:t>
            </a:r>
          </a:p>
          <a:p>
            <a:pPr fontAlgn="base"/>
            <a:r>
              <a:rPr lang="nl-NL" sz="2400">
                <a:solidFill>
                  <a:srgbClr val="7F7F7F"/>
                </a:solidFill>
              </a:rPr>
              <a:t>Biggest tire graveyard in the world</a:t>
            </a: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6005947" y="5746100"/>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KUWAIT RECYCLE COMP.</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3" y="633599"/>
            <a:ext cx="5893301"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2017 - Sula biya Tire graveyard Kuwait</a:t>
            </a:r>
            <a:endParaRPr lang="nl-NL" sz="2800">
              <a:solidFill>
                <a:srgbClr val="7F7F7F"/>
              </a:solidFill>
            </a:endParaRPr>
          </a:p>
        </p:txBody>
      </p:sp>
      <p:pic>
        <p:nvPicPr>
          <p:cNvPr id="3" name="Tijdelijke aanduiding voor afbeelding 2">
            <a:extLst>
              <a:ext uri="{FF2B5EF4-FFF2-40B4-BE49-F238E27FC236}">
                <a16:creationId xmlns:a16="http://schemas.microsoft.com/office/drawing/2014/main" id="{A66C2448-01DA-8D4B-8C15-6A81314A774E}"/>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pic>
        <p:nvPicPr>
          <p:cNvPr id="7" name="Afbeelding 6">
            <a:extLst>
              <a:ext uri="{FF2B5EF4-FFF2-40B4-BE49-F238E27FC236}">
                <a16:creationId xmlns:a16="http://schemas.microsoft.com/office/drawing/2014/main" id="{DCFBD1B6-C420-BD4F-9232-80ED8A096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pic>
        <p:nvPicPr>
          <p:cNvPr id="9" name="Afbeelding 8">
            <a:extLst>
              <a:ext uri="{FF2B5EF4-FFF2-40B4-BE49-F238E27FC236}">
                <a16:creationId xmlns:a16="http://schemas.microsoft.com/office/drawing/2014/main" id="{7617525A-E7D8-B246-A933-473ED8ED81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684" y="5873100"/>
            <a:ext cx="2257397" cy="927697"/>
          </a:xfrm>
          <a:prstGeom prst="rect">
            <a:avLst/>
          </a:prstGeom>
        </p:spPr>
      </p:pic>
      <p:pic>
        <p:nvPicPr>
          <p:cNvPr id="4" name="Afbeelding 3">
            <a:extLst>
              <a:ext uri="{FF2B5EF4-FFF2-40B4-BE49-F238E27FC236}">
                <a16:creationId xmlns:a16="http://schemas.microsoft.com/office/drawing/2014/main" id="{97EA00B3-1EE1-9B41-9372-F7EE10ED23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2109" y="3492643"/>
            <a:ext cx="2515892" cy="2003207"/>
          </a:xfrm>
          <a:prstGeom prst="rect">
            <a:avLst/>
          </a:prstGeom>
        </p:spPr>
      </p:pic>
      <p:pic>
        <p:nvPicPr>
          <p:cNvPr id="8" name="Afbeelding 7">
            <a:extLst>
              <a:ext uri="{FF2B5EF4-FFF2-40B4-BE49-F238E27FC236}">
                <a16:creationId xmlns:a16="http://schemas.microsoft.com/office/drawing/2014/main" id="{B461B4BF-93B4-7E42-8EB3-328A185BD9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32410" y="3492642"/>
            <a:ext cx="3083167" cy="2003207"/>
          </a:xfrm>
          <a:prstGeom prst="rect">
            <a:avLst/>
          </a:prstGeom>
        </p:spPr>
      </p:pic>
    </p:spTree>
    <p:extLst>
      <p:ext uri="{BB962C8B-B14F-4D97-AF65-F5344CB8AC3E}">
        <p14:creationId xmlns:p14="http://schemas.microsoft.com/office/powerpoint/2010/main" val="8467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1E6108E-7359-584E-86A3-D36310415E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325" y="6722"/>
            <a:ext cx="9776298" cy="6858000"/>
          </a:xfrm>
          <a:prstGeom prst="rect">
            <a:avLst/>
          </a:prstGeom>
        </p:spPr>
      </p:pic>
    </p:spTree>
    <p:extLst>
      <p:ext uri="{BB962C8B-B14F-4D97-AF65-F5344CB8AC3E}">
        <p14:creationId xmlns:p14="http://schemas.microsoft.com/office/powerpoint/2010/main" val="13639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893545"/>
            <a:ext cx="5937250" cy="3566729"/>
          </a:xfrm>
        </p:spPr>
        <p:txBody>
          <a:bodyPr>
            <a:normAutofit/>
          </a:bodyPr>
          <a:lstStyle/>
          <a:p>
            <a:r>
              <a:rPr lang="nl-NL" sz="2400">
                <a:solidFill>
                  <a:srgbClr val="7F7F7F"/>
                </a:solidFill>
              </a:rPr>
              <a:t>The Gator’Box, Compact &amp; mobile shear and ripper</a:t>
            </a:r>
          </a:p>
          <a:p>
            <a:endParaRPr lang="nl-NL" sz="2400">
              <a:solidFill>
                <a:srgbClr val="7F7F7F"/>
              </a:solidFill>
            </a:endParaRPr>
          </a:p>
          <a:p>
            <a:r>
              <a:rPr lang="nl-NL" sz="2400">
                <a:solidFill>
                  <a:srgbClr val="7F7F7F"/>
                </a:solidFill>
              </a:rPr>
              <a:t>Gator’Box incorporates, in its 20-foot container, the RSX: a two-rotor grinder that can be used both as a rotary shear and a shredder.</a:t>
            </a: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781284" y="4793600"/>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NEW DEVELOPMENT</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2017 - SEMI MOBILE SHEAR</a:t>
            </a:r>
            <a:endParaRPr lang="nl-NL" sz="2800">
              <a:solidFill>
                <a:srgbClr val="7F7F7F"/>
              </a:solidFill>
            </a:endParaRPr>
          </a:p>
        </p:txBody>
      </p:sp>
      <p:pic>
        <p:nvPicPr>
          <p:cNvPr id="7" name="Afbeelding 6">
            <a:extLst>
              <a:ext uri="{FF2B5EF4-FFF2-40B4-BE49-F238E27FC236}">
                <a16:creationId xmlns:a16="http://schemas.microsoft.com/office/drawing/2014/main" id="{DCFBD1B6-C420-BD4F-9232-80ED8A0964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pic>
        <p:nvPicPr>
          <p:cNvPr id="9" name="Afbeelding 8">
            <a:extLst>
              <a:ext uri="{FF2B5EF4-FFF2-40B4-BE49-F238E27FC236}">
                <a16:creationId xmlns:a16="http://schemas.microsoft.com/office/drawing/2014/main" id="{BBE18CA0-7194-2440-9B47-AA53C5144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609" y="5981844"/>
            <a:ext cx="2588171" cy="838421"/>
          </a:xfrm>
          <a:prstGeom prst="rect">
            <a:avLst/>
          </a:prstGeom>
        </p:spPr>
      </p:pic>
      <p:pic>
        <p:nvPicPr>
          <p:cNvPr id="13" name="Tijdelijke aanduiding voor afbeelding 12">
            <a:extLst>
              <a:ext uri="{FF2B5EF4-FFF2-40B4-BE49-F238E27FC236}">
                <a16:creationId xmlns:a16="http://schemas.microsoft.com/office/drawing/2014/main" id="{3C50C45B-CC56-6448-9E37-95DAA8851442}"/>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pic>
        <p:nvPicPr>
          <p:cNvPr id="17" name="Afbeelding 16">
            <a:extLst>
              <a:ext uri="{FF2B5EF4-FFF2-40B4-BE49-F238E27FC236}">
                <a16:creationId xmlns:a16="http://schemas.microsoft.com/office/drawing/2014/main" id="{C2331B5E-1B38-1F4B-A229-42441FFD69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5786" y="3620109"/>
            <a:ext cx="1738948" cy="2361735"/>
          </a:xfrm>
          <a:prstGeom prst="rect">
            <a:avLst/>
          </a:prstGeom>
        </p:spPr>
      </p:pic>
    </p:spTree>
    <p:extLst>
      <p:ext uri="{BB962C8B-B14F-4D97-AF65-F5344CB8AC3E}">
        <p14:creationId xmlns:p14="http://schemas.microsoft.com/office/powerpoint/2010/main" val="398744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338876" y="1471806"/>
            <a:ext cx="5937250" cy="1208242"/>
          </a:xfrm>
        </p:spPr>
        <p:txBody>
          <a:bodyPr>
            <a:normAutofit/>
          </a:bodyPr>
          <a:lstStyle/>
          <a:p>
            <a:r>
              <a:rPr lang="nl-NL" sz="2400">
                <a:solidFill>
                  <a:srgbClr val="7F7F7F"/>
                </a:solidFill>
              </a:rPr>
              <a:t>100% of MTB's expertise and performance in boxes.</a:t>
            </a:r>
          </a:p>
          <a:p>
            <a:endParaRPr lang="nl-NL" sz="2400">
              <a:solidFill>
                <a:srgbClr val="7F7F7F"/>
              </a:solidFill>
            </a:endParaRP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9979635" y="1303119"/>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NEW DEVELOPMENT</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3" y="633599"/>
            <a:ext cx="5599537"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2017 - SEMI MOBILE TOTAL CONCEPT</a:t>
            </a:r>
            <a:endParaRPr lang="nl-NL" sz="2800">
              <a:solidFill>
                <a:srgbClr val="7F7F7F"/>
              </a:solidFill>
            </a:endParaRPr>
          </a:p>
        </p:txBody>
      </p:sp>
      <p:pic>
        <p:nvPicPr>
          <p:cNvPr id="9" name="Afbeelding 8">
            <a:extLst>
              <a:ext uri="{FF2B5EF4-FFF2-40B4-BE49-F238E27FC236}">
                <a16:creationId xmlns:a16="http://schemas.microsoft.com/office/drawing/2014/main" id="{BBE18CA0-7194-2440-9B47-AA53C51449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9843" y="5390996"/>
            <a:ext cx="1576675" cy="558821"/>
          </a:xfrm>
          <a:prstGeom prst="rect">
            <a:avLst/>
          </a:prstGeom>
        </p:spPr>
      </p:pic>
      <p:pic>
        <p:nvPicPr>
          <p:cNvPr id="10" name="Afbeelding 9">
            <a:extLst>
              <a:ext uri="{FF2B5EF4-FFF2-40B4-BE49-F238E27FC236}">
                <a16:creationId xmlns:a16="http://schemas.microsoft.com/office/drawing/2014/main" id="{D49A16A6-0F6D-BD40-804F-4F4D9A1E0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 y="4607860"/>
            <a:ext cx="9405846" cy="2330625"/>
          </a:xfrm>
          <a:prstGeom prst="rect">
            <a:avLst/>
          </a:prstGeom>
        </p:spPr>
      </p:pic>
      <p:pic>
        <p:nvPicPr>
          <p:cNvPr id="13" name="Afbeelding 12">
            <a:extLst>
              <a:ext uri="{FF2B5EF4-FFF2-40B4-BE49-F238E27FC236}">
                <a16:creationId xmlns:a16="http://schemas.microsoft.com/office/drawing/2014/main" id="{BC549768-10DB-6F47-95FE-002C923C7E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5233" y="5390996"/>
            <a:ext cx="1725058" cy="558821"/>
          </a:xfrm>
          <a:prstGeom prst="rect">
            <a:avLst/>
          </a:prstGeom>
        </p:spPr>
      </p:pic>
      <p:pic>
        <p:nvPicPr>
          <p:cNvPr id="23" name="Tijdelijke aanduiding voor afbeelding 22">
            <a:extLst>
              <a:ext uri="{FF2B5EF4-FFF2-40B4-BE49-F238E27FC236}">
                <a16:creationId xmlns:a16="http://schemas.microsoft.com/office/drawing/2014/main" id="{AB882C95-5983-6541-819F-319D212E13BE}"/>
              </a:ext>
            </a:extLst>
          </p:cNvPr>
          <p:cNvPicPr>
            <a:picLocks noGrp="1" noChangeAspect="1"/>
          </p:cNvPicPr>
          <p:nvPr>
            <p:ph type="pic" sz="quarter" idx="12"/>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t="-169"/>
          <a:stretch/>
        </p:blipFill>
        <p:spPr>
          <a:xfrm>
            <a:off x="-12700" y="-14067"/>
            <a:ext cx="4835271" cy="4223227"/>
          </a:xfrm>
        </p:spPr>
      </p:pic>
      <p:pic>
        <p:nvPicPr>
          <p:cNvPr id="24" name="Afbeelding 23">
            <a:extLst>
              <a:ext uri="{FF2B5EF4-FFF2-40B4-BE49-F238E27FC236}">
                <a16:creationId xmlns:a16="http://schemas.microsoft.com/office/drawing/2014/main" id="{8DE8B832-2B3A-5744-9C46-9FE5170352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7372" y="2653855"/>
            <a:ext cx="1320131" cy="660066"/>
          </a:xfrm>
          <a:prstGeom prst="rect">
            <a:avLst/>
          </a:prstGeom>
        </p:spPr>
      </p:pic>
      <p:pic>
        <p:nvPicPr>
          <p:cNvPr id="3" name="Afbeelding 2">
            <a:extLst>
              <a:ext uri="{FF2B5EF4-FFF2-40B4-BE49-F238E27FC236}">
                <a16:creationId xmlns:a16="http://schemas.microsoft.com/office/drawing/2014/main" id="{70E12773-2C89-8947-9D6E-02218F954E9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6046" y="2844258"/>
            <a:ext cx="5790080" cy="1695102"/>
          </a:xfrm>
          <a:prstGeom prst="rect">
            <a:avLst/>
          </a:prstGeom>
        </p:spPr>
      </p:pic>
    </p:spTree>
    <p:extLst>
      <p:ext uri="{BB962C8B-B14F-4D97-AF65-F5344CB8AC3E}">
        <p14:creationId xmlns:p14="http://schemas.microsoft.com/office/powerpoint/2010/main" val="321662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F1733AB1-572E-3742-B6E8-03E17249740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34475" y="2088679"/>
            <a:ext cx="5363047" cy="4276165"/>
          </a:xfrm>
          <a:prstGeom prst="rect">
            <a:avLst/>
          </a:prstGeom>
        </p:spPr>
      </p:pic>
      <p:pic>
        <p:nvPicPr>
          <p:cNvPr id="11" name="Afbeelding 10">
            <a:extLst>
              <a:ext uri="{FF2B5EF4-FFF2-40B4-BE49-F238E27FC236}">
                <a16:creationId xmlns:a16="http://schemas.microsoft.com/office/drawing/2014/main" id="{6441B960-6E86-3441-83A0-C444774A267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300211" y="4558944"/>
            <a:ext cx="5220308" cy="2299056"/>
          </a:xfrm>
          <a:prstGeom prst="rect">
            <a:avLst/>
          </a:prstGeom>
        </p:spPr>
      </p:pic>
      <p:sp>
        <p:nvSpPr>
          <p:cNvPr id="6" name="Tijdelijke aanduiding voor inhoud 5"/>
          <p:cNvSpPr>
            <a:spLocks noGrp="1"/>
          </p:cNvSpPr>
          <p:nvPr>
            <p:ph sz="quarter" idx="12"/>
          </p:nvPr>
        </p:nvSpPr>
        <p:spPr>
          <a:xfrm>
            <a:off x="306794" y="289158"/>
            <a:ext cx="6167717" cy="1113055"/>
          </a:xfrm>
        </p:spPr>
        <p:txBody>
          <a:bodyPr>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900">
                <a:solidFill>
                  <a:srgbClr val="7F7F7F"/>
                </a:solidFill>
              </a:rPr>
              <a:t>MODULAR </a:t>
            </a:r>
            <a:r>
              <a:rPr lang="nl-NL" sz="5900">
                <a:solidFill>
                  <a:srgbClr val="275B28"/>
                </a:solidFill>
              </a:rPr>
              <a:t>PRE-TREATMENT </a:t>
            </a:r>
            <a:r>
              <a:rPr lang="nl-NL" sz="5900">
                <a:solidFill>
                  <a:srgbClr val="7F7F7F"/>
                </a:solidFill>
              </a:rPr>
              <a:t>SYSTEM</a:t>
            </a:r>
          </a:p>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7F7F7F"/>
                </a:solidFill>
              </a:rPr>
              <a:t> </a:t>
            </a:r>
          </a:p>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7F7F7F"/>
                </a:solidFill>
              </a:rPr>
              <a:t>designed for </a:t>
            </a:r>
            <a:r>
              <a:rPr lang="nl-NL" sz="5400">
                <a:solidFill>
                  <a:srgbClr val="275B28"/>
                </a:solidFill>
              </a:rPr>
              <a:t>BLACK BEAR CARBON </a:t>
            </a:r>
            <a:r>
              <a:rPr lang="nl-NL" sz="5400">
                <a:solidFill>
                  <a:srgbClr val="7F7F7F"/>
                </a:solidFill>
              </a:rPr>
              <a:t>process </a:t>
            </a:r>
          </a:p>
        </p:txBody>
      </p:sp>
      <p:cxnSp>
        <p:nvCxnSpPr>
          <p:cNvPr id="5" name="Rechte verbindingslijn 4">
            <a:extLst>
              <a:ext uri="{FF2B5EF4-FFF2-40B4-BE49-F238E27FC236}">
                <a16:creationId xmlns:a16="http://schemas.microsoft.com/office/drawing/2014/main" id="{E5F47B3E-FE6F-5C44-BA95-651713BC139A}"/>
              </a:ext>
            </a:extLst>
          </p:cNvPr>
          <p:cNvCxnSpPr>
            <a:cxnSpLocks/>
          </p:cNvCxnSpPr>
          <p:nvPr/>
        </p:nvCxnSpPr>
        <p:spPr>
          <a:xfrm>
            <a:off x="2188291" y="1524000"/>
            <a:ext cx="27886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Tijdelijke aanduiding voor afbeelding 8">
            <a:extLst>
              <a:ext uri="{FF2B5EF4-FFF2-40B4-BE49-F238E27FC236}">
                <a16:creationId xmlns:a16="http://schemas.microsoft.com/office/drawing/2014/main" id="{0266E6FC-AE58-6A4A-B41A-D37D51AC0551}"/>
              </a:ext>
            </a:extLst>
          </p:cNvPr>
          <p:cNvPicPr>
            <a:picLocks noGrp="1" noChangeAspect="1"/>
          </p:cNvPicPr>
          <p:nvPr>
            <p:ph type="pic" sz="quarter" idx="13"/>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p:pic>
      <p:sp>
        <p:nvSpPr>
          <p:cNvPr id="22" name="Rechthoek 21">
            <a:extLst>
              <a:ext uri="{FF2B5EF4-FFF2-40B4-BE49-F238E27FC236}">
                <a16:creationId xmlns:a16="http://schemas.microsoft.com/office/drawing/2014/main" id="{174BD5DC-01EF-474B-9A8B-1E740EE51137}"/>
              </a:ext>
            </a:extLst>
          </p:cNvPr>
          <p:cNvSpPr/>
          <p:nvPr/>
        </p:nvSpPr>
        <p:spPr>
          <a:xfrm>
            <a:off x="3729318" y="5961529"/>
            <a:ext cx="636494" cy="51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fbeelding 23">
            <a:extLst>
              <a:ext uri="{FF2B5EF4-FFF2-40B4-BE49-F238E27FC236}">
                <a16:creationId xmlns:a16="http://schemas.microsoft.com/office/drawing/2014/main" id="{16C4E5F1-B005-D44E-BB77-4C9A1A2EBF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04095" y="4361282"/>
            <a:ext cx="977154" cy="630962"/>
          </a:xfrm>
          <a:prstGeom prst="rect">
            <a:avLst/>
          </a:prstGeom>
        </p:spPr>
      </p:pic>
    </p:spTree>
    <p:extLst>
      <p:ext uri="{BB962C8B-B14F-4D97-AF65-F5344CB8AC3E}">
        <p14:creationId xmlns:p14="http://schemas.microsoft.com/office/powerpoint/2010/main" val="33881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893546"/>
            <a:ext cx="5937250" cy="3864458"/>
          </a:xfrm>
        </p:spPr>
        <p:txBody>
          <a:bodyPr>
            <a:normAutofit/>
          </a:bodyPr>
          <a:lstStyle/>
          <a:p>
            <a:r>
              <a:rPr lang="nl-NL" sz="2400">
                <a:solidFill>
                  <a:srgbClr val="7F7F7F"/>
                </a:solidFill>
              </a:rPr>
              <a:t>CEYES and his partners can deliver a complete Mining Tire recycling solutions locally at the mining site.</a:t>
            </a:r>
          </a:p>
          <a:p>
            <a:endParaRPr lang="nl-NL" sz="2400">
              <a:solidFill>
                <a:srgbClr val="7F7F7F"/>
              </a:solidFill>
            </a:endParaRPr>
          </a:p>
          <a:p>
            <a:r>
              <a:rPr lang="nl-NL" sz="2400">
                <a:solidFill>
                  <a:srgbClr val="7F7F7F"/>
                </a:solidFill>
              </a:rPr>
              <a:t>Processing range from 33 to 63 inches</a:t>
            </a:r>
          </a:p>
          <a:p>
            <a:r>
              <a:rPr lang="nl-NL" sz="2400">
                <a:solidFill>
                  <a:srgbClr val="7F7F7F"/>
                </a:solidFill>
              </a:rPr>
              <a:t>Max. outside diameter of 4.2 mtrs</a:t>
            </a:r>
          </a:p>
          <a:p>
            <a:r>
              <a:rPr lang="nl-NL" sz="2400">
                <a:solidFill>
                  <a:srgbClr val="7F7F7F"/>
                </a:solidFill>
              </a:rPr>
              <a:t>Easily relocatable in a few units</a:t>
            </a:r>
          </a:p>
          <a:p>
            <a:endParaRPr lang="nl-NL" sz="2400">
              <a:solidFill>
                <a:srgbClr val="7F7F7F"/>
              </a:solidFill>
            </a:endParaRP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800203" y="5048525"/>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MINING TIRE RECYCLING</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3" y="633599"/>
            <a:ext cx="5599537"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2017 - SEMI MOBILE TOTAL CONCEPT</a:t>
            </a:r>
            <a:endParaRPr lang="nl-NL" sz="2800">
              <a:solidFill>
                <a:srgbClr val="7F7F7F"/>
              </a:solidFill>
            </a:endParaRPr>
          </a:p>
        </p:txBody>
      </p:sp>
      <p:pic>
        <p:nvPicPr>
          <p:cNvPr id="24" name="Afbeelding 23">
            <a:extLst>
              <a:ext uri="{FF2B5EF4-FFF2-40B4-BE49-F238E27FC236}">
                <a16:creationId xmlns:a16="http://schemas.microsoft.com/office/drawing/2014/main" id="{8DE8B832-2B3A-5744-9C46-9FE5170352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72" y="2871585"/>
            <a:ext cx="1320131" cy="660066"/>
          </a:xfrm>
          <a:prstGeom prst="rect">
            <a:avLst/>
          </a:prstGeom>
        </p:spPr>
      </p:pic>
      <p:pic>
        <p:nvPicPr>
          <p:cNvPr id="36" name="Afbeelding 35">
            <a:extLst>
              <a:ext uri="{FF2B5EF4-FFF2-40B4-BE49-F238E27FC236}">
                <a16:creationId xmlns:a16="http://schemas.microsoft.com/office/drawing/2014/main" id="{B1909A35-E9F0-374C-9E10-1D1DA0F4C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587" y="4014788"/>
            <a:ext cx="3566486" cy="2843212"/>
          </a:xfrm>
          <a:prstGeom prst="rect">
            <a:avLst/>
          </a:prstGeom>
        </p:spPr>
      </p:pic>
      <p:pic>
        <p:nvPicPr>
          <p:cNvPr id="6" name="Tijdelijke aanduiding voor afbeelding 5">
            <a:extLst>
              <a:ext uri="{FF2B5EF4-FFF2-40B4-BE49-F238E27FC236}">
                <a16:creationId xmlns:a16="http://schemas.microsoft.com/office/drawing/2014/main" id="{7F645D94-93DE-4943-919F-448330A0BDCE}"/>
              </a:ext>
            </a:extLst>
          </p:cNvPr>
          <p:cNvPicPr>
            <a:picLocks noGrp="1" noChangeAspect="1"/>
          </p:cNvPicPr>
          <p:nvPr>
            <p:ph type="pic" sz="quarter" idx="12"/>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731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8B6767-13F9-0142-8E2B-CEE4B49ED999}"/>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0111350" cy="6858000"/>
          </a:xfrm>
          <a:prstGeom prst="rect">
            <a:avLst/>
          </a:prstGeom>
        </p:spPr>
      </p:pic>
    </p:spTree>
    <p:extLst>
      <p:ext uri="{BB962C8B-B14F-4D97-AF65-F5344CB8AC3E}">
        <p14:creationId xmlns:p14="http://schemas.microsoft.com/office/powerpoint/2010/main" val="177167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D0C4EB3-E3F4-0F46-936B-7AE7AB0E4A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651329" cy="6858000"/>
          </a:xfrm>
          <a:prstGeom prst="rect">
            <a:avLst/>
          </a:prstGeom>
        </p:spPr>
      </p:pic>
      <p:pic>
        <p:nvPicPr>
          <p:cNvPr id="6" name="Afbeelding 5">
            <a:extLst>
              <a:ext uri="{FF2B5EF4-FFF2-40B4-BE49-F238E27FC236}">
                <a16:creationId xmlns:a16="http://schemas.microsoft.com/office/drawing/2014/main" id="{13D1668F-D30D-AA4E-BF55-C1D77505A6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4463" y="402347"/>
            <a:ext cx="5532832" cy="3387586"/>
          </a:xfrm>
          <a:prstGeom prst="rect">
            <a:avLst/>
          </a:prstGeom>
        </p:spPr>
      </p:pic>
      <p:sp>
        <p:nvSpPr>
          <p:cNvPr id="5" name="Tijdelijke aanduiding voor tekst 11">
            <a:extLst>
              <a:ext uri="{FF2B5EF4-FFF2-40B4-BE49-F238E27FC236}">
                <a16:creationId xmlns:a16="http://schemas.microsoft.com/office/drawing/2014/main" id="{8232F977-5F27-4A40-A2D5-1C566B412DCB}"/>
              </a:ext>
            </a:extLst>
          </p:cNvPr>
          <p:cNvSpPr txBox="1">
            <a:spLocks/>
          </p:cNvSpPr>
          <p:nvPr/>
        </p:nvSpPr>
        <p:spPr>
          <a:xfrm>
            <a:off x="6174463" y="4328929"/>
            <a:ext cx="5532832" cy="1208242"/>
          </a:xfrm>
          <a:prstGeom prst="rect">
            <a:avLst/>
          </a:prstGeom>
        </p:spPr>
        <p:txBody>
          <a:bodyPr>
            <a:norm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
            </a:pPr>
            <a:r>
              <a:rPr lang="nl-NL" sz="2400">
                <a:solidFill>
                  <a:srgbClr val="7F7F7F"/>
                </a:solidFill>
              </a:rPr>
              <a:t>These rubber pieces can be perfectly processed on location by the MTB GATOR box  </a:t>
            </a:r>
          </a:p>
        </p:txBody>
      </p:sp>
      <p:cxnSp>
        <p:nvCxnSpPr>
          <p:cNvPr id="7" name="Rechte verbindingslijn 6">
            <a:extLst>
              <a:ext uri="{FF2B5EF4-FFF2-40B4-BE49-F238E27FC236}">
                <a16:creationId xmlns:a16="http://schemas.microsoft.com/office/drawing/2014/main" id="{112241C4-4939-D44A-82D7-BA86376701FC}"/>
              </a:ext>
            </a:extLst>
          </p:cNvPr>
          <p:cNvCxnSpPr/>
          <p:nvPr/>
        </p:nvCxnSpPr>
        <p:spPr>
          <a:xfrm>
            <a:off x="6648029" y="5698203"/>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64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6">
            <a:extLst>
              <a:ext uri="{FF2B5EF4-FFF2-40B4-BE49-F238E27FC236}">
                <a16:creationId xmlns:a16="http://schemas.microsoft.com/office/drawing/2014/main" id="{F09C54C5-D18F-9644-94F5-FF18581C08D4}"/>
              </a:ext>
            </a:extLst>
          </p:cNvPr>
          <p:cNvSpPr/>
          <p:nvPr/>
        </p:nvSpPr>
        <p:spPr>
          <a:xfrm>
            <a:off x="1272923" y="681247"/>
            <a:ext cx="2975209" cy="733424"/>
          </a:xfrm>
          <a:prstGeom prst="roundRect">
            <a:avLst>
              <a:gd name="adj" fmla="val 6333"/>
            </a:avLst>
          </a:prstGeom>
          <a:ln/>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fr-FR" sz="1000" dirty="0" err="1">
                <a:solidFill>
                  <a:schemeClr val="tx1"/>
                </a:solidFill>
              </a:rPr>
              <a:t>4 Tons per hr.</a:t>
            </a:r>
          </a:p>
          <a:p>
            <a:pPr marL="285750" indent="-285750">
              <a:buFont typeface="Arial" panose="020B0604020202020204" pitchFamily="34" charset="0"/>
              <a:buChar char="•"/>
            </a:pPr>
            <a:r>
              <a:rPr lang="fr-FR" sz="1000" dirty="0" err="1">
                <a:solidFill>
                  <a:schemeClr val="tx1"/>
                </a:solidFill>
              </a:rPr>
              <a:t>Max. 63 inch. (inside dia)</a:t>
            </a:r>
          </a:p>
          <a:p>
            <a:pPr marL="285750" indent="-285750">
              <a:buFont typeface="Arial" panose="020B0604020202020204" pitchFamily="34" charset="0"/>
              <a:buChar char="•"/>
            </a:pPr>
            <a:r>
              <a:rPr lang="fr-FR" sz="1000" dirty="0" err="1">
                <a:solidFill>
                  <a:schemeClr val="tx1"/>
                </a:solidFill>
              </a:rPr>
              <a:t>Max. 410 cm (outside dia)</a:t>
            </a:r>
          </a:p>
        </p:txBody>
      </p:sp>
      <p:sp>
        <p:nvSpPr>
          <p:cNvPr id="14" name="Ellipse 40">
            <a:extLst>
              <a:ext uri="{FF2B5EF4-FFF2-40B4-BE49-F238E27FC236}">
                <a16:creationId xmlns:a16="http://schemas.microsoft.com/office/drawing/2014/main" id="{FB41DD54-B8CE-974A-80EF-44EAEE6C87AF}"/>
              </a:ext>
            </a:extLst>
          </p:cNvPr>
          <p:cNvSpPr/>
          <p:nvPr/>
        </p:nvSpPr>
        <p:spPr>
          <a:xfrm>
            <a:off x="475182" y="681246"/>
            <a:ext cx="752475" cy="733425"/>
          </a:xfrm>
          <a:prstGeom prst="ellipse">
            <a:avLst/>
          </a:prstGeom>
          <a:solidFill>
            <a:srgbClr val="275B28"/>
          </a:solidFill>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200" b="1">
                <a:effectLst/>
                <a:ea typeface="Calibri" panose="020F0502020204030204" pitchFamily="34" charset="0"/>
                <a:cs typeface="Times New Roman" panose="02020603050405020304" pitchFamily="18" charset="0"/>
              </a:rPr>
              <a:t>STEP 1 </a:t>
            </a:r>
            <a:endParaRPr lang="fr-FR" sz="1100">
              <a:effectLst/>
              <a:ea typeface="Calibri" panose="020F0502020204030204" pitchFamily="34" charset="0"/>
              <a:cs typeface="Times New Roman" panose="02020603050405020304" pitchFamily="18" charset="0"/>
            </a:endParaRPr>
          </a:p>
        </p:txBody>
      </p:sp>
      <p:sp>
        <p:nvSpPr>
          <p:cNvPr id="15" name="Rectangle à coins arrondis 10">
            <a:extLst>
              <a:ext uri="{FF2B5EF4-FFF2-40B4-BE49-F238E27FC236}">
                <a16:creationId xmlns:a16="http://schemas.microsoft.com/office/drawing/2014/main" id="{C5A00AB1-AEE5-184A-888F-2842E8764043}"/>
              </a:ext>
            </a:extLst>
          </p:cNvPr>
          <p:cNvSpPr/>
          <p:nvPr/>
        </p:nvSpPr>
        <p:spPr>
          <a:xfrm>
            <a:off x="1346720" y="490243"/>
            <a:ext cx="1180286" cy="285750"/>
          </a:xfrm>
          <a:prstGeom prst="roundRect">
            <a:avLst/>
          </a:prstGeom>
          <a:solidFill>
            <a:schemeClr val="dk1"/>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MT REX</a:t>
            </a:r>
            <a:endParaRPr lang="fr-FR" sz="1100" dirty="0">
              <a:effectLst/>
              <a:ea typeface="Calibri" panose="020F0502020204030204" pitchFamily="34" charset="0"/>
              <a:cs typeface="Times New Roman" panose="02020603050405020304" pitchFamily="18" charset="0"/>
            </a:endParaRPr>
          </a:p>
        </p:txBody>
      </p:sp>
      <p:sp>
        <p:nvSpPr>
          <p:cNvPr id="16" name="Rectangle à coins arrondis 12">
            <a:extLst>
              <a:ext uri="{FF2B5EF4-FFF2-40B4-BE49-F238E27FC236}">
                <a16:creationId xmlns:a16="http://schemas.microsoft.com/office/drawing/2014/main" id="{8B042140-0278-F047-B230-752C202D3B0B}"/>
              </a:ext>
            </a:extLst>
          </p:cNvPr>
          <p:cNvSpPr/>
          <p:nvPr/>
        </p:nvSpPr>
        <p:spPr>
          <a:xfrm>
            <a:off x="1272923" y="2990234"/>
            <a:ext cx="2975209" cy="733424"/>
          </a:xfrm>
          <a:prstGeom prst="roundRect">
            <a:avLst>
              <a:gd name="adj" fmla="val 6333"/>
            </a:avLst>
          </a:prstGeom>
          <a:ln/>
        </p:spPr>
        <p:style>
          <a:lnRef idx="3">
            <a:schemeClr val="lt1"/>
          </a:lnRef>
          <a:fillRef idx="1">
            <a:schemeClr val="accent5"/>
          </a:fillRef>
          <a:effectRef idx="1">
            <a:schemeClr val="accent5"/>
          </a:effectRef>
          <a:fontRef idx="minor">
            <a:schemeClr val="lt1"/>
          </a:fontRef>
        </p:style>
        <p:txBody>
          <a:bodyPr rtlCol="0" anchor="ctr"/>
          <a:lstStyle/>
          <a:p>
            <a:pPr marL="171450" indent="-171450">
              <a:buFont typeface="Arial" panose="020B0604020202020204" pitchFamily="34" charset="0"/>
              <a:buChar char="•"/>
            </a:pPr>
            <a:r>
              <a:rPr lang="fr-FR" sz="1000" dirty="0">
                <a:solidFill>
                  <a:schemeClr val="tx1"/>
                </a:solidFill>
              </a:rPr>
              <a:t>6 Tons per hr.</a:t>
            </a:r>
          </a:p>
          <a:p>
            <a:pPr marL="171450" indent="-171450">
              <a:buFont typeface="Arial" panose="020B0604020202020204" pitchFamily="34" charset="0"/>
              <a:buChar char="•"/>
            </a:pPr>
            <a:r>
              <a:rPr lang="fr-FR" sz="1000" dirty="0">
                <a:solidFill>
                  <a:schemeClr val="tx1"/>
                </a:solidFill>
              </a:rPr>
              <a:t>Output max. 56 - 300 mm</a:t>
            </a:r>
          </a:p>
        </p:txBody>
      </p:sp>
      <p:sp>
        <p:nvSpPr>
          <p:cNvPr id="17" name="Ellipse 44">
            <a:extLst>
              <a:ext uri="{FF2B5EF4-FFF2-40B4-BE49-F238E27FC236}">
                <a16:creationId xmlns:a16="http://schemas.microsoft.com/office/drawing/2014/main" id="{7958D51C-43A2-2D48-9F89-DD98EC38977C}"/>
              </a:ext>
            </a:extLst>
          </p:cNvPr>
          <p:cNvSpPr/>
          <p:nvPr/>
        </p:nvSpPr>
        <p:spPr>
          <a:xfrm>
            <a:off x="475182" y="2990233"/>
            <a:ext cx="752475" cy="733425"/>
          </a:xfrm>
          <a:prstGeom prst="ellipse">
            <a:avLst/>
          </a:prstGeom>
          <a:solidFill>
            <a:srgbClr val="275B28"/>
          </a:solidFill>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200" b="1" dirty="0">
                <a:effectLst/>
                <a:ea typeface="Calibri" panose="020F0502020204030204" pitchFamily="34" charset="0"/>
                <a:cs typeface="Times New Roman" panose="02020603050405020304" pitchFamily="18" charset="0"/>
              </a:rPr>
              <a:t>STEP 2 </a:t>
            </a:r>
            <a:endParaRPr lang="fr-FR" sz="1100" dirty="0">
              <a:effectLst/>
              <a:ea typeface="Calibri" panose="020F0502020204030204" pitchFamily="34" charset="0"/>
              <a:cs typeface="Times New Roman" panose="02020603050405020304" pitchFamily="18" charset="0"/>
            </a:endParaRPr>
          </a:p>
        </p:txBody>
      </p:sp>
      <p:sp>
        <p:nvSpPr>
          <p:cNvPr id="18" name="Rectangle à coins arrondis 14">
            <a:extLst>
              <a:ext uri="{FF2B5EF4-FFF2-40B4-BE49-F238E27FC236}">
                <a16:creationId xmlns:a16="http://schemas.microsoft.com/office/drawing/2014/main" id="{8A3A8EB5-789C-7046-A5C5-3D7E3D412D2B}"/>
              </a:ext>
            </a:extLst>
          </p:cNvPr>
          <p:cNvSpPr/>
          <p:nvPr/>
        </p:nvSpPr>
        <p:spPr>
          <a:xfrm>
            <a:off x="1346720" y="2847358"/>
            <a:ext cx="1180286" cy="285750"/>
          </a:xfrm>
          <a:prstGeom prst="roundRect">
            <a:avLst/>
          </a:prstGeom>
          <a:solidFill>
            <a:schemeClr val="dk1"/>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GATOR BOX</a:t>
            </a:r>
            <a:endParaRPr lang="fr-FR" sz="1100" dirty="0">
              <a:effectLst/>
              <a:ea typeface="Calibri" panose="020F0502020204030204" pitchFamily="34" charset="0"/>
              <a:cs typeface="Times New Roman" panose="02020603050405020304" pitchFamily="18" charset="0"/>
            </a:endParaRPr>
          </a:p>
        </p:txBody>
      </p:sp>
      <p:sp>
        <p:nvSpPr>
          <p:cNvPr id="19" name="Rectangle à coins arrondis 15">
            <a:extLst>
              <a:ext uri="{FF2B5EF4-FFF2-40B4-BE49-F238E27FC236}">
                <a16:creationId xmlns:a16="http://schemas.microsoft.com/office/drawing/2014/main" id="{38CA6A13-2333-0B45-8868-090367D6AB11}"/>
              </a:ext>
            </a:extLst>
          </p:cNvPr>
          <p:cNvSpPr/>
          <p:nvPr/>
        </p:nvSpPr>
        <p:spPr>
          <a:xfrm>
            <a:off x="1272924" y="5517876"/>
            <a:ext cx="2975208" cy="733424"/>
          </a:xfrm>
          <a:prstGeom prst="roundRect">
            <a:avLst>
              <a:gd name="adj" fmla="val 6333"/>
            </a:avLst>
          </a:prstGeom>
          <a:ln/>
        </p:spPr>
        <p:style>
          <a:lnRef idx="3">
            <a:schemeClr val="lt1"/>
          </a:lnRef>
          <a:fillRef idx="1">
            <a:schemeClr val="accent5"/>
          </a:fillRef>
          <a:effectRef idx="1">
            <a:schemeClr val="accent5"/>
          </a:effectRef>
          <a:fontRef idx="minor">
            <a:schemeClr val="lt1"/>
          </a:fontRef>
        </p:style>
        <p:txBody>
          <a:bodyPr rtlCol="0" anchor="ctr"/>
          <a:lstStyle/>
          <a:p>
            <a:pPr marL="171450" indent="-171450">
              <a:buFont typeface="Arial" panose="020B0604020202020204" pitchFamily="34" charset="0"/>
              <a:buChar char="•"/>
            </a:pPr>
            <a:r>
              <a:rPr lang="fr-FR" sz="1000" dirty="0">
                <a:solidFill>
                  <a:schemeClr val="tx1"/>
                </a:solidFill>
              </a:rPr>
              <a:t>1.2 Tons per hr. input </a:t>
            </a:r>
          </a:p>
          <a:p>
            <a:pPr marL="171450" indent="-171450">
              <a:buFont typeface="Arial" panose="020B0604020202020204" pitchFamily="34" charset="0"/>
              <a:buChar char="•"/>
            </a:pPr>
            <a:r>
              <a:rPr lang="fr-FR" sz="1000" dirty="0">
                <a:solidFill>
                  <a:schemeClr val="tx1"/>
                </a:solidFill>
              </a:rPr>
              <a:t>Output 0,5 - 2,0 mm </a:t>
            </a:r>
          </a:p>
          <a:p>
            <a:pPr marL="171450" indent="-171450">
              <a:buFont typeface="Arial" panose="020B0604020202020204" pitchFamily="34" charset="0"/>
              <a:buChar char="•"/>
            </a:pPr>
            <a:r>
              <a:rPr lang="fr-FR" sz="1000" dirty="0">
                <a:solidFill>
                  <a:schemeClr val="tx1"/>
                </a:solidFill>
              </a:rPr>
              <a:t>Output 2,5 - 7,0 mm</a:t>
            </a:r>
          </a:p>
        </p:txBody>
      </p:sp>
      <p:sp>
        <p:nvSpPr>
          <p:cNvPr id="20" name="Ellipse 49">
            <a:extLst>
              <a:ext uri="{FF2B5EF4-FFF2-40B4-BE49-F238E27FC236}">
                <a16:creationId xmlns:a16="http://schemas.microsoft.com/office/drawing/2014/main" id="{2A79BCFF-477F-1E4B-842E-BDEAE3B785BD}"/>
              </a:ext>
            </a:extLst>
          </p:cNvPr>
          <p:cNvSpPr/>
          <p:nvPr/>
        </p:nvSpPr>
        <p:spPr>
          <a:xfrm>
            <a:off x="475182" y="5517875"/>
            <a:ext cx="752475" cy="733425"/>
          </a:xfrm>
          <a:prstGeom prst="ellipse">
            <a:avLst/>
          </a:prstGeom>
          <a:solidFill>
            <a:srgbClr val="275B28"/>
          </a:solidFill>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200" b="1" dirty="0">
                <a:effectLst/>
                <a:ea typeface="Calibri" panose="020F0502020204030204" pitchFamily="34" charset="0"/>
                <a:cs typeface="Times New Roman" panose="02020603050405020304" pitchFamily="18" charset="0"/>
              </a:rPr>
              <a:t>STEP 3 </a:t>
            </a:r>
            <a:endParaRPr lang="fr-FR" sz="1100" dirty="0">
              <a:effectLst/>
              <a:ea typeface="Calibri" panose="020F0502020204030204" pitchFamily="34" charset="0"/>
              <a:cs typeface="Times New Roman" panose="02020603050405020304" pitchFamily="18" charset="0"/>
            </a:endParaRPr>
          </a:p>
        </p:txBody>
      </p:sp>
      <p:sp>
        <p:nvSpPr>
          <p:cNvPr id="21" name="Rectangle à coins arrondis 17">
            <a:extLst>
              <a:ext uri="{FF2B5EF4-FFF2-40B4-BE49-F238E27FC236}">
                <a16:creationId xmlns:a16="http://schemas.microsoft.com/office/drawing/2014/main" id="{45F49522-A407-C34C-8EA5-DCF292B896D7}"/>
              </a:ext>
            </a:extLst>
          </p:cNvPr>
          <p:cNvSpPr/>
          <p:nvPr/>
        </p:nvSpPr>
        <p:spPr>
          <a:xfrm>
            <a:off x="1346720" y="5375000"/>
            <a:ext cx="1180286" cy="285750"/>
          </a:xfrm>
          <a:prstGeom prst="roundRect">
            <a:avLst/>
          </a:prstGeom>
          <a:solidFill>
            <a:schemeClr val="dk1"/>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b="1" dirty="0">
                <a:effectLst/>
                <a:ea typeface="Calibri" panose="020F0502020204030204" pitchFamily="34" charset="0"/>
                <a:cs typeface="Times New Roman" panose="02020603050405020304" pitchFamily="18" charset="0"/>
              </a:rPr>
              <a:t>TIRE BOX</a:t>
            </a:r>
            <a:endParaRPr lang="fr-FR" sz="1100" dirty="0">
              <a:effectLst/>
              <a:ea typeface="Calibri" panose="020F0502020204030204" pitchFamily="34" charset="0"/>
              <a:cs typeface="Times New Roman" panose="02020603050405020304" pitchFamily="18" charset="0"/>
            </a:endParaRPr>
          </a:p>
        </p:txBody>
      </p:sp>
      <p:pic>
        <p:nvPicPr>
          <p:cNvPr id="22" name="Afbeelding 21">
            <a:extLst>
              <a:ext uri="{FF2B5EF4-FFF2-40B4-BE49-F238E27FC236}">
                <a16:creationId xmlns:a16="http://schemas.microsoft.com/office/drawing/2014/main" id="{70BECD80-F9DA-6144-A912-F52BEDC6AF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0830" y="435380"/>
            <a:ext cx="2568170" cy="1731031"/>
          </a:xfrm>
          <a:prstGeom prst="rect">
            <a:avLst/>
          </a:prstGeom>
        </p:spPr>
      </p:pic>
      <p:pic>
        <p:nvPicPr>
          <p:cNvPr id="29" name="Afbeelding 28">
            <a:extLst>
              <a:ext uri="{FF2B5EF4-FFF2-40B4-BE49-F238E27FC236}">
                <a16:creationId xmlns:a16="http://schemas.microsoft.com/office/drawing/2014/main" id="{653E5D94-5983-FF4D-8DAD-96C3D51F75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0774" y="818898"/>
            <a:ext cx="848755" cy="454263"/>
          </a:xfrm>
          <a:prstGeom prst="rect">
            <a:avLst/>
          </a:prstGeom>
        </p:spPr>
      </p:pic>
      <p:pic>
        <p:nvPicPr>
          <p:cNvPr id="30" name="Afbeelding 29">
            <a:extLst>
              <a:ext uri="{FF2B5EF4-FFF2-40B4-BE49-F238E27FC236}">
                <a16:creationId xmlns:a16="http://schemas.microsoft.com/office/drawing/2014/main" id="{534F7FC2-B054-8E4C-9DB0-8AE5B70EBF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764" y="3159607"/>
            <a:ext cx="848755" cy="424377"/>
          </a:xfrm>
          <a:prstGeom prst="rect">
            <a:avLst/>
          </a:prstGeom>
        </p:spPr>
      </p:pic>
      <p:pic>
        <p:nvPicPr>
          <p:cNvPr id="36" name="Tijdelijke aanduiding voor afbeelding 12">
            <a:extLst>
              <a:ext uri="{FF2B5EF4-FFF2-40B4-BE49-F238E27FC236}">
                <a16:creationId xmlns:a16="http://schemas.microsoft.com/office/drawing/2014/main" id="{AF13659D-28B6-7649-8C2D-0D66CDF19D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96468" y="2539999"/>
            <a:ext cx="2272315" cy="1680545"/>
          </a:xfrm>
          <a:prstGeom prst="rect">
            <a:avLst/>
          </a:prstGeom>
          <a:solidFill>
            <a:schemeClr val="accent1"/>
          </a:solidFill>
          <a:ln>
            <a:solidFill>
              <a:schemeClr val="bg1"/>
            </a:solidFill>
          </a:ln>
        </p:spPr>
      </p:pic>
      <p:pic>
        <p:nvPicPr>
          <p:cNvPr id="38" name="Afbeelding 37">
            <a:extLst>
              <a:ext uri="{FF2B5EF4-FFF2-40B4-BE49-F238E27FC236}">
                <a16:creationId xmlns:a16="http://schemas.microsoft.com/office/drawing/2014/main" id="{649C8B90-72F8-FE40-A854-A2865D7DC4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9847" y="4826000"/>
            <a:ext cx="4259688" cy="1740634"/>
          </a:xfrm>
          <a:prstGeom prst="rect">
            <a:avLst/>
          </a:prstGeom>
        </p:spPr>
      </p:pic>
      <p:pic>
        <p:nvPicPr>
          <p:cNvPr id="39" name="Afbeelding 38">
            <a:extLst>
              <a:ext uri="{FF2B5EF4-FFF2-40B4-BE49-F238E27FC236}">
                <a16:creationId xmlns:a16="http://schemas.microsoft.com/office/drawing/2014/main" id="{9C3118FE-A46F-4D40-88D5-2B5F4524F6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764" y="5686913"/>
            <a:ext cx="848755" cy="424377"/>
          </a:xfrm>
          <a:prstGeom prst="rect">
            <a:avLst/>
          </a:prstGeom>
        </p:spPr>
      </p:pic>
      <p:sp>
        <p:nvSpPr>
          <p:cNvPr id="40" name="Rechthoek 39">
            <a:extLst>
              <a:ext uri="{FF2B5EF4-FFF2-40B4-BE49-F238E27FC236}">
                <a16:creationId xmlns:a16="http://schemas.microsoft.com/office/drawing/2014/main" id="{4D61E1EB-F50F-044E-831B-C4E0420C5F1C}"/>
              </a:ext>
            </a:extLst>
          </p:cNvPr>
          <p:cNvSpPr/>
          <p:nvPr/>
        </p:nvSpPr>
        <p:spPr>
          <a:xfrm>
            <a:off x="4248132" y="4724400"/>
            <a:ext cx="1136668"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Afbeelding 42">
            <a:extLst>
              <a:ext uri="{FF2B5EF4-FFF2-40B4-BE49-F238E27FC236}">
                <a16:creationId xmlns:a16="http://schemas.microsoft.com/office/drawing/2014/main" id="{184C3B52-5C7D-F747-8C43-D98301CE90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95103" y="4631960"/>
            <a:ext cx="2097994" cy="1486080"/>
          </a:xfrm>
          <a:prstGeom prst="rect">
            <a:avLst/>
          </a:prstGeom>
        </p:spPr>
      </p:pic>
      <p:pic>
        <p:nvPicPr>
          <p:cNvPr id="45" name="Afbeelding 44">
            <a:extLst>
              <a:ext uri="{FF2B5EF4-FFF2-40B4-BE49-F238E27FC236}">
                <a16:creationId xmlns:a16="http://schemas.microsoft.com/office/drawing/2014/main" id="{0760A968-3924-1C40-A10B-E7E96996BA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1009" y="2539999"/>
            <a:ext cx="2286181" cy="1693977"/>
          </a:xfrm>
          <a:prstGeom prst="rect">
            <a:avLst/>
          </a:prstGeom>
        </p:spPr>
      </p:pic>
      <p:pic>
        <p:nvPicPr>
          <p:cNvPr id="23" name="Afbeelding 22">
            <a:extLst>
              <a:ext uri="{FF2B5EF4-FFF2-40B4-BE49-F238E27FC236}">
                <a16:creationId xmlns:a16="http://schemas.microsoft.com/office/drawing/2014/main" id="{91E69E32-6233-D74A-93EF-0ED9E63F52B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735476" y="347454"/>
            <a:ext cx="2114915" cy="1906881"/>
          </a:xfrm>
          <a:prstGeom prst="ellipse">
            <a:avLst/>
          </a:prstGeom>
          <a:ln>
            <a:noFill/>
          </a:ln>
          <a:effectLst>
            <a:softEdge rad="112500"/>
          </a:effectLst>
        </p:spPr>
      </p:pic>
      <p:pic>
        <p:nvPicPr>
          <p:cNvPr id="25" name="Afbeelding 24">
            <a:extLst>
              <a:ext uri="{FF2B5EF4-FFF2-40B4-BE49-F238E27FC236}">
                <a16:creationId xmlns:a16="http://schemas.microsoft.com/office/drawing/2014/main" id="{CA07685A-CC4C-B14F-9FDD-49C5BBBBB5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53409" y="2692399"/>
            <a:ext cx="2286181" cy="1693977"/>
          </a:xfrm>
          <a:prstGeom prst="rect">
            <a:avLst/>
          </a:prstGeom>
        </p:spPr>
      </p:pic>
    </p:spTree>
    <p:extLst>
      <p:ext uri="{BB962C8B-B14F-4D97-AF65-F5344CB8AC3E}">
        <p14:creationId xmlns:p14="http://schemas.microsoft.com/office/powerpoint/2010/main" val="7295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658B655-A273-344E-A6E9-C6D927E323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857348" cy="6858000"/>
          </a:xfrm>
          <a:prstGeom prst="rect">
            <a:avLst/>
          </a:prstGeom>
        </p:spPr>
      </p:pic>
    </p:spTree>
    <p:extLst>
      <p:ext uri="{BB962C8B-B14F-4D97-AF65-F5344CB8AC3E}">
        <p14:creationId xmlns:p14="http://schemas.microsoft.com/office/powerpoint/2010/main" val="16893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209346" y="578375"/>
            <a:ext cx="6337195" cy="5316200"/>
          </a:xfrm>
        </p:spPr>
        <p:txBody>
          <a:bodyPr>
            <a:normAutofit/>
          </a:bodyPr>
          <a:lstStyle/>
          <a:p>
            <a:r>
              <a:rPr lang="nl-NL">
                <a:solidFill>
                  <a:srgbClr val="275B28"/>
                </a:solidFill>
              </a:rPr>
              <a:t>CEYES</a:t>
            </a:r>
            <a:r>
              <a:rPr lang="nl-NL"/>
              <a:t> </a:t>
            </a:r>
            <a:r>
              <a:rPr lang="nl-NL">
                <a:solidFill>
                  <a:srgbClr val="7F7F7F"/>
                </a:solidFill>
              </a:rPr>
              <a:t>is one of the world’s leading consultancy firms for research, products, design and management of tire recycling facilities through re-cycled and up-cycled rubber.</a:t>
            </a:r>
          </a:p>
          <a:p>
            <a:endParaRPr lang="nl-NL">
              <a:solidFill>
                <a:srgbClr val="7F7F7F"/>
              </a:solidFill>
            </a:endParaRPr>
          </a:p>
          <a:p>
            <a:r>
              <a:rPr lang="nl-NL">
                <a:solidFill>
                  <a:srgbClr val="7F7F7F"/>
                </a:solidFill>
              </a:rPr>
              <a:t>We offer </a:t>
            </a:r>
            <a:r>
              <a:rPr lang="nl-NL">
                <a:solidFill>
                  <a:srgbClr val="275B28"/>
                </a:solidFill>
              </a:rPr>
              <a:t>specialized independent advice</a:t>
            </a:r>
            <a:r>
              <a:rPr lang="nl-NL">
                <a:solidFill>
                  <a:srgbClr val="7F7F7F"/>
                </a:solidFill>
              </a:rPr>
              <a:t>, knowledge and effective solutions for the production of re-cycled and up-cycled rubber for, inter alia, decision makers, starting entrepreneurs and companies.</a:t>
            </a:r>
          </a:p>
          <a:p>
            <a:endParaRPr lang="nl-NL"/>
          </a:p>
        </p:txBody>
      </p:sp>
      <p:cxnSp>
        <p:nvCxnSpPr>
          <p:cNvPr id="5" name="Rechte verbindingslijn 4">
            <a:extLst>
              <a:ext uri="{FF2B5EF4-FFF2-40B4-BE49-F238E27FC236}">
                <a16:creationId xmlns:a16="http://schemas.microsoft.com/office/drawing/2014/main" id="{1DF379B3-6556-E540-80A4-159D55F53718}"/>
              </a:ext>
            </a:extLst>
          </p:cNvPr>
          <p:cNvCxnSpPr>
            <a:cxnSpLocks/>
          </p:cNvCxnSpPr>
          <p:nvPr/>
        </p:nvCxnSpPr>
        <p:spPr>
          <a:xfrm>
            <a:off x="5530010" y="5715280"/>
            <a:ext cx="156107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Tijdelijke aanduiding voor afbeelding 12">
            <a:extLst>
              <a:ext uri="{FF2B5EF4-FFF2-40B4-BE49-F238E27FC236}">
                <a16:creationId xmlns:a16="http://schemas.microsoft.com/office/drawing/2014/main" id="{133F8F1B-8D05-EB4E-822E-EA9882BC4E14}"/>
              </a:ext>
            </a:extLst>
          </p:cNvPr>
          <p:cNvPicPr>
            <a:picLocks noGrp="1" noChangeAspect="1"/>
          </p:cNvPicPr>
          <p:nvPr>
            <p:ph type="pic" sz="quarter" idx="12"/>
          </p:nvPr>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334"/>
          <a:stretch/>
        </p:blipFill>
        <p:spPr>
          <a:xfrm>
            <a:off x="-12700" y="-14067"/>
            <a:ext cx="4835271" cy="4223227"/>
          </a:xfrm>
        </p:spPr>
      </p:pic>
    </p:spTree>
    <p:extLst>
      <p:ext uri="{BB962C8B-B14F-4D97-AF65-F5344CB8AC3E}">
        <p14:creationId xmlns:p14="http://schemas.microsoft.com/office/powerpoint/2010/main" val="18472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12"/>
          </p:nvPr>
        </p:nvSpPr>
        <p:spPr>
          <a:xfrm>
            <a:off x="600706" y="563345"/>
            <a:ext cx="5436839" cy="177345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7F7F7F"/>
                </a:solidFill>
              </a:rPr>
              <a:t>HOW </a:t>
            </a:r>
            <a:r>
              <a:rPr lang="nl-NL" sz="5400">
                <a:solidFill>
                  <a:srgbClr val="275B28"/>
                </a:solidFill>
              </a:rPr>
              <a:t>GREEN </a:t>
            </a:r>
            <a:r>
              <a:rPr lang="nl-NL" sz="5400">
                <a:solidFill>
                  <a:srgbClr val="7F7F7F"/>
                </a:solidFill>
              </a:rPr>
              <a:t>ARE</a:t>
            </a:r>
          </a:p>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275B28"/>
                </a:solidFill>
              </a:rPr>
              <a:t>GREEN </a:t>
            </a:r>
            <a:r>
              <a:rPr lang="nl-NL" sz="5400">
                <a:solidFill>
                  <a:srgbClr val="7F7F7F"/>
                </a:solidFill>
              </a:rPr>
              <a:t>ROOFS?</a:t>
            </a:r>
          </a:p>
        </p:txBody>
      </p:sp>
      <p:pic>
        <p:nvPicPr>
          <p:cNvPr id="2" name="Tijdelijke aanduiding voor afbeelding 1"/>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p:pic>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706" y="2469952"/>
            <a:ext cx="5276387" cy="3511748"/>
          </a:xfrm>
          <a:prstGeom prst="rect">
            <a:avLst/>
          </a:prstGeom>
        </p:spPr>
      </p:pic>
      <p:cxnSp>
        <p:nvCxnSpPr>
          <p:cNvPr id="5" name="Rechte verbindingslijn 4">
            <a:extLst>
              <a:ext uri="{FF2B5EF4-FFF2-40B4-BE49-F238E27FC236}">
                <a16:creationId xmlns:a16="http://schemas.microsoft.com/office/drawing/2014/main" id="{E5F47B3E-FE6F-5C44-BA95-651713BC139A}"/>
              </a:ext>
            </a:extLst>
          </p:cNvPr>
          <p:cNvCxnSpPr>
            <a:cxnSpLocks/>
          </p:cNvCxnSpPr>
          <p:nvPr/>
        </p:nvCxnSpPr>
        <p:spPr>
          <a:xfrm>
            <a:off x="734470" y="2235167"/>
            <a:ext cx="182191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52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801943" y="147974"/>
            <a:ext cx="8092581" cy="1129622"/>
          </a:xfrm>
        </p:spPr>
        <p:txBody>
          <a:bodyPr anchor="t">
            <a:noAutofit/>
          </a:bodyPr>
          <a:lstStyle/>
          <a:p>
            <a:r>
              <a:rPr lang="en-US" sz="4000">
                <a:solidFill>
                  <a:srgbClr val="275B28"/>
                </a:solidFill>
              </a:rPr>
              <a:t>LIFECYCLE ANALYSIS </a:t>
            </a:r>
            <a:r>
              <a:rPr lang="en-US" sz="4000"/>
              <a:t>OF </a:t>
            </a:r>
            <a:r>
              <a:rPr lang="en-US" sz="4000">
                <a:solidFill>
                  <a:srgbClr val="275B28"/>
                </a:solidFill>
              </a:rPr>
              <a:t>GREEN ROOF </a:t>
            </a:r>
            <a:br>
              <a:rPr lang="en-US" sz="4000"/>
            </a:br>
            <a:r>
              <a:rPr lang="en-US" sz="4000">
                <a:solidFill>
                  <a:srgbClr val="7F7F7F"/>
                </a:solidFill>
              </a:rPr>
              <a:t>MATERIALS</a:t>
            </a:r>
            <a:endParaRPr lang="en-US" sz="4000">
              <a:solidFill>
                <a:srgbClr val="275B28"/>
              </a:solidFill>
            </a:endParaRPr>
          </a:p>
        </p:txBody>
      </p:sp>
      <p:pic>
        <p:nvPicPr>
          <p:cNvPr id="8" name="Afbeelding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2181" y="3335729"/>
            <a:ext cx="2483036" cy="1217174"/>
          </a:xfrm>
          <a:prstGeom prst="rect">
            <a:avLst/>
          </a:prstGeom>
        </p:spPr>
      </p:pic>
      <p:sp>
        <p:nvSpPr>
          <p:cNvPr id="9" name="Tekstvak 8"/>
          <p:cNvSpPr txBox="1"/>
          <p:nvPr/>
        </p:nvSpPr>
        <p:spPr>
          <a:xfrm>
            <a:off x="6687499" y="2308252"/>
            <a:ext cx="2672401" cy="830997"/>
          </a:xfrm>
          <a:prstGeom prst="rect">
            <a:avLst/>
          </a:prstGeom>
          <a:noFill/>
        </p:spPr>
        <p:txBody>
          <a:bodyPr wrap="square" rtlCol="0">
            <a:spAutoFit/>
          </a:bodyPr>
          <a:lstStyle/>
          <a:p>
            <a:pPr algn="ctr"/>
            <a:r>
              <a:rPr lang="nl-NL" sz="1600" dirty="0">
                <a:solidFill>
                  <a:srgbClr val="275B28"/>
                </a:solidFill>
                <a:ea typeface="Avenir Next" charset="0"/>
                <a:cs typeface="Avenir Next" charset="0"/>
              </a:rPr>
              <a:t>the new Circular solution</a:t>
            </a:r>
          </a:p>
          <a:p>
            <a:pPr algn="ctr"/>
            <a:r>
              <a:rPr lang="nl-NL" sz="1600" dirty="0">
                <a:solidFill>
                  <a:srgbClr val="275B28"/>
                </a:solidFill>
                <a:ea typeface="Avenir Next" charset="0"/>
                <a:cs typeface="Avenir Next" charset="0"/>
              </a:rPr>
              <a:t>Waste rubber granules</a:t>
            </a:r>
          </a:p>
          <a:p>
            <a:pPr algn="ctr"/>
            <a:r>
              <a:rPr lang="nl-NL" sz="1600" dirty="0">
                <a:solidFill>
                  <a:srgbClr val="275B28"/>
                </a:solidFill>
                <a:ea typeface="Avenir Next" charset="0"/>
                <a:cs typeface="Avenir Next" charset="0"/>
              </a:rPr>
              <a:t>used in synthetic turf</a:t>
            </a:r>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1979" y="5121957"/>
            <a:ext cx="514988" cy="520190"/>
          </a:xfrm>
          <a:prstGeom prst="rect">
            <a:avLst/>
          </a:prstGeom>
        </p:spPr>
      </p:pic>
      <p:pic>
        <p:nvPicPr>
          <p:cNvPr id="11" name="Afbeelding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87938" y="5098722"/>
            <a:ext cx="512915" cy="549452"/>
          </a:xfrm>
          <a:prstGeom prst="rect">
            <a:avLst/>
          </a:prstGeom>
        </p:spPr>
      </p:pic>
      <p:sp>
        <p:nvSpPr>
          <p:cNvPr id="12" name="Tekstvak 11"/>
          <p:cNvSpPr txBox="1"/>
          <p:nvPr/>
        </p:nvSpPr>
        <p:spPr>
          <a:xfrm>
            <a:off x="1907961" y="5718634"/>
            <a:ext cx="3049928" cy="646331"/>
          </a:xfrm>
          <a:prstGeom prst="rect">
            <a:avLst/>
          </a:prstGeom>
          <a:noFill/>
        </p:spPr>
        <p:txBody>
          <a:bodyPr wrap="square" rtlCol="0">
            <a:spAutoFit/>
          </a:bodyPr>
          <a:lstStyle/>
          <a:p>
            <a:pPr algn="ctr"/>
            <a:r>
              <a:rPr lang="nl-NL" sz="1200" dirty="0">
                <a:latin typeface="Avenir Next" charset="0"/>
                <a:ea typeface="Avenir Next" charset="0"/>
                <a:cs typeface="Avenir Next" charset="0"/>
              </a:rPr>
              <a:t>1 kg HDPE-waste, provides</a:t>
            </a:r>
          </a:p>
          <a:p>
            <a:pPr algn="ctr"/>
            <a:r>
              <a:rPr lang="nl-NL" sz="1200" b="1" dirty="0">
                <a:solidFill>
                  <a:srgbClr val="FF0000"/>
                </a:solidFill>
                <a:latin typeface="Avenir Next" charset="0"/>
                <a:ea typeface="Avenir Next" charset="0"/>
                <a:cs typeface="Avenir Next" charset="0"/>
              </a:rPr>
              <a:t>75%</a:t>
            </a:r>
            <a:r>
              <a:rPr lang="nl-NL" sz="1200" dirty="0">
                <a:latin typeface="Avenir Next" charset="0"/>
                <a:ea typeface="Avenir Next" charset="0"/>
                <a:cs typeface="Avenir Next" charset="0"/>
              </a:rPr>
              <a:t> secundair HDPE granules </a:t>
            </a:r>
          </a:p>
          <a:p>
            <a:pPr algn="ctr"/>
            <a:endParaRPr lang="nl-NL" sz="1200" dirty="0">
              <a:latin typeface="Avenir Next" charset="0"/>
              <a:ea typeface="Avenir Next" charset="0"/>
              <a:cs typeface="Avenir Next" charset="0"/>
            </a:endParaRPr>
          </a:p>
        </p:txBody>
      </p:sp>
      <p:sp>
        <p:nvSpPr>
          <p:cNvPr id="13" name="Tekstvak 12"/>
          <p:cNvSpPr txBox="1"/>
          <p:nvPr/>
        </p:nvSpPr>
        <p:spPr>
          <a:xfrm>
            <a:off x="6406028" y="5718634"/>
            <a:ext cx="3307690" cy="646331"/>
          </a:xfrm>
          <a:prstGeom prst="rect">
            <a:avLst/>
          </a:prstGeom>
          <a:noFill/>
        </p:spPr>
        <p:txBody>
          <a:bodyPr wrap="square" rtlCol="0">
            <a:spAutoFit/>
          </a:bodyPr>
          <a:lstStyle/>
          <a:p>
            <a:pPr algn="ctr"/>
            <a:r>
              <a:rPr lang="nl-NL" sz="1200" dirty="0">
                <a:latin typeface="Avenir Next" charset="0"/>
                <a:ea typeface="Avenir Next" charset="0"/>
                <a:cs typeface="Avenir Next" charset="0"/>
              </a:rPr>
              <a:t>1 kg RUBBER provides </a:t>
            </a:r>
          </a:p>
          <a:p>
            <a:pPr algn="ctr"/>
            <a:r>
              <a:rPr lang="nl-NL" sz="1200" b="1" dirty="0">
                <a:solidFill>
                  <a:srgbClr val="275B28"/>
                </a:solidFill>
                <a:latin typeface="Avenir Next" charset="0"/>
                <a:ea typeface="Avenir Next" charset="0"/>
                <a:cs typeface="Avenir Next" charset="0"/>
              </a:rPr>
              <a:t>100%</a:t>
            </a:r>
            <a:r>
              <a:rPr lang="nl-NL" sz="1200" b="1" dirty="0">
                <a:solidFill>
                  <a:schemeClr val="accent6">
                    <a:lumMod val="75000"/>
                  </a:schemeClr>
                </a:solidFill>
                <a:latin typeface="Avenir Next" charset="0"/>
                <a:ea typeface="Avenir Next" charset="0"/>
                <a:cs typeface="Avenir Next" charset="0"/>
              </a:rPr>
              <a:t> </a:t>
            </a:r>
            <a:r>
              <a:rPr lang="nl-NL" sz="1200" dirty="0">
                <a:latin typeface="Avenir Next" charset="0"/>
                <a:ea typeface="Avenir Next" charset="0"/>
                <a:cs typeface="Avenir Next" charset="0"/>
              </a:rPr>
              <a:t>secundair RUBBER granules </a:t>
            </a:r>
          </a:p>
          <a:p>
            <a:pPr algn="ctr"/>
            <a:endParaRPr lang="nl-NL" sz="1200" dirty="0">
              <a:latin typeface="Avenir Next" charset="0"/>
              <a:ea typeface="Avenir Next" charset="0"/>
              <a:cs typeface="Avenir Next" charset="0"/>
            </a:endParaRPr>
          </a:p>
        </p:txBody>
      </p:sp>
      <p:pic>
        <p:nvPicPr>
          <p:cNvPr id="14" name="Afbeelding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54170" y="3367847"/>
            <a:ext cx="2514494" cy="1215592"/>
          </a:xfrm>
          <a:prstGeom prst="rect">
            <a:avLst/>
          </a:prstGeom>
        </p:spPr>
      </p:pic>
      <p:sp>
        <p:nvSpPr>
          <p:cNvPr id="15" name="Tekstvak 14"/>
          <p:cNvSpPr txBox="1"/>
          <p:nvPr/>
        </p:nvSpPr>
        <p:spPr>
          <a:xfrm>
            <a:off x="2064946" y="2303271"/>
            <a:ext cx="2892943" cy="830997"/>
          </a:xfrm>
          <a:prstGeom prst="rect">
            <a:avLst/>
          </a:prstGeom>
          <a:noFill/>
        </p:spPr>
        <p:txBody>
          <a:bodyPr wrap="square" rtlCol="0">
            <a:spAutoFit/>
          </a:bodyPr>
          <a:lstStyle/>
          <a:p>
            <a:pPr algn="ctr"/>
            <a:r>
              <a:rPr lang="nl-NL" sz="1600" dirty="0">
                <a:solidFill>
                  <a:srgbClr val="FF0000"/>
                </a:solidFill>
                <a:ea typeface="Avenir Next" charset="0"/>
                <a:cs typeface="Avenir Next" charset="0"/>
              </a:rPr>
              <a:t>excisting solution</a:t>
            </a:r>
          </a:p>
          <a:p>
            <a:pPr algn="ctr"/>
            <a:r>
              <a:rPr lang="nl-NL" sz="1600" dirty="0">
                <a:solidFill>
                  <a:srgbClr val="FF0000"/>
                </a:solidFill>
                <a:ea typeface="Avenir Next" charset="0"/>
                <a:cs typeface="Avenir Next" charset="0"/>
              </a:rPr>
              <a:t>Waste HPDE</a:t>
            </a:r>
          </a:p>
          <a:p>
            <a:pPr algn="ctr"/>
            <a:r>
              <a:rPr lang="nl-NL" sz="1600" dirty="0">
                <a:solidFill>
                  <a:srgbClr val="FF0000"/>
                </a:solidFill>
                <a:ea typeface="Avenir Next" charset="0"/>
                <a:cs typeface="Avenir Next" charset="0"/>
              </a:rPr>
              <a:t>polyethylene and polypropylene</a:t>
            </a:r>
          </a:p>
        </p:txBody>
      </p:sp>
      <p:sp>
        <p:nvSpPr>
          <p:cNvPr id="16" name="Ovaal 15"/>
          <p:cNvSpPr/>
          <p:nvPr/>
        </p:nvSpPr>
        <p:spPr>
          <a:xfrm>
            <a:off x="5622382" y="2592768"/>
            <a:ext cx="205461" cy="188703"/>
          </a:xfrm>
          <a:prstGeom prst="ellipse">
            <a:avLst/>
          </a:prstGeom>
          <a:solidFill>
            <a:schemeClr val="bg1">
              <a:lumMod val="65000"/>
            </a:schemeClr>
          </a:solidFill>
          <a:ln>
            <a:solidFill>
              <a:srgbClr val="1E4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p:cNvCxnSpPr/>
          <p:nvPr/>
        </p:nvCxnSpPr>
        <p:spPr>
          <a:xfrm>
            <a:off x="7129429" y="5150183"/>
            <a:ext cx="527538" cy="49196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hthoek 17"/>
          <p:cNvSpPr/>
          <p:nvPr/>
        </p:nvSpPr>
        <p:spPr>
          <a:xfrm>
            <a:off x="7729031" y="5364377"/>
            <a:ext cx="1128835" cy="246221"/>
          </a:xfrm>
          <a:prstGeom prst="rect">
            <a:avLst/>
          </a:prstGeom>
        </p:spPr>
        <p:txBody>
          <a:bodyPr wrap="none">
            <a:spAutoFit/>
          </a:bodyPr>
          <a:lstStyle/>
          <a:p>
            <a:r>
              <a:rPr lang="nb-NO" sz="1000" dirty="0">
                <a:effectLst/>
                <a:latin typeface="Avenir Next" charset="0"/>
                <a:ea typeface="Avenir Next" charset="0"/>
                <a:cs typeface="Avenir Next" charset="0"/>
              </a:rPr>
              <a:t>kg CO2-eq / kg </a:t>
            </a:r>
          </a:p>
        </p:txBody>
      </p:sp>
      <p:sp>
        <p:nvSpPr>
          <p:cNvPr id="19" name="Rechthoek 18"/>
          <p:cNvSpPr/>
          <p:nvPr/>
        </p:nvSpPr>
        <p:spPr>
          <a:xfrm>
            <a:off x="3233550" y="5364378"/>
            <a:ext cx="1128835" cy="246221"/>
          </a:xfrm>
          <a:prstGeom prst="rect">
            <a:avLst/>
          </a:prstGeom>
        </p:spPr>
        <p:txBody>
          <a:bodyPr wrap="none">
            <a:spAutoFit/>
          </a:bodyPr>
          <a:lstStyle/>
          <a:p>
            <a:r>
              <a:rPr lang="nb-NO" sz="1000" dirty="0">
                <a:effectLst/>
                <a:latin typeface="Avenir Next" charset="0"/>
                <a:ea typeface="Avenir Next" charset="0"/>
                <a:cs typeface="Avenir Next" charset="0"/>
              </a:rPr>
              <a:t>kg CO2-eq / kg </a:t>
            </a:r>
          </a:p>
        </p:txBody>
      </p:sp>
      <p:sp>
        <p:nvSpPr>
          <p:cNvPr id="20" name="Rechthoek 19"/>
          <p:cNvSpPr/>
          <p:nvPr/>
        </p:nvSpPr>
        <p:spPr>
          <a:xfrm>
            <a:off x="7843704" y="5080638"/>
            <a:ext cx="752129" cy="400110"/>
          </a:xfrm>
          <a:prstGeom prst="rect">
            <a:avLst/>
          </a:prstGeom>
        </p:spPr>
        <p:txBody>
          <a:bodyPr wrap="none">
            <a:spAutoFit/>
          </a:bodyPr>
          <a:lstStyle/>
          <a:p>
            <a:r>
              <a:rPr lang="is-IS" sz="2000" dirty="0">
                <a:solidFill>
                  <a:srgbClr val="275B28"/>
                </a:solidFill>
                <a:effectLst/>
                <a:latin typeface="Avenir Next" charset="0"/>
                <a:ea typeface="Avenir Next" charset="0"/>
                <a:cs typeface="Avenir Next" charset="0"/>
              </a:rPr>
              <a:t>0,10</a:t>
            </a:r>
            <a:r>
              <a:rPr lang="is-IS" dirty="0">
                <a:solidFill>
                  <a:srgbClr val="275B28"/>
                </a:solidFill>
                <a:effectLst/>
                <a:latin typeface="Calibri" charset="0"/>
              </a:rPr>
              <a:t> </a:t>
            </a:r>
            <a:endParaRPr lang="is-IS" dirty="0">
              <a:solidFill>
                <a:srgbClr val="275B28"/>
              </a:solidFill>
              <a:effectLst/>
            </a:endParaRPr>
          </a:p>
        </p:txBody>
      </p:sp>
      <p:sp>
        <p:nvSpPr>
          <p:cNvPr id="21" name="Rechthoek 20"/>
          <p:cNvSpPr/>
          <p:nvPr/>
        </p:nvSpPr>
        <p:spPr>
          <a:xfrm>
            <a:off x="1801943" y="1563920"/>
            <a:ext cx="3429000" cy="553998"/>
          </a:xfrm>
          <a:prstGeom prst="rect">
            <a:avLst/>
          </a:prstGeom>
        </p:spPr>
        <p:txBody>
          <a:bodyPr>
            <a:spAutoFit/>
          </a:bodyPr>
          <a:lstStyle/>
          <a:p>
            <a:pPr algn="ctr"/>
            <a:r>
              <a:rPr lang="nl-NL" sz="1000" dirty="0">
                <a:solidFill>
                  <a:schemeClr val="bg1">
                    <a:lumMod val="50000"/>
                  </a:schemeClr>
                </a:solidFill>
                <a:ea typeface="Avenir Next" charset="0"/>
                <a:cs typeface="Avenir Next" charset="0"/>
              </a:rPr>
              <a:t>Lifecycle analysis of green roof materials </a:t>
            </a:r>
          </a:p>
          <a:p>
            <a:pPr algn="ctr"/>
            <a:r>
              <a:rPr lang="nl-NL" sz="1000" dirty="0">
                <a:solidFill>
                  <a:schemeClr val="bg1">
                    <a:lumMod val="50000"/>
                  </a:schemeClr>
                </a:solidFill>
                <a:effectLst/>
                <a:ea typeface="Avenir Next" charset="0"/>
                <a:cs typeface="Avenir Next" charset="0"/>
              </a:rPr>
              <a:t>School of Civil Engineering, University of British Columbia, Kelowna, Okanagan, Canada </a:t>
            </a:r>
            <a:endParaRPr lang="nl-NL" sz="1000" dirty="0">
              <a:solidFill>
                <a:schemeClr val="bg1">
                  <a:lumMod val="50000"/>
                </a:schemeClr>
              </a:solidFill>
              <a:ea typeface="Avenir Next" charset="0"/>
              <a:cs typeface="Avenir Next" charset="0"/>
            </a:endParaRPr>
          </a:p>
        </p:txBody>
      </p:sp>
      <p:sp>
        <p:nvSpPr>
          <p:cNvPr id="22" name="Rechthoek 21"/>
          <p:cNvSpPr/>
          <p:nvPr/>
        </p:nvSpPr>
        <p:spPr>
          <a:xfrm>
            <a:off x="6272343" y="1562123"/>
            <a:ext cx="3429000" cy="707886"/>
          </a:xfrm>
          <a:prstGeom prst="rect">
            <a:avLst/>
          </a:prstGeom>
        </p:spPr>
        <p:txBody>
          <a:bodyPr>
            <a:spAutoFit/>
          </a:bodyPr>
          <a:lstStyle/>
          <a:p>
            <a:pPr algn="ctr"/>
            <a:r>
              <a:rPr lang="nl-NL" sz="1000" dirty="0">
                <a:solidFill>
                  <a:schemeClr val="bg1">
                    <a:lumMod val="50000"/>
                  </a:schemeClr>
                </a:solidFill>
                <a:ea typeface="Avenir Next" charset="0"/>
                <a:cs typeface="Avenir Next" charset="0"/>
              </a:rPr>
              <a:t>Lifecycle analysis of granules by Dutch enthusiasts of the Circular Economy</a:t>
            </a:r>
          </a:p>
          <a:p>
            <a:pPr algn="ctr"/>
            <a:r>
              <a:rPr lang="nl-NL" sz="1000" dirty="0">
                <a:solidFill>
                  <a:schemeClr val="bg1">
                    <a:lumMod val="50000"/>
                  </a:schemeClr>
                </a:solidFill>
                <a:ea typeface="Avenir Next" charset="0"/>
                <a:cs typeface="Avenir Next" charset="0"/>
              </a:rPr>
              <a:t> (appropriate Canadian LCA needed)</a:t>
            </a:r>
          </a:p>
          <a:p>
            <a:pPr algn="ctr"/>
            <a:r>
              <a:rPr lang="nl-NL" sz="1000" dirty="0">
                <a:solidFill>
                  <a:schemeClr val="bg1">
                    <a:lumMod val="50000"/>
                  </a:schemeClr>
                </a:solidFill>
                <a:effectLst/>
                <a:ea typeface="Avenir Next" charset="0"/>
                <a:cs typeface="Avenir Next" charset="0"/>
              </a:rPr>
              <a:t> </a:t>
            </a:r>
            <a:endParaRPr lang="nl-NL" sz="1000" dirty="0">
              <a:solidFill>
                <a:schemeClr val="bg1">
                  <a:lumMod val="50000"/>
                </a:schemeClr>
              </a:solidFill>
              <a:ea typeface="Avenir Next" charset="0"/>
              <a:cs typeface="Avenir Next" charset="0"/>
            </a:endParaRPr>
          </a:p>
        </p:txBody>
      </p:sp>
      <p:sp>
        <p:nvSpPr>
          <p:cNvPr id="23" name="Rechthoek 22"/>
          <p:cNvSpPr/>
          <p:nvPr/>
        </p:nvSpPr>
        <p:spPr>
          <a:xfrm>
            <a:off x="3432925" y="5082348"/>
            <a:ext cx="700833" cy="369332"/>
          </a:xfrm>
          <a:prstGeom prst="rect">
            <a:avLst/>
          </a:prstGeom>
        </p:spPr>
        <p:txBody>
          <a:bodyPr wrap="none">
            <a:spAutoFit/>
          </a:bodyPr>
          <a:lstStyle/>
          <a:p>
            <a:r>
              <a:rPr lang="is-IS" dirty="0">
                <a:solidFill>
                  <a:srgbClr val="FF0000"/>
                </a:solidFill>
                <a:latin typeface="Avenir Next" charset="0"/>
                <a:ea typeface="Avenir Next" charset="0"/>
                <a:cs typeface="Avenir Next" charset="0"/>
              </a:rPr>
              <a:t>4</a:t>
            </a:r>
            <a:r>
              <a:rPr lang="is-IS" dirty="0">
                <a:solidFill>
                  <a:srgbClr val="FF0000"/>
                </a:solidFill>
                <a:effectLst/>
                <a:latin typeface="Avenir Next" charset="0"/>
                <a:ea typeface="Avenir Next" charset="0"/>
                <a:cs typeface="Avenir Next" charset="0"/>
              </a:rPr>
              <a:t>,50</a:t>
            </a:r>
            <a:r>
              <a:rPr lang="is-IS" dirty="0">
                <a:effectLst/>
                <a:latin typeface="Calibri" charset="0"/>
              </a:rPr>
              <a:t> </a:t>
            </a:r>
            <a:endParaRPr lang="is-IS" dirty="0">
              <a:effectLst/>
            </a:endParaRPr>
          </a:p>
        </p:txBody>
      </p:sp>
      <p:sp>
        <p:nvSpPr>
          <p:cNvPr id="25" name="Ovaal 24"/>
          <p:cNvSpPr/>
          <p:nvPr/>
        </p:nvSpPr>
        <p:spPr>
          <a:xfrm>
            <a:off x="5622382" y="5322924"/>
            <a:ext cx="205461" cy="188703"/>
          </a:xfrm>
          <a:prstGeom prst="ellipse">
            <a:avLst/>
          </a:prstGeom>
          <a:solidFill>
            <a:schemeClr val="bg1">
              <a:lumMod val="65000"/>
            </a:schemeClr>
          </a:solidFill>
          <a:ln>
            <a:solidFill>
              <a:srgbClr val="1E4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Rechte verbindingslijn 23"/>
          <p:cNvCxnSpPr/>
          <p:nvPr/>
        </p:nvCxnSpPr>
        <p:spPr>
          <a:xfrm>
            <a:off x="5102166" y="3925871"/>
            <a:ext cx="1193734" cy="0"/>
          </a:xfrm>
          <a:prstGeom prst="line">
            <a:avLst/>
          </a:prstGeom>
          <a:ln>
            <a:solidFill>
              <a:srgbClr val="1E4E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0E58C893-9D2B-FF48-8416-E7F4E64C3020}"/>
              </a:ext>
            </a:extLst>
          </p:cNvPr>
          <p:cNvCxnSpPr/>
          <p:nvPr/>
        </p:nvCxnSpPr>
        <p:spPr>
          <a:xfrm>
            <a:off x="1907961" y="1323447"/>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D89C57B9-4E3D-3E45-A76F-1473A784C4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610" y="147974"/>
            <a:ext cx="1135594" cy="1130547"/>
          </a:xfrm>
          <a:prstGeom prst="rect">
            <a:avLst/>
          </a:prstGeom>
        </p:spPr>
      </p:pic>
      <p:pic>
        <p:nvPicPr>
          <p:cNvPr id="28" name="Afbeelding 27">
            <a:extLst>
              <a:ext uri="{FF2B5EF4-FFF2-40B4-BE49-F238E27FC236}">
                <a16:creationId xmlns:a16="http://schemas.microsoft.com/office/drawing/2014/main" id="{4EF98B77-0724-4046-A74C-3AA5F565738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4494" y="6242144"/>
            <a:ext cx="1830452" cy="490243"/>
          </a:xfrm>
          <a:prstGeom prst="rect">
            <a:avLst/>
          </a:prstGeom>
        </p:spPr>
      </p:pic>
    </p:spTree>
    <p:extLst>
      <p:ext uri="{BB962C8B-B14F-4D97-AF65-F5344CB8AC3E}">
        <p14:creationId xmlns:p14="http://schemas.microsoft.com/office/powerpoint/2010/main" val="21716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8633" y="1621011"/>
            <a:ext cx="2357796" cy="1618840"/>
          </a:xfrm>
          <a:prstGeom prst="rect">
            <a:avLst/>
          </a:prstGeom>
        </p:spPr>
      </p:pic>
      <p:sp>
        <p:nvSpPr>
          <p:cNvPr id="27" name="Ovaal 26"/>
          <p:cNvSpPr/>
          <p:nvPr/>
        </p:nvSpPr>
        <p:spPr>
          <a:xfrm>
            <a:off x="5703169" y="2746991"/>
            <a:ext cx="205461" cy="188703"/>
          </a:xfrm>
          <a:prstGeom prst="ellipse">
            <a:avLst/>
          </a:prstGeom>
          <a:solidFill>
            <a:schemeClr val="bg1">
              <a:lumMod val="65000"/>
            </a:schemeClr>
          </a:solidFill>
          <a:ln>
            <a:solidFill>
              <a:srgbClr val="1E4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p:cNvSpPr/>
          <p:nvPr/>
        </p:nvSpPr>
        <p:spPr>
          <a:xfrm>
            <a:off x="2147665" y="3092020"/>
            <a:ext cx="1675459" cy="246221"/>
          </a:xfrm>
          <a:prstGeom prst="rect">
            <a:avLst/>
          </a:prstGeom>
        </p:spPr>
        <p:txBody>
          <a:bodyPr wrap="none">
            <a:spAutoFit/>
          </a:bodyPr>
          <a:lstStyle/>
          <a:p>
            <a:pPr algn="ctr"/>
            <a:r>
              <a:rPr lang="nl-NL" sz="1000" dirty="0">
                <a:effectLst/>
                <a:latin typeface="Avenir Next" charset="0"/>
                <a:ea typeface="Avenir Next" charset="0"/>
                <a:cs typeface="Avenir Next" charset="0"/>
              </a:rPr>
              <a:t>60 mm (secundair HDPE) </a:t>
            </a:r>
          </a:p>
        </p:txBody>
      </p:sp>
      <p:pic>
        <p:nvPicPr>
          <p:cNvPr id="29" name="Afbeelding 2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98186" y="3842800"/>
            <a:ext cx="512915" cy="549452"/>
          </a:xfrm>
          <a:prstGeom prst="rect">
            <a:avLst/>
          </a:prstGeom>
        </p:spPr>
      </p:pic>
      <p:sp>
        <p:nvSpPr>
          <p:cNvPr id="30" name="Rechthoek 29"/>
          <p:cNvSpPr/>
          <p:nvPr/>
        </p:nvSpPr>
        <p:spPr>
          <a:xfrm>
            <a:off x="2680705" y="4148149"/>
            <a:ext cx="1168910" cy="246221"/>
          </a:xfrm>
          <a:prstGeom prst="rect">
            <a:avLst/>
          </a:prstGeom>
        </p:spPr>
        <p:txBody>
          <a:bodyPr wrap="none">
            <a:spAutoFit/>
          </a:bodyPr>
          <a:lstStyle/>
          <a:p>
            <a:r>
              <a:rPr lang="nb-NO" sz="1000" dirty="0">
                <a:effectLst/>
                <a:latin typeface="Avenir Next" charset="0"/>
                <a:ea typeface="Avenir Next" charset="0"/>
                <a:cs typeface="Avenir Next" charset="0"/>
              </a:rPr>
              <a:t>kg CO2-eq / m2 </a:t>
            </a:r>
          </a:p>
        </p:txBody>
      </p:sp>
      <p:pic>
        <p:nvPicPr>
          <p:cNvPr id="31" name="Afbeelding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22456" y="3870761"/>
            <a:ext cx="512915" cy="549452"/>
          </a:xfrm>
          <a:prstGeom prst="rect">
            <a:avLst/>
          </a:prstGeom>
        </p:spPr>
      </p:pic>
      <p:sp>
        <p:nvSpPr>
          <p:cNvPr id="32" name="Rechthoek 31"/>
          <p:cNvSpPr/>
          <p:nvPr/>
        </p:nvSpPr>
        <p:spPr>
          <a:xfrm>
            <a:off x="8679465" y="4183896"/>
            <a:ext cx="1168910" cy="246221"/>
          </a:xfrm>
          <a:prstGeom prst="rect">
            <a:avLst/>
          </a:prstGeom>
        </p:spPr>
        <p:txBody>
          <a:bodyPr wrap="none">
            <a:spAutoFit/>
          </a:bodyPr>
          <a:lstStyle/>
          <a:p>
            <a:r>
              <a:rPr lang="nb-NO" sz="1000" dirty="0">
                <a:effectLst/>
                <a:latin typeface="Avenir Next" charset="0"/>
                <a:ea typeface="Avenir Next" charset="0"/>
                <a:cs typeface="Avenir Next" charset="0"/>
              </a:rPr>
              <a:t>kg CO2-eq / m2 </a:t>
            </a:r>
          </a:p>
        </p:txBody>
      </p:sp>
      <p:sp>
        <p:nvSpPr>
          <p:cNvPr id="33" name="Rechthoek 32"/>
          <p:cNvSpPr/>
          <p:nvPr/>
        </p:nvSpPr>
        <p:spPr>
          <a:xfrm>
            <a:off x="8802536" y="3884669"/>
            <a:ext cx="752129" cy="400110"/>
          </a:xfrm>
          <a:prstGeom prst="rect">
            <a:avLst/>
          </a:prstGeom>
        </p:spPr>
        <p:txBody>
          <a:bodyPr wrap="none">
            <a:spAutoFit/>
          </a:bodyPr>
          <a:lstStyle/>
          <a:p>
            <a:r>
              <a:rPr lang="is-IS" sz="2000" dirty="0">
                <a:solidFill>
                  <a:srgbClr val="1E4E00"/>
                </a:solidFill>
                <a:latin typeface="Avenir Next" charset="0"/>
                <a:ea typeface="Avenir Next" charset="0"/>
                <a:cs typeface="Avenir Next" charset="0"/>
              </a:rPr>
              <a:t>2</a:t>
            </a:r>
            <a:r>
              <a:rPr lang="is-IS" sz="2000" dirty="0">
                <a:solidFill>
                  <a:srgbClr val="1E4E00"/>
                </a:solidFill>
                <a:effectLst/>
                <a:latin typeface="Avenir Next" charset="0"/>
                <a:ea typeface="Avenir Next" charset="0"/>
                <a:cs typeface="Avenir Next" charset="0"/>
              </a:rPr>
              <a:t>,75</a:t>
            </a:r>
            <a:r>
              <a:rPr lang="is-IS" dirty="0">
                <a:effectLst/>
                <a:latin typeface="Calibri" charset="0"/>
              </a:rPr>
              <a:t> </a:t>
            </a:r>
            <a:endParaRPr lang="is-IS" dirty="0">
              <a:effectLst/>
            </a:endParaRPr>
          </a:p>
        </p:txBody>
      </p:sp>
      <p:sp>
        <p:nvSpPr>
          <p:cNvPr id="34" name="Rechthoek 33"/>
          <p:cNvSpPr/>
          <p:nvPr/>
        </p:nvSpPr>
        <p:spPr>
          <a:xfrm>
            <a:off x="3730608" y="2478959"/>
            <a:ext cx="711220" cy="523220"/>
          </a:xfrm>
          <a:prstGeom prst="rect">
            <a:avLst/>
          </a:prstGeom>
        </p:spPr>
        <p:txBody>
          <a:bodyPr wrap="none">
            <a:spAutoFit/>
          </a:bodyPr>
          <a:lstStyle/>
          <a:p>
            <a:r>
              <a:rPr lang="is-IS" sz="1400" dirty="0">
                <a:solidFill>
                  <a:schemeClr val="bg1">
                    <a:lumMod val="50000"/>
                  </a:schemeClr>
                </a:solidFill>
                <a:latin typeface="Avenir Next" charset="0"/>
                <a:ea typeface="Avenir Next" charset="0"/>
                <a:cs typeface="Avenir Next" charset="0"/>
              </a:rPr>
              <a:t>3</a:t>
            </a:r>
            <a:r>
              <a:rPr lang="is-IS" sz="1400" dirty="0">
                <a:solidFill>
                  <a:schemeClr val="bg1">
                    <a:lumMod val="50000"/>
                  </a:schemeClr>
                </a:solidFill>
                <a:effectLst/>
                <a:latin typeface="Avenir Next" charset="0"/>
                <a:ea typeface="Avenir Next" charset="0"/>
                <a:cs typeface="Avenir Next" charset="0"/>
              </a:rPr>
              <a:t>,5</a:t>
            </a:r>
            <a:r>
              <a:rPr lang="is-IS" sz="1400" dirty="0">
                <a:solidFill>
                  <a:schemeClr val="bg1">
                    <a:lumMod val="50000"/>
                  </a:schemeClr>
                </a:solidFill>
                <a:effectLst/>
                <a:latin typeface="Calibri" charset="0"/>
              </a:rPr>
              <a:t> </a:t>
            </a:r>
            <a:r>
              <a:rPr lang="is-IS" sz="1400" dirty="0">
                <a:solidFill>
                  <a:schemeClr val="bg1">
                    <a:lumMod val="50000"/>
                  </a:schemeClr>
                </a:solidFill>
                <a:effectLst/>
                <a:latin typeface="Avenir Next" charset="0"/>
                <a:ea typeface="Avenir Next" charset="0"/>
                <a:cs typeface="Avenir Next" charset="0"/>
              </a:rPr>
              <a:t>kg</a:t>
            </a:r>
          </a:p>
          <a:p>
            <a:pPr algn="ctr"/>
            <a:r>
              <a:rPr lang="is-IS" sz="1400" dirty="0">
                <a:solidFill>
                  <a:schemeClr val="bg1">
                    <a:lumMod val="50000"/>
                  </a:schemeClr>
                </a:solidFill>
                <a:latin typeface="Avenir Next" charset="0"/>
                <a:ea typeface="Avenir Next" charset="0"/>
                <a:cs typeface="Avenir Next" charset="0"/>
              </a:rPr>
              <a:t>p/m2</a:t>
            </a:r>
            <a:endParaRPr lang="is-IS" sz="1400" dirty="0">
              <a:solidFill>
                <a:schemeClr val="bg1">
                  <a:lumMod val="50000"/>
                </a:schemeClr>
              </a:solidFill>
              <a:effectLst/>
              <a:latin typeface="Avenir Next" charset="0"/>
              <a:ea typeface="Avenir Next" charset="0"/>
              <a:cs typeface="Avenir Next" charset="0"/>
            </a:endParaRPr>
          </a:p>
        </p:txBody>
      </p:sp>
      <p:sp>
        <p:nvSpPr>
          <p:cNvPr id="38" name="Title 1"/>
          <p:cNvSpPr txBox="1">
            <a:spLocks/>
          </p:cNvSpPr>
          <p:nvPr/>
        </p:nvSpPr>
        <p:spPr>
          <a:xfrm>
            <a:off x="2183066" y="4649502"/>
            <a:ext cx="1214316" cy="89795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600" dirty="0">
                <a:solidFill>
                  <a:srgbClr val="FF0000"/>
                </a:solidFill>
                <a:latin typeface="+mn-lt"/>
                <a:ea typeface="Avenir Light" charset="0"/>
                <a:cs typeface="Avenir Light" charset="0"/>
              </a:rPr>
              <a:t>CO</a:t>
            </a:r>
            <a:r>
              <a:rPr lang="nl-NL" sz="1600" baseline="30000" dirty="0">
                <a:solidFill>
                  <a:srgbClr val="FF0000"/>
                </a:solidFill>
                <a:latin typeface="+mn-lt"/>
                <a:ea typeface="Avenir Light" charset="0"/>
                <a:cs typeface="Avenir Light" charset="0"/>
              </a:rPr>
              <a:t>2  </a:t>
            </a:r>
          </a:p>
          <a:p>
            <a:pPr algn="ctr"/>
            <a:r>
              <a:rPr lang="nl-NL" sz="1600" dirty="0">
                <a:solidFill>
                  <a:srgbClr val="FF0000"/>
                </a:solidFill>
                <a:latin typeface="+mn-lt"/>
                <a:ea typeface="Avenir Light" charset="0"/>
                <a:cs typeface="Avenir Light" charset="0"/>
              </a:rPr>
              <a:t>is balanced  </a:t>
            </a:r>
          </a:p>
          <a:p>
            <a:pPr algn="ctr"/>
            <a:r>
              <a:rPr lang="nl-NL" sz="1600" dirty="0">
                <a:solidFill>
                  <a:srgbClr val="FF0000"/>
                </a:solidFill>
                <a:latin typeface="+mn-lt"/>
                <a:ea typeface="Avenir Light" charset="0"/>
                <a:cs typeface="Avenir Light" charset="0"/>
              </a:rPr>
              <a:t>13 to 32 years</a:t>
            </a:r>
          </a:p>
        </p:txBody>
      </p:sp>
      <p:sp>
        <p:nvSpPr>
          <p:cNvPr id="39" name="Title 1"/>
          <p:cNvSpPr txBox="1">
            <a:spLocks/>
          </p:cNvSpPr>
          <p:nvPr/>
        </p:nvSpPr>
        <p:spPr>
          <a:xfrm>
            <a:off x="8378913" y="4637838"/>
            <a:ext cx="1214316" cy="89795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NL" sz="1600" b="1" dirty="0">
                <a:solidFill>
                  <a:srgbClr val="266600"/>
                </a:solidFill>
                <a:latin typeface="+mn-lt"/>
                <a:ea typeface="Avenir Light" charset="0"/>
                <a:cs typeface="Avenir Light" charset="0"/>
              </a:rPr>
              <a:t>CO</a:t>
            </a:r>
            <a:r>
              <a:rPr lang="nl-NL" sz="1600" b="1" baseline="30000" dirty="0">
                <a:solidFill>
                  <a:srgbClr val="266600"/>
                </a:solidFill>
                <a:latin typeface="+mn-lt"/>
                <a:ea typeface="Avenir Light" charset="0"/>
                <a:cs typeface="Avenir Light" charset="0"/>
              </a:rPr>
              <a:t>2  </a:t>
            </a:r>
          </a:p>
          <a:p>
            <a:pPr algn="ctr"/>
            <a:r>
              <a:rPr lang="nl-NL" sz="1600" b="1" dirty="0">
                <a:solidFill>
                  <a:srgbClr val="266600"/>
                </a:solidFill>
                <a:latin typeface="+mn-lt"/>
                <a:ea typeface="Avenir Light" charset="0"/>
                <a:cs typeface="Avenir Light" charset="0"/>
              </a:rPr>
              <a:t>is balanced  </a:t>
            </a:r>
          </a:p>
          <a:p>
            <a:pPr algn="ctr"/>
            <a:r>
              <a:rPr lang="nl-NL" sz="1600" b="1" dirty="0">
                <a:solidFill>
                  <a:srgbClr val="266600"/>
                </a:solidFill>
                <a:latin typeface="+mn-lt"/>
                <a:ea typeface="Avenir Light" charset="0"/>
                <a:cs typeface="Avenir Light" charset="0"/>
              </a:rPr>
              <a:t>3 to 6</a:t>
            </a:r>
          </a:p>
          <a:p>
            <a:pPr algn="ctr"/>
            <a:r>
              <a:rPr lang="nl-NL" sz="1600" b="1" dirty="0">
                <a:solidFill>
                  <a:srgbClr val="266600"/>
                </a:solidFill>
                <a:latin typeface="+mn-lt"/>
                <a:ea typeface="Avenir Light" charset="0"/>
                <a:cs typeface="Avenir Light" charset="0"/>
              </a:rPr>
              <a:t> years</a:t>
            </a:r>
          </a:p>
        </p:txBody>
      </p:sp>
      <p:sp>
        <p:nvSpPr>
          <p:cNvPr id="41" name="Rechthoek 40"/>
          <p:cNvSpPr/>
          <p:nvPr/>
        </p:nvSpPr>
        <p:spPr>
          <a:xfrm>
            <a:off x="1075724" y="5751245"/>
            <a:ext cx="3429000" cy="338554"/>
          </a:xfrm>
          <a:prstGeom prst="rect">
            <a:avLst/>
          </a:prstGeom>
        </p:spPr>
        <p:txBody>
          <a:bodyPr>
            <a:spAutoFit/>
          </a:bodyPr>
          <a:lstStyle/>
          <a:p>
            <a:pPr algn="ctr"/>
            <a:r>
              <a:rPr lang="nl-NL" sz="1600" dirty="0">
                <a:effectLst/>
                <a:ea typeface="Avenir Next" charset="0"/>
                <a:cs typeface="Avenir Next" charset="0"/>
              </a:rPr>
              <a:t>lifespan varies between 40 to 50 years </a:t>
            </a:r>
            <a:endParaRPr lang="nl-NL" sz="1600" dirty="0">
              <a:ea typeface="Avenir Next" charset="0"/>
              <a:cs typeface="Avenir Next" charset="0"/>
            </a:endParaRPr>
          </a:p>
        </p:txBody>
      </p:sp>
      <p:sp>
        <p:nvSpPr>
          <p:cNvPr id="42" name="Rechthoek 41"/>
          <p:cNvSpPr/>
          <p:nvPr/>
        </p:nvSpPr>
        <p:spPr>
          <a:xfrm>
            <a:off x="7432753" y="5753419"/>
            <a:ext cx="3429000" cy="338554"/>
          </a:xfrm>
          <a:prstGeom prst="rect">
            <a:avLst/>
          </a:prstGeom>
        </p:spPr>
        <p:txBody>
          <a:bodyPr>
            <a:spAutoFit/>
          </a:bodyPr>
          <a:lstStyle/>
          <a:p>
            <a:pPr algn="ctr"/>
            <a:r>
              <a:rPr lang="nl-NL" sz="1600" dirty="0">
                <a:effectLst/>
                <a:ea typeface="Avenir Next" charset="0"/>
                <a:cs typeface="Avenir Next" charset="0"/>
              </a:rPr>
              <a:t>lifespan varies more than 100 years </a:t>
            </a:r>
            <a:endParaRPr lang="nl-NL" sz="1600" dirty="0">
              <a:ea typeface="Avenir Next" charset="0"/>
              <a:cs typeface="Avenir Next" charset="0"/>
            </a:endParaRPr>
          </a:p>
        </p:txBody>
      </p:sp>
      <p:sp>
        <p:nvSpPr>
          <p:cNvPr id="43" name="Rechthoek 42"/>
          <p:cNvSpPr/>
          <p:nvPr/>
        </p:nvSpPr>
        <p:spPr>
          <a:xfrm>
            <a:off x="2790224" y="3859269"/>
            <a:ext cx="835485" cy="369332"/>
          </a:xfrm>
          <a:prstGeom prst="rect">
            <a:avLst/>
          </a:prstGeom>
        </p:spPr>
        <p:txBody>
          <a:bodyPr wrap="none">
            <a:spAutoFit/>
          </a:bodyPr>
          <a:lstStyle/>
          <a:p>
            <a:r>
              <a:rPr lang="is-IS" dirty="0">
                <a:solidFill>
                  <a:srgbClr val="FF0000"/>
                </a:solidFill>
                <a:latin typeface="Avenir Next" charset="0"/>
                <a:ea typeface="Avenir Next" charset="0"/>
                <a:cs typeface="Avenir Next" charset="0"/>
              </a:rPr>
              <a:t>15</a:t>
            </a:r>
            <a:r>
              <a:rPr lang="is-IS" dirty="0">
                <a:solidFill>
                  <a:srgbClr val="FF0000"/>
                </a:solidFill>
                <a:effectLst/>
                <a:latin typeface="Avenir Next" charset="0"/>
                <a:ea typeface="Avenir Next" charset="0"/>
                <a:cs typeface="Avenir Next" charset="0"/>
              </a:rPr>
              <a:t>,75</a:t>
            </a:r>
            <a:r>
              <a:rPr lang="is-IS" dirty="0">
                <a:effectLst/>
                <a:latin typeface="Calibri" charset="0"/>
              </a:rPr>
              <a:t> </a:t>
            </a:r>
            <a:endParaRPr lang="is-IS" dirty="0">
              <a:effectLst/>
            </a:endParaRPr>
          </a:p>
        </p:txBody>
      </p:sp>
      <p:pic>
        <p:nvPicPr>
          <p:cNvPr id="44" name="Afbeelding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9981" y="3837772"/>
            <a:ext cx="3152108" cy="1313378"/>
          </a:xfrm>
          <a:prstGeom prst="rect">
            <a:avLst/>
          </a:prstGeom>
        </p:spPr>
      </p:pic>
      <p:sp>
        <p:nvSpPr>
          <p:cNvPr id="45" name="Rechthoek 44"/>
          <p:cNvSpPr/>
          <p:nvPr/>
        </p:nvSpPr>
        <p:spPr>
          <a:xfrm>
            <a:off x="7271571" y="2506389"/>
            <a:ext cx="788999" cy="523220"/>
          </a:xfrm>
          <a:prstGeom prst="rect">
            <a:avLst/>
          </a:prstGeom>
        </p:spPr>
        <p:txBody>
          <a:bodyPr wrap="none">
            <a:spAutoFit/>
          </a:bodyPr>
          <a:lstStyle/>
          <a:p>
            <a:pPr algn="ctr"/>
            <a:r>
              <a:rPr lang="is-IS" sz="1400" dirty="0">
                <a:solidFill>
                  <a:schemeClr val="bg1">
                    <a:lumMod val="50000"/>
                  </a:schemeClr>
                </a:solidFill>
                <a:latin typeface="Avenir Next" charset="0"/>
                <a:ea typeface="Avenir Next" charset="0"/>
                <a:cs typeface="Avenir Next" charset="0"/>
              </a:rPr>
              <a:t>27</a:t>
            </a:r>
            <a:r>
              <a:rPr lang="is-IS" sz="1400" dirty="0">
                <a:solidFill>
                  <a:schemeClr val="bg1">
                    <a:lumMod val="50000"/>
                  </a:schemeClr>
                </a:solidFill>
                <a:effectLst/>
                <a:latin typeface="Avenir Next" charset="0"/>
                <a:ea typeface="Avenir Next" charset="0"/>
                <a:cs typeface="Avenir Next" charset="0"/>
              </a:rPr>
              <a:t>,5</a:t>
            </a:r>
            <a:r>
              <a:rPr lang="is-IS" sz="1400" dirty="0">
                <a:solidFill>
                  <a:schemeClr val="bg1">
                    <a:lumMod val="50000"/>
                  </a:schemeClr>
                </a:solidFill>
                <a:effectLst/>
                <a:latin typeface="Calibri" charset="0"/>
              </a:rPr>
              <a:t> </a:t>
            </a:r>
            <a:r>
              <a:rPr lang="is-IS" sz="1400" dirty="0">
                <a:solidFill>
                  <a:schemeClr val="bg1">
                    <a:lumMod val="50000"/>
                  </a:schemeClr>
                </a:solidFill>
                <a:effectLst/>
                <a:latin typeface="Avenir Next" charset="0"/>
                <a:ea typeface="Avenir Next" charset="0"/>
                <a:cs typeface="Avenir Next" charset="0"/>
              </a:rPr>
              <a:t>kg</a:t>
            </a:r>
          </a:p>
          <a:p>
            <a:pPr algn="ctr"/>
            <a:r>
              <a:rPr lang="is-IS" sz="1400" dirty="0">
                <a:solidFill>
                  <a:schemeClr val="bg1">
                    <a:lumMod val="50000"/>
                  </a:schemeClr>
                </a:solidFill>
                <a:latin typeface="Avenir Next" charset="0"/>
                <a:ea typeface="Avenir Next" charset="0"/>
                <a:cs typeface="Avenir Next" charset="0"/>
              </a:rPr>
              <a:t>p/m2</a:t>
            </a:r>
            <a:endParaRPr lang="is-IS" sz="1400" dirty="0">
              <a:solidFill>
                <a:schemeClr val="bg1">
                  <a:lumMod val="50000"/>
                </a:schemeClr>
              </a:solidFill>
              <a:effectLst/>
              <a:latin typeface="Avenir Next" charset="0"/>
              <a:ea typeface="Avenir Next" charset="0"/>
              <a:cs typeface="Avenir Next" charset="0"/>
            </a:endParaRPr>
          </a:p>
        </p:txBody>
      </p:sp>
      <p:sp>
        <p:nvSpPr>
          <p:cNvPr id="49" name="Rechthoek 48"/>
          <p:cNvSpPr/>
          <p:nvPr/>
        </p:nvSpPr>
        <p:spPr>
          <a:xfrm>
            <a:off x="8400902" y="3130120"/>
            <a:ext cx="1925527" cy="246221"/>
          </a:xfrm>
          <a:prstGeom prst="rect">
            <a:avLst/>
          </a:prstGeom>
        </p:spPr>
        <p:txBody>
          <a:bodyPr wrap="none">
            <a:spAutoFit/>
          </a:bodyPr>
          <a:lstStyle/>
          <a:p>
            <a:pPr algn="ctr"/>
            <a:r>
              <a:rPr lang="nl-NL" sz="1000" dirty="0">
                <a:effectLst/>
                <a:latin typeface="Avenir Next" charset="0"/>
                <a:ea typeface="Avenir Next" charset="0"/>
                <a:cs typeface="Avenir Next" charset="0"/>
              </a:rPr>
              <a:t>60 mm CEYES RoofCatalyst ® </a:t>
            </a:r>
          </a:p>
        </p:txBody>
      </p:sp>
      <p:sp>
        <p:nvSpPr>
          <p:cNvPr id="25" name="Titel 4">
            <a:extLst>
              <a:ext uri="{FF2B5EF4-FFF2-40B4-BE49-F238E27FC236}">
                <a16:creationId xmlns:a16="http://schemas.microsoft.com/office/drawing/2014/main" id="{DCA21E3B-2751-3E4B-A94B-EBA38D75358C}"/>
              </a:ext>
            </a:extLst>
          </p:cNvPr>
          <p:cNvSpPr>
            <a:spLocks noGrp="1"/>
          </p:cNvSpPr>
          <p:nvPr>
            <p:ph type="title"/>
          </p:nvPr>
        </p:nvSpPr>
        <p:spPr>
          <a:xfrm>
            <a:off x="1801943" y="147974"/>
            <a:ext cx="8092581" cy="1129622"/>
          </a:xfrm>
        </p:spPr>
        <p:txBody>
          <a:bodyPr anchor="t">
            <a:noAutofit/>
          </a:bodyPr>
          <a:lstStyle/>
          <a:p>
            <a:r>
              <a:rPr lang="en-US" sz="4000">
                <a:solidFill>
                  <a:srgbClr val="275B28"/>
                </a:solidFill>
              </a:rPr>
              <a:t>LIFECYCLE ANALYSIS </a:t>
            </a:r>
            <a:r>
              <a:rPr lang="en-US" sz="4000"/>
              <a:t>OF </a:t>
            </a:r>
            <a:r>
              <a:rPr lang="en-US" sz="4000">
                <a:solidFill>
                  <a:srgbClr val="275B28"/>
                </a:solidFill>
              </a:rPr>
              <a:t>GREEN ROOF </a:t>
            </a:r>
            <a:br>
              <a:rPr lang="en-US" sz="4000"/>
            </a:br>
            <a:r>
              <a:rPr lang="en-US" sz="4000">
                <a:solidFill>
                  <a:srgbClr val="7F7F7F"/>
                </a:solidFill>
              </a:rPr>
              <a:t>MATERIALS</a:t>
            </a:r>
            <a:endParaRPr lang="en-US" sz="4000">
              <a:solidFill>
                <a:srgbClr val="275B28"/>
              </a:solidFill>
            </a:endParaRPr>
          </a:p>
        </p:txBody>
      </p:sp>
      <p:cxnSp>
        <p:nvCxnSpPr>
          <p:cNvPr id="37" name="Rechte verbindingslijn 36">
            <a:extLst>
              <a:ext uri="{FF2B5EF4-FFF2-40B4-BE49-F238E27FC236}">
                <a16:creationId xmlns:a16="http://schemas.microsoft.com/office/drawing/2014/main" id="{423C01EB-5E93-7D42-AC80-B58059681E90}"/>
              </a:ext>
            </a:extLst>
          </p:cNvPr>
          <p:cNvCxnSpPr/>
          <p:nvPr/>
        </p:nvCxnSpPr>
        <p:spPr>
          <a:xfrm>
            <a:off x="1907961" y="1323447"/>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0F84D91C-5F08-F94F-AD3B-C1C75E0BE2D6}"/>
              </a:ext>
            </a:extLst>
          </p:cNvPr>
          <p:cNvCxnSpPr/>
          <p:nvPr/>
        </p:nvCxnSpPr>
        <p:spPr>
          <a:xfrm>
            <a:off x="4984125" y="6365347"/>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FC82CEAA-A9B3-1643-8614-E0543D45D9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0005" y="1527235"/>
            <a:ext cx="1948620" cy="1606295"/>
          </a:xfrm>
          <a:prstGeom prst="rect">
            <a:avLst/>
          </a:prstGeom>
        </p:spPr>
      </p:pic>
      <p:pic>
        <p:nvPicPr>
          <p:cNvPr id="26" name="Afbeelding 25">
            <a:extLst>
              <a:ext uri="{FF2B5EF4-FFF2-40B4-BE49-F238E27FC236}">
                <a16:creationId xmlns:a16="http://schemas.microsoft.com/office/drawing/2014/main" id="{24D37515-6A4D-A04A-AA2D-38BEB70A20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610" y="147974"/>
            <a:ext cx="1135594" cy="1130547"/>
          </a:xfrm>
          <a:prstGeom prst="rect">
            <a:avLst/>
          </a:prstGeom>
        </p:spPr>
      </p:pic>
      <p:pic>
        <p:nvPicPr>
          <p:cNvPr id="36" name="Afbeelding 35">
            <a:extLst>
              <a:ext uri="{FF2B5EF4-FFF2-40B4-BE49-F238E27FC236}">
                <a16:creationId xmlns:a16="http://schemas.microsoft.com/office/drawing/2014/main" id="{51E80219-C7F7-084D-80F6-656F0AA135E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4494" y="6242144"/>
            <a:ext cx="1830452" cy="490243"/>
          </a:xfrm>
          <a:prstGeom prst="rect">
            <a:avLst/>
          </a:prstGeom>
        </p:spPr>
      </p:pic>
    </p:spTree>
    <p:extLst>
      <p:ext uri="{BB962C8B-B14F-4D97-AF65-F5344CB8AC3E}">
        <p14:creationId xmlns:p14="http://schemas.microsoft.com/office/powerpoint/2010/main" val="28140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12"/>
          </p:nvPr>
        </p:nvSpPr>
        <p:spPr>
          <a:xfrm>
            <a:off x="600706" y="199123"/>
            <a:ext cx="5436839" cy="165915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7F7F7F"/>
                </a:solidFill>
              </a:rPr>
              <a:t>THE FIRST </a:t>
            </a:r>
            <a:r>
              <a:rPr lang="nl-NL" sz="5400">
                <a:solidFill>
                  <a:srgbClr val="275B28"/>
                </a:solidFill>
              </a:rPr>
              <a:t>GREEN</a:t>
            </a:r>
          </a:p>
          <a:p>
            <a:pPr marL="0" marR="0" lvl="0" indent="0" defTabSz="914400" eaLnBrk="1" fontAlgn="auto" latinLnBrk="0" hangingPunct="1">
              <a:lnSpc>
                <a:spcPct val="100000"/>
              </a:lnSpc>
              <a:spcBef>
                <a:spcPts val="0"/>
              </a:spcBef>
              <a:spcAft>
                <a:spcPts val="0"/>
              </a:spcAft>
              <a:buClrTx/>
              <a:buSzTx/>
              <a:buFontTx/>
              <a:buNone/>
              <a:tabLst/>
              <a:defRPr/>
            </a:pPr>
            <a:r>
              <a:rPr lang="nl-NL" sz="5400">
                <a:solidFill>
                  <a:srgbClr val="275B28"/>
                </a:solidFill>
              </a:rPr>
              <a:t>ROOF</a:t>
            </a:r>
            <a:r>
              <a:rPr lang="nl-NL" sz="5400">
                <a:solidFill>
                  <a:srgbClr val="7F7F7F"/>
                </a:solidFill>
              </a:rPr>
              <a:t> SOLUTION</a:t>
            </a:r>
          </a:p>
        </p:txBody>
      </p:sp>
      <p:pic>
        <p:nvPicPr>
          <p:cNvPr id="3" name="Tijdelijke aanduiding voor afbeelding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6" name="Tijdelijke aanduiding voor tekst 11"/>
          <p:cNvSpPr txBox="1">
            <a:spLocks/>
          </p:cNvSpPr>
          <p:nvPr/>
        </p:nvSpPr>
        <p:spPr>
          <a:xfrm>
            <a:off x="598938" y="1858278"/>
            <a:ext cx="5937250" cy="45974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7F7F7F"/>
                </a:solidFill>
              </a:rPr>
              <a:t>Up to 5x less CO2 footprint than the same product from recycled plastics.</a:t>
            </a:r>
          </a:p>
          <a:p>
            <a:r>
              <a:rPr lang="en-US">
                <a:solidFill>
                  <a:srgbClr val="7F7F7F"/>
                </a:solidFill>
              </a:rPr>
              <a:t>A longer product life span is a pillar of the circular economy.</a:t>
            </a:r>
          </a:p>
          <a:p>
            <a:r>
              <a:rPr lang="en-US">
                <a:solidFill>
                  <a:srgbClr val="7F7F7F"/>
                </a:solidFill>
              </a:rPr>
              <a:t>Designed and produced according to the Circular Principles.</a:t>
            </a:r>
          </a:p>
          <a:p>
            <a:r>
              <a:rPr lang="en-US">
                <a:solidFill>
                  <a:srgbClr val="7F7F7F"/>
                </a:solidFill>
              </a:rPr>
              <a:t>Locally made from local waste.</a:t>
            </a:r>
          </a:p>
          <a:p>
            <a:r>
              <a:rPr lang="en-US">
                <a:solidFill>
                  <a:srgbClr val="7F7F7F"/>
                </a:solidFill>
              </a:rPr>
              <a:t>Solution for rubber infill waste problem.</a:t>
            </a:r>
          </a:p>
          <a:p>
            <a:r>
              <a:rPr lang="en-US">
                <a:solidFill>
                  <a:srgbClr val="7F7F7F"/>
                </a:solidFill>
              </a:rPr>
              <a:t>100% Recyclable.</a:t>
            </a:r>
          </a:p>
          <a:p>
            <a:endParaRPr lang="nl-NL" sz="2000">
              <a:solidFill>
                <a:srgbClr val="7F7F7F"/>
              </a:solidFill>
            </a:endParaRPr>
          </a:p>
          <a:p>
            <a:endParaRPr lang="nl-NL" sz="2000">
              <a:solidFill>
                <a:srgbClr val="7F7F7F"/>
              </a:solidFill>
            </a:endParaRPr>
          </a:p>
        </p:txBody>
      </p:sp>
      <p:cxnSp>
        <p:nvCxnSpPr>
          <p:cNvPr id="5" name="Rechte verbindingslijn 4">
            <a:extLst>
              <a:ext uri="{FF2B5EF4-FFF2-40B4-BE49-F238E27FC236}">
                <a16:creationId xmlns:a16="http://schemas.microsoft.com/office/drawing/2014/main" id="{6EEC9797-54A1-EF4E-BE64-135755602162}"/>
              </a:ext>
            </a:extLst>
          </p:cNvPr>
          <p:cNvCxnSpPr/>
          <p:nvPr/>
        </p:nvCxnSpPr>
        <p:spPr>
          <a:xfrm>
            <a:off x="911450" y="6609293"/>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30CF12A-6C2C-A848-985E-4B689EE9FB15}"/>
              </a:ext>
            </a:extLst>
          </p:cNvPr>
          <p:cNvPicPr>
            <a:picLocks noChangeAspect="1"/>
          </p:cNvPicPr>
          <p:nvPr/>
        </p:nvPicPr>
        <p:blipFill>
          <a:blip r:embed="rId3" cstate="email">
            <a:biLevel thresh="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717058" y="2096328"/>
            <a:ext cx="1032778" cy="1032778"/>
          </a:xfrm>
          <a:prstGeom prst="rect">
            <a:avLst/>
          </a:prstGeom>
        </p:spPr>
      </p:pic>
    </p:spTree>
    <p:extLst>
      <p:ext uri="{BB962C8B-B14F-4D97-AF65-F5344CB8AC3E}">
        <p14:creationId xmlns:p14="http://schemas.microsoft.com/office/powerpoint/2010/main" val="10626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CE98C08-CC3C-F143-A328-E48138E970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6" y="0"/>
            <a:ext cx="9144000" cy="6858000"/>
          </a:xfrm>
          <a:prstGeom prst="rect">
            <a:avLst/>
          </a:prstGeom>
        </p:spPr>
      </p:pic>
      <p:pic>
        <p:nvPicPr>
          <p:cNvPr id="3" name="Afbeelding 2">
            <a:extLst>
              <a:ext uri="{FF2B5EF4-FFF2-40B4-BE49-F238E27FC236}">
                <a16:creationId xmlns:a16="http://schemas.microsoft.com/office/drawing/2014/main" id="{52AFCE06-312F-C24D-B514-B086F679A69B}"/>
              </a:ext>
            </a:extLst>
          </p:cNvPr>
          <p:cNvPicPr>
            <a:picLocks noChangeAspect="1"/>
          </p:cNvPicPr>
          <p:nvPr/>
        </p:nvPicPr>
        <p:blipFill>
          <a:blip r:embed="rId3" cstate="email">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9588500" y="1879600"/>
            <a:ext cx="2277275" cy="1714500"/>
          </a:xfrm>
          <a:prstGeom prst="rect">
            <a:avLst/>
          </a:prstGeom>
        </p:spPr>
      </p:pic>
      <p:pic>
        <p:nvPicPr>
          <p:cNvPr id="4" name="Afbeelding 3">
            <a:extLst>
              <a:ext uri="{FF2B5EF4-FFF2-40B4-BE49-F238E27FC236}">
                <a16:creationId xmlns:a16="http://schemas.microsoft.com/office/drawing/2014/main" id="{DE83757C-9BEA-2340-B1D4-65ED837D8EC1}"/>
              </a:ext>
            </a:extLst>
          </p:cNvPr>
          <p:cNvPicPr>
            <a:picLocks noChangeAspect="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56632" y="3696238"/>
            <a:ext cx="741009" cy="741009"/>
          </a:xfrm>
          <a:prstGeom prst="rect">
            <a:avLst/>
          </a:prstGeom>
        </p:spPr>
      </p:pic>
    </p:spTree>
    <p:extLst>
      <p:ext uri="{BB962C8B-B14F-4D97-AF65-F5344CB8AC3E}">
        <p14:creationId xmlns:p14="http://schemas.microsoft.com/office/powerpoint/2010/main" val="3259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5"/>
          <p:cNvSpPr txBox="1">
            <a:spLocks/>
          </p:cNvSpPr>
          <p:nvPr/>
        </p:nvSpPr>
        <p:spPr>
          <a:xfrm>
            <a:off x="213143" y="2125836"/>
            <a:ext cx="5180492" cy="4732164"/>
          </a:xfrm>
          <a:prstGeom prst="rect">
            <a:avLst/>
          </a:prstGeom>
          <a:solidFill>
            <a:schemeClr val="bg1"/>
          </a:solidFill>
        </p:spPr>
        <p:txBody>
          <a:bodyPr>
            <a:normAutofit fontScale="85000" lnSpcReduction="20000"/>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FontTx/>
              <a:buNone/>
              <a:defRPr/>
            </a:pPr>
            <a:r>
              <a:rPr lang="nl-NL" sz="5400">
                <a:solidFill>
                  <a:srgbClr val="7F7F7F"/>
                </a:solidFill>
              </a:rPr>
              <a:t>THE </a:t>
            </a:r>
            <a:r>
              <a:rPr lang="nl-NL" sz="5400">
                <a:solidFill>
                  <a:srgbClr val="275B28"/>
                </a:solidFill>
              </a:rPr>
              <a:t>CIRCULAR ECONOMY </a:t>
            </a:r>
          </a:p>
          <a:p>
            <a:pPr marL="0" indent="0">
              <a:lnSpc>
                <a:spcPct val="100000"/>
              </a:lnSpc>
              <a:spcBef>
                <a:spcPts val="0"/>
              </a:spcBef>
              <a:buClrTx/>
              <a:buFontTx/>
              <a:buNone/>
              <a:defRPr/>
            </a:pPr>
            <a:endParaRPr lang="nl-NL" sz="5400">
              <a:solidFill>
                <a:srgbClr val="275B28"/>
              </a:solidFill>
            </a:endParaRPr>
          </a:p>
          <a:p>
            <a:pPr marL="0" indent="0">
              <a:lnSpc>
                <a:spcPct val="100000"/>
              </a:lnSpc>
              <a:spcBef>
                <a:spcPts val="0"/>
              </a:spcBef>
              <a:buClrTx/>
              <a:buFontTx/>
              <a:buNone/>
              <a:defRPr/>
            </a:pPr>
            <a:r>
              <a:rPr lang="nl-NL" sz="5400">
                <a:solidFill>
                  <a:srgbClr val="7F7F7F"/>
                </a:solidFill>
              </a:rPr>
              <a:t>IS A GLOBAL ASPIRATION THAT MUST BE TACKLED </a:t>
            </a:r>
            <a:r>
              <a:rPr lang="nl-NL" sz="5400">
                <a:solidFill>
                  <a:srgbClr val="275B28"/>
                </a:solidFill>
              </a:rPr>
              <a:t>LOCALLY</a:t>
            </a:r>
          </a:p>
          <a:p>
            <a:pPr marL="0" indent="0">
              <a:lnSpc>
                <a:spcPct val="100000"/>
              </a:lnSpc>
              <a:spcBef>
                <a:spcPts val="0"/>
              </a:spcBef>
              <a:buClrTx/>
              <a:buFontTx/>
              <a:buNone/>
              <a:defRPr/>
            </a:pPr>
            <a:r>
              <a:rPr lang="nl-NL" sz="5400">
                <a:solidFill>
                  <a:srgbClr val="275B28"/>
                </a:solidFill>
              </a:rPr>
              <a:t>  </a:t>
            </a:r>
          </a:p>
          <a:p>
            <a:pPr marL="0" indent="0">
              <a:lnSpc>
                <a:spcPct val="100000"/>
              </a:lnSpc>
              <a:spcBef>
                <a:spcPts val="0"/>
              </a:spcBef>
              <a:buClrTx/>
              <a:buFontTx/>
              <a:buNone/>
              <a:defRPr/>
            </a:pPr>
            <a:endParaRPr lang="nl-NL" sz="5400">
              <a:solidFill>
                <a:srgbClr val="275B28"/>
              </a:solidFill>
            </a:endParaRPr>
          </a:p>
        </p:txBody>
      </p:sp>
      <p:cxnSp>
        <p:nvCxnSpPr>
          <p:cNvPr id="5" name="Rechte verbindingslijn 4">
            <a:extLst>
              <a:ext uri="{FF2B5EF4-FFF2-40B4-BE49-F238E27FC236}">
                <a16:creationId xmlns:a16="http://schemas.microsoft.com/office/drawing/2014/main" id="{BBE28ECF-0357-6744-97DE-CC6B0683457D}"/>
              </a:ext>
            </a:extLst>
          </p:cNvPr>
          <p:cNvCxnSpPr>
            <a:cxnSpLocks/>
          </p:cNvCxnSpPr>
          <p:nvPr/>
        </p:nvCxnSpPr>
        <p:spPr>
          <a:xfrm>
            <a:off x="354817" y="6327951"/>
            <a:ext cx="212838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Tijdelijke aanduiding voor afbeelding 19">
            <a:extLst>
              <a:ext uri="{FF2B5EF4-FFF2-40B4-BE49-F238E27FC236}">
                <a16:creationId xmlns:a16="http://schemas.microsoft.com/office/drawing/2014/main" id="{041F3B88-D2E3-334C-9A41-1F7C0F940115}"/>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427"/>
          <a:stretch/>
        </p:blipFill>
        <p:spPr>
          <a:xfrm>
            <a:off x="4997238" y="-21759"/>
            <a:ext cx="7194762" cy="5116063"/>
          </a:xfrm>
        </p:spPr>
      </p:pic>
    </p:spTree>
    <p:extLst>
      <p:ext uri="{BB962C8B-B14F-4D97-AF65-F5344CB8AC3E}">
        <p14:creationId xmlns:p14="http://schemas.microsoft.com/office/powerpoint/2010/main" val="151950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137630" y="1323274"/>
            <a:ext cx="5937250" cy="5316200"/>
          </a:xfrm>
        </p:spPr>
        <p:txBody>
          <a:bodyPr>
            <a:normAutofit/>
          </a:bodyPr>
          <a:lstStyle/>
          <a:p>
            <a:r>
              <a:rPr lang="nl-NL" sz="2400">
                <a:solidFill>
                  <a:srgbClr val="7F7F7F"/>
                </a:solidFill>
              </a:rPr>
              <a:t>This is a whole new approach, small-scale production in the Circular Economy. These boxes are circular, compact, mobile, efficient, effective, economical, 100% recyclable and create less CO2 emissions compared to a factory building. </a:t>
            </a:r>
          </a:p>
          <a:p>
            <a:pPr fontAlgn="base"/>
            <a:r>
              <a:rPr lang="nl-NL" sz="2400">
                <a:solidFill>
                  <a:srgbClr val="7F7F7F"/>
                </a:solidFill>
              </a:rPr>
              <a:t>These </a:t>
            </a:r>
            <a:r>
              <a:rPr lang="nl-NL" sz="2400">
                <a:solidFill>
                  <a:srgbClr val="275B28"/>
                </a:solidFill>
              </a:rPr>
              <a:t>CEYES HUBS</a:t>
            </a:r>
            <a:r>
              <a:rPr lang="nl-NL" sz="2400">
                <a:solidFill>
                  <a:srgbClr val="7F7F7F"/>
                </a:solidFill>
              </a:rPr>
              <a:t> are ideal in regions and especially attractive in a radius of 400 km.</a:t>
            </a:r>
          </a:p>
          <a:p>
            <a:pPr fontAlgn="base"/>
            <a:r>
              <a:rPr lang="nl-NL" sz="2400">
                <a:solidFill>
                  <a:srgbClr val="7F7F7F"/>
                </a:solidFill>
              </a:rPr>
              <a:t>In this day and age, it is no longer justified to cover large distances, together with its forthcoming high CO2 emissions.</a:t>
            </a:r>
          </a:p>
          <a:p>
            <a:endParaRPr lang="nl-NL"/>
          </a:p>
        </p:txBody>
      </p:sp>
      <p:sp>
        <p:nvSpPr>
          <p:cNvPr id="11" name="Titel 10"/>
          <p:cNvSpPr>
            <a:spLocks noGrp="1"/>
          </p:cNvSpPr>
          <p:nvPr>
            <p:ph type="title"/>
          </p:nvPr>
        </p:nvSpPr>
        <p:spPr>
          <a:xfrm>
            <a:off x="5137630" y="365125"/>
            <a:ext cx="6759402" cy="328983"/>
          </a:xfrm>
        </p:spPr>
        <p:txBody>
          <a:bodyPr>
            <a:normAutofit fontScale="90000"/>
          </a:bodyPr>
          <a:lstStyle/>
          <a:p>
            <a:pPr>
              <a:lnSpc>
                <a:spcPct val="100000"/>
              </a:lnSpc>
              <a:spcBef>
                <a:spcPts val="0"/>
              </a:spcBef>
              <a:defRPr/>
            </a:pPr>
            <a:r>
              <a:rPr lang="nl-NL">
                <a:solidFill>
                  <a:srgbClr val="7F7F7F"/>
                </a:solidFill>
              </a:rPr>
              <a:t>BY </a:t>
            </a:r>
            <a:r>
              <a:rPr lang="nl-NL">
                <a:solidFill>
                  <a:srgbClr val="275B28"/>
                </a:solidFill>
              </a:rPr>
              <a:t>SMALL SCALE </a:t>
            </a:r>
            <a:r>
              <a:rPr lang="nl-NL">
                <a:solidFill>
                  <a:srgbClr val="7F7F7F"/>
                </a:solidFill>
              </a:rPr>
              <a:t>INDUSTRIES</a:t>
            </a: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489185" y="5508080"/>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83888B59-1001-3449-A260-F5078AA48661}"/>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101600" y="6159500"/>
            <a:ext cx="1892300" cy="572461"/>
          </a:xfrm>
          <a:prstGeom prst="rect">
            <a:avLst/>
          </a:prstGeom>
        </p:spPr>
      </p:pic>
      <p:pic>
        <p:nvPicPr>
          <p:cNvPr id="7" name="Afbeelding 6">
            <a:extLst>
              <a:ext uri="{FF2B5EF4-FFF2-40B4-BE49-F238E27FC236}">
                <a16:creationId xmlns:a16="http://schemas.microsoft.com/office/drawing/2014/main" id="{222242A4-6A25-5043-AF82-3E952B1B882A}"/>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2185453" y="6225920"/>
            <a:ext cx="1535647" cy="506041"/>
          </a:xfrm>
          <a:prstGeom prst="rect">
            <a:avLst/>
          </a:prstGeom>
        </p:spPr>
      </p:pic>
      <p:pic>
        <p:nvPicPr>
          <p:cNvPr id="9" name="Afbeelding 8">
            <a:extLst>
              <a:ext uri="{FF2B5EF4-FFF2-40B4-BE49-F238E27FC236}">
                <a16:creationId xmlns:a16="http://schemas.microsoft.com/office/drawing/2014/main" id="{726F46B2-E11F-2D46-8F95-789F33B66D47}"/>
              </a:ext>
            </a:extLst>
          </p:cNvPr>
          <p:cNvPicPr>
            <a:picLocks noChangeAspect="1"/>
          </p:cNvPicPr>
          <p:nvPr/>
        </p:nvPicPr>
        <p:blipFill>
          <a:blip r:embed="rId4" cstate="email">
            <a:grayscl/>
            <a:alphaModFix amt="70000"/>
            <a:extLst>
              <a:ext uri="{28A0092B-C50C-407E-A947-70E740481C1C}">
                <a14:useLocalDpi xmlns:a14="http://schemas.microsoft.com/office/drawing/2010/main"/>
              </a:ext>
            </a:extLst>
          </a:blip>
          <a:stretch>
            <a:fillRect/>
          </a:stretch>
        </p:blipFill>
        <p:spPr>
          <a:xfrm>
            <a:off x="1102109" y="5226415"/>
            <a:ext cx="804155" cy="793385"/>
          </a:xfrm>
          <a:prstGeom prst="rect">
            <a:avLst/>
          </a:prstGeom>
        </p:spPr>
      </p:pic>
      <p:pic>
        <p:nvPicPr>
          <p:cNvPr id="13" name="Afbeelding 12">
            <a:extLst>
              <a:ext uri="{FF2B5EF4-FFF2-40B4-BE49-F238E27FC236}">
                <a16:creationId xmlns:a16="http://schemas.microsoft.com/office/drawing/2014/main" id="{0C08E89A-5BC4-934B-9A46-4E90AC589837}"/>
              </a:ext>
            </a:extLst>
          </p:cNvPr>
          <p:cNvPicPr>
            <a:picLocks noChangeAspect="1"/>
          </p:cNvPicPr>
          <p:nvPr/>
        </p:nvPicPr>
        <p:blipFill>
          <a:blip r:embed="rId5" cstate="email">
            <a:grayscl/>
            <a:alphaModFix amt="70000"/>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063276" y="5205760"/>
            <a:ext cx="874274" cy="852140"/>
          </a:xfrm>
          <a:prstGeom prst="rect">
            <a:avLst/>
          </a:prstGeom>
        </p:spPr>
      </p:pic>
      <p:pic>
        <p:nvPicPr>
          <p:cNvPr id="15" name="Afbeelding 14">
            <a:extLst>
              <a:ext uri="{FF2B5EF4-FFF2-40B4-BE49-F238E27FC236}">
                <a16:creationId xmlns:a16="http://schemas.microsoft.com/office/drawing/2014/main" id="{3794F17E-BCE7-3F4C-BB06-CB3577F82BD7}"/>
              </a:ext>
            </a:extLst>
          </p:cNvPr>
          <p:cNvPicPr>
            <a:picLocks noChangeAspect="1"/>
          </p:cNvPicPr>
          <p:nvPr/>
        </p:nvPicPr>
        <p:blipFill>
          <a:blip r:embed="rId7" cstate="email">
            <a:grayscl/>
            <a:alphaModFix amt="85000"/>
            <a:extLst>
              <a:ext uri="{28A0092B-C50C-407E-A947-70E740481C1C}">
                <a14:useLocalDpi xmlns:a14="http://schemas.microsoft.com/office/drawing/2010/main"/>
              </a:ext>
            </a:extLst>
          </a:blip>
          <a:stretch>
            <a:fillRect/>
          </a:stretch>
        </p:blipFill>
        <p:spPr>
          <a:xfrm>
            <a:off x="0" y="5115620"/>
            <a:ext cx="933450" cy="916880"/>
          </a:xfrm>
          <a:prstGeom prst="rect">
            <a:avLst/>
          </a:prstGeom>
        </p:spPr>
      </p:pic>
      <p:pic>
        <p:nvPicPr>
          <p:cNvPr id="24" name="Tijdelijke aanduiding voor afbeelding 23">
            <a:extLst>
              <a:ext uri="{FF2B5EF4-FFF2-40B4-BE49-F238E27FC236}">
                <a16:creationId xmlns:a16="http://schemas.microsoft.com/office/drawing/2014/main" id="{AAD68480-5031-6946-A774-2DCC4AD71A21}"/>
              </a:ext>
            </a:extLst>
          </p:cNvPr>
          <p:cNvPicPr>
            <a:picLocks noGrp="1" noChangeAspect="1"/>
          </p:cNvPicPr>
          <p:nvPr>
            <p:ph type="pic" sz="quarter" idx="12"/>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12701" y="-14068"/>
            <a:ext cx="4838904" cy="4226400"/>
          </a:xfrm>
        </p:spPr>
      </p:pic>
    </p:spTree>
    <p:extLst>
      <p:ext uri="{BB962C8B-B14F-4D97-AF65-F5344CB8AC3E}">
        <p14:creationId xmlns:p14="http://schemas.microsoft.com/office/powerpoint/2010/main" val="161255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8C5E092-C13F-B046-A875-1BF17421790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103963" y="142136"/>
            <a:ext cx="2029675" cy="1912707"/>
          </a:xfrm>
          <a:prstGeom prst="rect">
            <a:avLst/>
          </a:prstGeom>
        </p:spPr>
      </p:pic>
      <p:pic>
        <p:nvPicPr>
          <p:cNvPr id="5" name="Afbeelding 4">
            <a:extLst>
              <a:ext uri="{FF2B5EF4-FFF2-40B4-BE49-F238E27FC236}">
                <a16:creationId xmlns:a16="http://schemas.microsoft.com/office/drawing/2014/main" id="{2C43DE5E-A435-3949-8BA8-D4C9018E94D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207317" y="2561683"/>
            <a:ext cx="2130460" cy="1688839"/>
          </a:xfrm>
          <a:prstGeom prst="rect">
            <a:avLst/>
          </a:prstGeom>
        </p:spPr>
      </p:pic>
      <p:sp>
        <p:nvSpPr>
          <p:cNvPr id="8" name="Rechthoek 7">
            <a:extLst>
              <a:ext uri="{FF2B5EF4-FFF2-40B4-BE49-F238E27FC236}">
                <a16:creationId xmlns:a16="http://schemas.microsoft.com/office/drawing/2014/main" id="{84B16B69-41F7-954A-849A-694DC3FE73B6}"/>
              </a:ext>
            </a:extLst>
          </p:cNvPr>
          <p:cNvSpPr/>
          <p:nvPr/>
        </p:nvSpPr>
        <p:spPr>
          <a:xfrm>
            <a:off x="2462576" y="5993906"/>
            <a:ext cx="7476067" cy="646331"/>
          </a:xfrm>
          <a:prstGeom prst="rect">
            <a:avLst/>
          </a:prstGeom>
        </p:spPr>
        <p:txBody>
          <a:bodyPr wrap="square">
            <a:spAutoFit/>
          </a:bodyPr>
          <a:lstStyle/>
          <a:p>
            <a:pPr marL="285750" indent="-285750" fontAlgn="base">
              <a:buFont typeface="Wingdings" pitchFamily="2" charset="2"/>
              <a:buChar char="§"/>
            </a:pPr>
            <a:r>
              <a:rPr lang="nl-NL">
                <a:solidFill>
                  <a:srgbClr val="7F7F7F"/>
                </a:solidFill>
              </a:rPr>
              <a:t>Locatie </a:t>
            </a:r>
            <a:r>
              <a:rPr lang="nl-NL">
                <a:solidFill>
                  <a:srgbClr val="275B28"/>
                </a:solidFill>
              </a:rPr>
              <a:t>CEYES HUB, </a:t>
            </a:r>
            <a:r>
              <a:rPr lang="nl-NL">
                <a:solidFill>
                  <a:srgbClr val="7F7F7F"/>
                </a:solidFill>
              </a:rPr>
              <a:t>development location landscape</a:t>
            </a:r>
            <a:r>
              <a:rPr lang="nl-NL">
                <a:solidFill>
                  <a:srgbClr val="275B28"/>
                </a:solidFill>
              </a:rPr>
              <a:t> Klaver 14 (</a:t>
            </a:r>
            <a:r>
              <a:rPr lang="nl-NL">
                <a:solidFill>
                  <a:srgbClr val="7F7F7F"/>
                </a:solidFill>
              </a:rPr>
              <a:t>CeRu BV) </a:t>
            </a:r>
          </a:p>
          <a:p>
            <a:pPr marL="285750" indent="-285750" fontAlgn="base">
              <a:buFont typeface="Wingdings" pitchFamily="2" charset="2"/>
              <a:buChar char="§"/>
            </a:pPr>
            <a:r>
              <a:rPr lang="nl-NL">
                <a:solidFill>
                  <a:srgbClr val="7F7F7F"/>
                </a:solidFill>
              </a:rPr>
              <a:t>Plot size 1.750 m2</a:t>
            </a:r>
          </a:p>
        </p:txBody>
      </p:sp>
      <p:pic>
        <p:nvPicPr>
          <p:cNvPr id="3" name="Afbeelding 2">
            <a:extLst>
              <a:ext uri="{FF2B5EF4-FFF2-40B4-BE49-F238E27FC236}">
                <a16:creationId xmlns:a16="http://schemas.microsoft.com/office/drawing/2014/main" id="{6BF78AC5-6724-694F-B590-7EC98115BF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2606" y="4597315"/>
            <a:ext cx="2925939" cy="1266451"/>
          </a:xfrm>
          <a:prstGeom prst="rect">
            <a:avLst/>
          </a:prstGeom>
        </p:spPr>
      </p:pic>
      <p:pic>
        <p:nvPicPr>
          <p:cNvPr id="9" name="Afbeelding 8">
            <a:extLst>
              <a:ext uri="{FF2B5EF4-FFF2-40B4-BE49-F238E27FC236}">
                <a16:creationId xmlns:a16="http://schemas.microsoft.com/office/drawing/2014/main" id="{295A51CB-A59D-BE4D-87E2-B4F5EA1E38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38125" y="4750353"/>
            <a:ext cx="3886200" cy="998413"/>
          </a:xfrm>
          <a:prstGeom prst="rect">
            <a:avLst/>
          </a:prstGeom>
        </p:spPr>
      </p:pic>
      <p:pic>
        <p:nvPicPr>
          <p:cNvPr id="11" name="Afbeelding 10">
            <a:extLst>
              <a:ext uri="{FF2B5EF4-FFF2-40B4-BE49-F238E27FC236}">
                <a16:creationId xmlns:a16="http://schemas.microsoft.com/office/drawing/2014/main" id="{E254ACEB-EF8F-F043-A953-38A57FBCC3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3762399" y="4714884"/>
            <a:ext cx="1679156" cy="1031315"/>
          </a:xfrm>
          <a:prstGeom prst="rect">
            <a:avLst/>
          </a:prstGeom>
        </p:spPr>
      </p:pic>
      <p:pic>
        <p:nvPicPr>
          <p:cNvPr id="13" name="Afbeelding 12">
            <a:extLst>
              <a:ext uri="{FF2B5EF4-FFF2-40B4-BE49-F238E27FC236}">
                <a16:creationId xmlns:a16="http://schemas.microsoft.com/office/drawing/2014/main" id="{3272BEF1-09B7-C240-AE19-31253F64B5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3051" y="248566"/>
            <a:ext cx="2165955" cy="2190044"/>
          </a:xfrm>
          <a:prstGeom prst="rect">
            <a:avLst/>
          </a:prstGeom>
        </p:spPr>
      </p:pic>
      <p:pic>
        <p:nvPicPr>
          <p:cNvPr id="15" name="Afbeelding 14">
            <a:extLst>
              <a:ext uri="{FF2B5EF4-FFF2-40B4-BE49-F238E27FC236}">
                <a16:creationId xmlns:a16="http://schemas.microsoft.com/office/drawing/2014/main" id="{FD4401F7-CED7-4246-95E9-7EB3BFA6DF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20551" y="996183"/>
            <a:ext cx="1809251" cy="1430845"/>
          </a:xfrm>
          <a:prstGeom prst="rect">
            <a:avLst/>
          </a:prstGeom>
        </p:spPr>
      </p:pic>
      <p:pic>
        <p:nvPicPr>
          <p:cNvPr id="19" name="Afbeelding 18">
            <a:extLst>
              <a:ext uri="{FF2B5EF4-FFF2-40B4-BE49-F238E27FC236}">
                <a16:creationId xmlns:a16="http://schemas.microsoft.com/office/drawing/2014/main" id="{E7D4BF6B-AB20-3E4B-A783-ACD827F6918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5651" y="2734478"/>
            <a:ext cx="3476130" cy="2381956"/>
          </a:xfrm>
          <a:prstGeom prst="rect">
            <a:avLst/>
          </a:prstGeom>
        </p:spPr>
      </p:pic>
      <p:pic>
        <p:nvPicPr>
          <p:cNvPr id="17" name="Afbeelding 16">
            <a:extLst>
              <a:ext uri="{FF2B5EF4-FFF2-40B4-BE49-F238E27FC236}">
                <a16:creationId xmlns:a16="http://schemas.microsoft.com/office/drawing/2014/main" id="{CE4EB4C7-CD3B-9C4A-B8CA-F93ADB7D5E2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69118" y="3198852"/>
            <a:ext cx="1806271" cy="1082219"/>
          </a:xfrm>
          <a:prstGeom prst="rect">
            <a:avLst/>
          </a:prstGeom>
        </p:spPr>
      </p:pic>
      <p:pic>
        <p:nvPicPr>
          <p:cNvPr id="16" name="Afbeelding 15">
            <a:extLst>
              <a:ext uri="{FF2B5EF4-FFF2-40B4-BE49-F238E27FC236}">
                <a16:creationId xmlns:a16="http://schemas.microsoft.com/office/drawing/2014/main" id="{4DD6A7A9-B430-9D4A-9AB3-89019FC2DAD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32093" y="2276722"/>
            <a:ext cx="1740414" cy="2434444"/>
          </a:xfrm>
          <a:prstGeom prst="rect">
            <a:avLst/>
          </a:prstGeom>
        </p:spPr>
      </p:pic>
      <p:pic>
        <p:nvPicPr>
          <p:cNvPr id="7" name="Afbeelding 6">
            <a:extLst>
              <a:ext uri="{FF2B5EF4-FFF2-40B4-BE49-F238E27FC236}">
                <a16:creationId xmlns:a16="http://schemas.microsoft.com/office/drawing/2014/main" id="{2D901A6F-1836-D145-B4E7-0BFEC0E7297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9726666" y="3695943"/>
            <a:ext cx="1092109" cy="948981"/>
          </a:xfrm>
          <a:prstGeom prst="rect">
            <a:avLst/>
          </a:prstGeom>
        </p:spPr>
      </p:pic>
      <p:pic>
        <p:nvPicPr>
          <p:cNvPr id="22" name="Afbeelding 21">
            <a:extLst>
              <a:ext uri="{FF2B5EF4-FFF2-40B4-BE49-F238E27FC236}">
                <a16:creationId xmlns:a16="http://schemas.microsoft.com/office/drawing/2014/main" id="{73406210-CDC1-014E-AD81-82213D0C5F9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89149" y="2119913"/>
            <a:ext cx="1452194" cy="346793"/>
          </a:xfrm>
          <a:prstGeom prst="rect">
            <a:avLst/>
          </a:prstGeom>
        </p:spPr>
      </p:pic>
      <p:pic>
        <p:nvPicPr>
          <p:cNvPr id="24" name="Afbeelding 23">
            <a:extLst>
              <a:ext uri="{FF2B5EF4-FFF2-40B4-BE49-F238E27FC236}">
                <a16:creationId xmlns:a16="http://schemas.microsoft.com/office/drawing/2014/main" id="{6A98AAEB-967F-B143-909E-29B546ADCCD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88750" y="2718146"/>
            <a:ext cx="990205" cy="263800"/>
          </a:xfrm>
          <a:prstGeom prst="rect">
            <a:avLst/>
          </a:prstGeom>
        </p:spPr>
      </p:pic>
      <p:pic>
        <p:nvPicPr>
          <p:cNvPr id="20" name="Afbeelding 19">
            <a:extLst>
              <a:ext uri="{FF2B5EF4-FFF2-40B4-BE49-F238E27FC236}">
                <a16:creationId xmlns:a16="http://schemas.microsoft.com/office/drawing/2014/main" id="{99C6FEFB-E4BA-B74E-BC4E-014D4AF380D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980" y="5186606"/>
            <a:ext cx="1144421" cy="1130465"/>
          </a:xfrm>
          <a:prstGeom prst="rect">
            <a:avLst/>
          </a:prstGeom>
        </p:spPr>
      </p:pic>
      <p:pic>
        <p:nvPicPr>
          <p:cNvPr id="25" name="Afbeelding 24">
            <a:extLst>
              <a:ext uri="{FF2B5EF4-FFF2-40B4-BE49-F238E27FC236}">
                <a16:creationId xmlns:a16="http://schemas.microsoft.com/office/drawing/2014/main" id="{917642B6-44DE-E04A-BE85-78289DFC107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55009" y="5863766"/>
            <a:ext cx="1490061" cy="894037"/>
          </a:xfrm>
          <a:prstGeom prst="rect">
            <a:avLst/>
          </a:prstGeom>
        </p:spPr>
      </p:pic>
      <p:pic>
        <p:nvPicPr>
          <p:cNvPr id="27" name="Afbeelding 26">
            <a:extLst>
              <a:ext uri="{FF2B5EF4-FFF2-40B4-BE49-F238E27FC236}">
                <a16:creationId xmlns:a16="http://schemas.microsoft.com/office/drawing/2014/main" id="{6E918612-A329-F546-B126-9AF6ACD76F0B}"/>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tretch>
            <a:fillRect/>
          </a:stretch>
        </p:blipFill>
        <p:spPr>
          <a:xfrm>
            <a:off x="7629177" y="2241361"/>
            <a:ext cx="1887870" cy="1394024"/>
          </a:xfrm>
          <a:prstGeom prst="rect">
            <a:avLst/>
          </a:prstGeom>
        </p:spPr>
      </p:pic>
      <p:sp>
        <p:nvSpPr>
          <p:cNvPr id="28" name="Rechthoek 27">
            <a:extLst>
              <a:ext uri="{FF2B5EF4-FFF2-40B4-BE49-F238E27FC236}">
                <a16:creationId xmlns:a16="http://schemas.microsoft.com/office/drawing/2014/main" id="{8AF67BDB-F8CE-F541-BF6B-7866DDD7F3C7}"/>
              </a:ext>
            </a:extLst>
          </p:cNvPr>
          <p:cNvSpPr/>
          <p:nvPr/>
        </p:nvSpPr>
        <p:spPr>
          <a:xfrm>
            <a:off x="507466" y="2401878"/>
            <a:ext cx="3240504" cy="369332"/>
          </a:xfrm>
          <a:prstGeom prst="rect">
            <a:avLst/>
          </a:prstGeom>
        </p:spPr>
        <p:txBody>
          <a:bodyPr wrap="square">
            <a:spAutoFit/>
          </a:bodyPr>
          <a:lstStyle/>
          <a:p>
            <a:r>
              <a:rPr lang="nl-NL">
                <a:solidFill>
                  <a:srgbClr val="7F7F7F"/>
                </a:solidFill>
              </a:rPr>
              <a:t>evolutionary wooden buildings </a:t>
            </a:r>
          </a:p>
        </p:txBody>
      </p:sp>
      <p:pic>
        <p:nvPicPr>
          <p:cNvPr id="30" name="Afbeelding 29">
            <a:extLst>
              <a:ext uri="{FF2B5EF4-FFF2-40B4-BE49-F238E27FC236}">
                <a16:creationId xmlns:a16="http://schemas.microsoft.com/office/drawing/2014/main" id="{E19592B3-49F4-B747-BED8-03921F2C983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620551" y="245591"/>
            <a:ext cx="2241867" cy="559330"/>
          </a:xfrm>
          <a:prstGeom prst="rect">
            <a:avLst/>
          </a:prstGeom>
        </p:spPr>
      </p:pic>
      <p:pic>
        <p:nvPicPr>
          <p:cNvPr id="32" name="Afbeelding 31">
            <a:extLst>
              <a:ext uri="{FF2B5EF4-FFF2-40B4-BE49-F238E27FC236}">
                <a16:creationId xmlns:a16="http://schemas.microsoft.com/office/drawing/2014/main" id="{33043F28-3B3F-0142-AD38-9C866114AA21}"/>
              </a:ext>
            </a:extLst>
          </p:cNvPr>
          <p:cNvPicPr>
            <a:picLocks noChangeAspect="1"/>
          </p:cNvPicPr>
          <p:nvPr/>
        </p:nvPicPr>
        <p:blipFill>
          <a:blip r:embed="rId22" cstate="email">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a:ext>
            </a:extLst>
          </a:blip>
          <a:stretch>
            <a:fillRect/>
          </a:stretch>
        </p:blipFill>
        <p:spPr>
          <a:xfrm>
            <a:off x="7301096" y="376529"/>
            <a:ext cx="2205355" cy="1676325"/>
          </a:xfrm>
          <a:prstGeom prst="rect">
            <a:avLst/>
          </a:prstGeom>
        </p:spPr>
      </p:pic>
      <p:pic>
        <p:nvPicPr>
          <p:cNvPr id="34" name="Afbeelding 33">
            <a:extLst>
              <a:ext uri="{FF2B5EF4-FFF2-40B4-BE49-F238E27FC236}">
                <a16:creationId xmlns:a16="http://schemas.microsoft.com/office/drawing/2014/main" id="{90CE18F2-BA66-514B-A73E-7138BBD0672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673909" y="368191"/>
            <a:ext cx="2239376" cy="1692999"/>
          </a:xfrm>
          <a:prstGeom prst="rect">
            <a:avLst/>
          </a:prstGeom>
        </p:spPr>
      </p:pic>
      <p:pic>
        <p:nvPicPr>
          <p:cNvPr id="35" name="Afbeelding 34">
            <a:extLst>
              <a:ext uri="{FF2B5EF4-FFF2-40B4-BE49-F238E27FC236}">
                <a16:creationId xmlns:a16="http://schemas.microsoft.com/office/drawing/2014/main" id="{E540D31C-D7FC-FC4C-B2A9-546A5E04618F}"/>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7439722" y="3774025"/>
            <a:ext cx="2234188" cy="764562"/>
          </a:xfrm>
          <a:prstGeom prst="rect">
            <a:avLst/>
          </a:prstGeom>
        </p:spPr>
      </p:pic>
    </p:spTree>
    <p:extLst>
      <p:ext uri="{BB962C8B-B14F-4D97-AF65-F5344CB8AC3E}">
        <p14:creationId xmlns:p14="http://schemas.microsoft.com/office/powerpoint/2010/main" val="215249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3F8EF3F-CBCF-5744-9C44-03B2240145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684866" cy="6858000"/>
          </a:xfrm>
          <a:prstGeom prst="rect">
            <a:avLst/>
          </a:prstGeom>
        </p:spPr>
      </p:pic>
      <p:pic>
        <p:nvPicPr>
          <p:cNvPr id="4" name="Afbeelding 3">
            <a:extLst>
              <a:ext uri="{FF2B5EF4-FFF2-40B4-BE49-F238E27FC236}">
                <a16:creationId xmlns:a16="http://schemas.microsoft.com/office/drawing/2014/main" id="{377E0DB0-A357-924C-A69F-CAD21CF975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4691" y="441032"/>
            <a:ext cx="909906" cy="486992"/>
          </a:xfrm>
          <a:prstGeom prst="rect">
            <a:avLst/>
          </a:prstGeom>
        </p:spPr>
      </p:pic>
      <p:pic>
        <p:nvPicPr>
          <p:cNvPr id="5" name="Afbeelding 4">
            <a:extLst>
              <a:ext uri="{FF2B5EF4-FFF2-40B4-BE49-F238E27FC236}">
                <a16:creationId xmlns:a16="http://schemas.microsoft.com/office/drawing/2014/main" id="{36C45A0B-A34B-1F41-B1D7-2DC48DEC9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3811" y="1038438"/>
            <a:ext cx="1271665" cy="635833"/>
          </a:xfrm>
          <a:prstGeom prst="rect">
            <a:avLst/>
          </a:prstGeom>
        </p:spPr>
      </p:pic>
      <p:pic>
        <p:nvPicPr>
          <p:cNvPr id="6" name="Afbeelding 5">
            <a:extLst>
              <a:ext uri="{FF2B5EF4-FFF2-40B4-BE49-F238E27FC236}">
                <a16:creationId xmlns:a16="http://schemas.microsoft.com/office/drawing/2014/main" id="{7BF9D2E7-3C0E-2942-B8B2-2ED873BF90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2333" y="2379774"/>
            <a:ext cx="4672782" cy="2098452"/>
          </a:xfrm>
          <a:prstGeom prst="rect">
            <a:avLst/>
          </a:prstGeom>
        </p:spPr>
      </p:pic>
    </p:spTree>
    <p:extLst>
      <p:ext uri="{BB962C8B-B14F-4D97-AF65-F5344CB8AC3E}">
        <p14:creationId xmlns:p14="http://schemas.microsoft.com/office/powerpoint/2010/main" val="21871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137630" y="1479690"/>
            <a:ext cx="5937250" cy="5316200"/>
          </a:xfrm>
        </p:spPr>
        <p:txBody>
          <a:bodyPr>
            <a:normAutofit/>
          </a:bodyPr>
          <a:lstStyle/>
          <a:p>
            <a:r>
              <a:rPr lang="nl-NL" sz="2400">
                <a:solidFill>
                  <a:srgbClr val="7F7F7F"/>
                </a:solidFill>
              </a:rPr>
              <a:t>The production of 80,000 m2 of retention panels requires 4000 transport movements of up to 200km for the supply of the rubber granulate and 4000 transport movements of max. 200km for the discharge of the rubber retention panels to the projects.  </a:t>
            </a:r>
          </a:p>
          <a:p>
            <a:pPr fontAlgn="base"/>
            <a:r>
              <a:rPr lang="nl-NL" sz="2400">
                <a:solidFill>
                  <a:srgbClr val="7F7F7F"/>
                </a:solidFill>
              </a:rPr>
              <a:t>a competitor operating its production facilities in Germany have a minimum distance of 600km and it will save 800,000 liters of diesel per year. </a:t>
            </a:r>
          </a:p>
          <a:p>
            <a:pPr fontAlgn="base"/>
            <a:r>
              <a:rPr lang="nl-NL" sz="2400">
                <a:solidFill>
                  <a:srgbClr val="7F7F7F"/>
                </a:solidFill>
              </a:rPr>
              <a:t>20 million liters of diesel in 25 years </a:t>
            </a:r>
            <a:br>
              <a:rPr lang="nl-NL" sz="2400">
                <a:solidFill>
                  <a:srgbClr val="7F7F7F"/>
                </a:solidFill>
              </a:rPr>
            </a:br>
            <a:r>
              <a:rPr lang="nl-NL" sz="2400">
                <a:solidFill>
                  <a:srgbClr val="7F7F7F"/>
                </a:solidFill>
              </a:rPr>
              <a:t>(€ 28 million) for every production line of 80,000m2</a:t>
            </a:r>
            <a:endParaRPr lang="nl-NL">
              <a:solidFill>
                <a:srgbClr val="7F7F7F"/>
              </a:solidFill>
            </a:endParaRPr>
          </a:p>
        </p:txBody>
      </p:sp>
      <p:sp>
        <p:nvSpPr>
          <p:cNvPr id="11" name="Titel 10"/>
          <p:cNvSpPr>
            <a:spLocks noGrp="1"/>
          </p:cNvSpPr>
          <p:nvPr>
            <p:ph type="title"/>
          </p:nvPr>
        </p:nvSpPr>
        <p:spPr>
          <a:xfrm>
            <a:off x="5137630" y="365125"/>
            <a:ext cx="6759402" cy="328983"/>
          </a:xfrm>
        </p:spPr>
        <p:txBody>
          <a:bodyPr>
            <a:normAutofit fontScale="90000"/>
          </a:bodyPr>
          <a:lstStyle/>
          <a:p>
            <a:pPr>
              <a:lnSpc>
                <a:spcPct val="100000"/>
              </a:lnSpc>
              <a:spcBef>
                <a:spcPts val="0"/>
              </a:spcBef>
              <a:defRPr/>
            </a:pPr>
            <a:r>
              <a:rPr lang="nl-NL">
                <a:solidFill>
                  <a:srgbClr val="275B28"/>
                </a:solidFill>
              </a:rPr>
              <a:t>SMALL SCALE </a:t>
            </a:r>
            <a:r>
              <a:rPr lang="nl-NL">
                <a:solidFill>
                  <a:srgbClr val="7F7F7F"/>
                </a:solidFill>
              </a:rPr>
              <a:t>INDUSTRIES</a:t>
            </a:r>
            <a:br>
              <a:rPr lang="nl-NL">
                <a:solidFill>
                  <a:srgbClr val="7F7F7F"/>
                </a:solidFill>
              </a:rPr>
            </a:br>
            <a:r>
              <a:rPr lang="nl-NL" sz="4000">
                <a:solidFill>
                  <a:srgbClr val="7F7F7F"/>
                </a:solidFill>
              </a:rPr>
              <a:t>Centralized vs </a:t>
            </a:r>
            <a:r>
              <a:rPr lang="nl-NL" sz="4000">
                <a:solidFill>
                  <a:srgbClr val="275B28"/>
                </a:solidFill>
              </a:rPr>
              <a:t>De-</a:t>
            </a:r>
            <a:r>
              <a:rPr lang="nl-NL" sz="4000">
                <a:solidFill>
                  <a:srgbClr val="7F7F7F"/>
                </a:solidFill>
              </a:rPr>
              <a:t>centralized</a:t>
            </a:r>
          </a:p>
        </p:txBody>
      </p:sp>
      <p:cxnSp>
        <p:nvCxnSpPr>
          <p:cNvPr id="5" name="Rechte verbindingslijn 4">
            <a:extLst>
              <a:ext uri="{FF2B5EF4-FFF2-40B4-BE49-F238E27FC236}">
                <a16:creationId xmlns:a16="http://schemas.microsoft.com/office/drawing/2014/main" id="{1FF2778B-1E89-4342-8666-EA218A8AAB69}"/>
              </a:ext>
            </a:extLst>
          </p:cNvPr>
          <p:cNvCxnSpPr>
            <a:cxnSpLocks/>
          </p:cNvCxnSpPr>
          <p:nvPr/>
        </p:nvCxnSpPr>
        <p:spPr>
          <a:xfrm>
            <a:off x="5477154" y="6344657"/>
            <a:ext cx="120037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726F46B2-E11F-2D46-8F95-789F33B66D47}"/>
              </a:ext>
            </a:extLst>
          </p:cNvPr>
          <p:cNvPicPr>
            <a:picLocks noChangeAspect="1"/>
          </p:cNvPicPr>
          <p:nvPr/>
        </p:nvPicPr>
        <p:blipFill>
          <a:blip r:embed="rId2" cstate="email">
            <a:grayscl/>
            <a:alphaModFix amt="70000"/>
            <a:extLst>
              <a:ext uri="{28A0092B-C50C-407E-A947-70E740481C1C}">
                <a14:useLocalDpi xmlns:a14="http://schemas.microsoft.com/office/drawing/2010/main"/>
              </a:ext>
            </a:extLst>
          </a:blip>
          <a:stretch>
            <a:fillRect/>
          </a:stretch>
        </p:blipFill>
        <p:spPr>
          <a:xfrm>
            <a:off x="211772" y="5846089"/>
            <a:ext cx="804155" cy="793385"/>
          </a:xfrm>
          <a:prstGeom prst="rect">
            <a:avLst/>
          </a:prstGeom>
        </p:spPr>
      </p:pic>
      <p:pic>
        <p:nvPicPr>
          <p:cNvPr id="8" name="Tijdelijke aanduiding voor afbeelding 7">
            <a:extLst>
              <a:ext uri="{FF2B5EF4-FFF2-40B4-BE49-F238E27FC236}">
                <a16:creationId xmlns:a16="http://schemas.microsoft.com/office/drawing/2014/main" id="{0C420CD2-94AD-8C46-BE8E-FD947889FAAA}"/>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7463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E5F47B3E-FE6F-5C44-BA95-651713BC139A}"/>
              </a:ext>
            </a:extLst>
          </p:cNvPr>
          <p:cNvCxnSpPr>
            <a:cxnSpLocks/>
          </p:cNvCxnSpPr>
          <p:nvPr/>
        </p:nvCxnSpPr>
        <p:spPr>
          <a:xfrm>
            <a:off x="942153" y="6096000"/>
            <a:ext cx="182191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11">
            <a:extLst>
              <a:ext uri="{FF2B5EF4-FFF2-40B4-BE49-F238E27FC236}">
                <a16:creationId xmlns:a16="http://schemas.microsoft.com/office/drawing/2014/main" id="{6CB8BB8F-E97A-5D4A-AD17-1B090ED7D5F0}"/>
              </a:ext>
            </a:extLst>
          </p:cNvPr>
          <p:cNvSpPr txBox="1">
            <a:spLocks/>
          </p:cNvSpPr>
          <p:nvPr/>
        </p:nvSpPr>
        <p:spPr>
          <a:xfrm>
            <a:off x="815153" y="530994"/>
            <a:ext cx="5593905" cy="543800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500">
                <a:solidFill>
                  <a:srgbClr val="275B28"/>
                </a:solidFill>
              </a:rPr>
              <a:t>20 YEARS OF EXPERIENCE</a:t>
            </a:r>
          </a:p>
          <a:p>
            <a:pPr marL="0" indent="0">
              <a:buNone/>
            </a:pPr>
            <a:r>
              <a:rPr lang="nl-NL">
                <a:solidFill>
                  <a:srgbClr val="7F7F7F"/>
                </a:solidFill>
              </a:rPr>
              <a:t>After more than</a:t>
            </a:r>
            <a:r>
              <a:rPr lang="nl-NL">
                <a:solidFill>
                  <a:srgbClr val="275B28"/>
                </a:solidFill>
              </a:rPr>
              <a:t>20 years of experience </a:t>
            </a:r>
            <a:r>
              <a:rPr lang="nl-NL">
                <a:solidFill>
                  <a:srgbClr val="7F7F7F"/>
                </a:solidFill>
              </a:rPr>
              <a:t>and know-how.</a:t>
            </a:r>
            <a:br>
              <a:rPr lang="nl-NL">
                <a:solidFill>
                  <a:srgbClr val="7F7F7F"/>
                </a:solidFill>
              </a:rPr>
            </a:br>
            <a:r>
              <a:rPr lang="nl-NL">
                <a:solidFill>
                  <a:srgbClr val="7F7F7F"/>
                </a:solidFill>
              </a:rPr>
              <a:t>We started</a:t>
            </a:r>
            <a:r>
              <a:rPr lang="nl-NL">
                <a:solidFill>
                  <a:srgbClr val="275B28"/>
                </a:solidFill>
              </a:rPr>
              <a:t> CEYES Circular Experts </a:t>
            </a:r>
            <a:r>
              <a:rPr lang="nl-NL">
                <a:solidFill>
                  <a:srgbClr val="7F7F7F"/>
                </a:solidFill>
              </a:rPr>
              <a:t>in 2016, and is enable to offer our customers, one the best tire recycling solutions. </a:t>
            </a:r>
          </a:p>
          <a:p>
            <a:pPr marL="0" indent="0">
              <a:buNone/>
            </a:pPr>
            <a:endParaRPr lang="nl-NL">
              <a:solidFill>
                <a:srgbClr val="7F7F7F"/>
              </a:solidFill>
            </a:endParaRPr>
          </a:p>
          <a:p>
            <a:pPr marL="0" indent="0">
              <a:buNone/>
            </a:pPr>
            <a:r>
              <a:rPr lang="nl-NL" sz="3500">
                <a:solidFill>
                  <a:srgbClr val="275B28"/>
                </a:solidFill>
              </a:rPr>
              <a:t>WE BUILT</a:t>
            </a:r>
          </a:p>
          <a:p>
            <a:pPr marL="0" indent="0">
              <a:buNone/>
            </a:pPr>
            <a:r>
              <a:rPr lang="nl-NL">
                <a:solidFill>
                  <a:srgbClr val="7F7F7F"/>
                </a:solidFill>
              </a:rPr>
              <a:t>Over the last 13 years together with our partner </a:t>
            </a:r>
            <a:r>
              <a:rPr lang="nl-NL">
                <a:solidFill>
                  <a:srgbClr val="275B28"/>
                </a:solidFill>
              </a:rPr>
              <a:t>MTB Recycling,</a:t>
            </a:r>
            <a:r>
              <a:rPr lang="nl-NL">
                <a:solidFill>
                  <a:srgbClr val="7F7F7F"/>
                </a:solidFill>
              </a:rPr>
              <a:t> </a:t>
            </a:r>
            <a:br>
              <a:rPr lang="nl-NL">
                <a:solidFill>
                  <a:srgbClr val="7F7F7F"/>
                </a:solidFill>
              </a:rPr>
            </a:br>
            <a:r>
              <a:rPr lang="nl-NL">
                <a:solidFill>
                  <a:srgbClr val="7F7F7F"/>
                </a:solidFill>
              </a:rPr>
              <a:t>tire recycling facilities in Croatia, Romania, England, Israel, Tunisia, USA, Sweden, Kuwait etc etc.</a:t>
            </a:r>
          </a:p>
          <a:p>
            <a:endParaRPr lang="nl-NL"/>
          </a:p>
        </p:txBody>
      </p:sp>
      <p:pic>
        <p:nvPicPr>
          <p:cNvPr id="6" name="Tijdelijke aanduiding voor afbeelding 5">
            <a:extLst>
              <a:ext uri="{FF2B5EF4-FFF2-40B4-BE49-F238E27FC236}">
                <a16:creationId xmlns:a16="http://schemas.microsoft.com/office/drawing/2014/main" id="{589EAB0D-64D2-984A-A3A6-9A70E0145363}"/>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536188" y="0"/>
            <a:ext cx="5655812" cy="4939904"/>
          </a:xfrm>
        </p:spPr>
      </p:pic>
    </p:spTree>
    <p:extLst>
      <p:ext uri="{BB962C8B-B14F-4D97-AF65-F5344CB8AC3E}">
        <p14:creationId xmlns:p14="http://schemas.microsoft.com/office/powerpoint/2010/main" val="34578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137630" y="1985013"/>
            <a:ext cx="5937250" cy="3754052"/>
          </a:xfrm>
        </p:spPr>
        <p:txBody>
          <a:bodyPr>
            <a:normAutofit/>
          </a:bodyPr>
          <a:lstStyle/>
          <a:p>
            <a:r>
              <a:rPr lang="nl-NL" sz="2400">
                <a:solidFill>
                  <a:srgbClr val="7F7F7F"/>
                </a:solidFill>
              </a:rPr>
              <a:t>Not only is there energy (saving fuel) but also the environment is spared. 1 liter of diesel is 2640 gr CO</a:t>
            </a:r>
            <a:r>
              <a:rPr lang="nl-NL" sz="2400" baseline="-25000">
                <a:solidFill>
                  <a:srgbClr val="7F7F7F"/>
                </a:solidFill>
              </a:rPr>
              <a:t>2</a:t>
            </a:r>
            <a:r>
              <a:rPr lang="nl-NL" sz="2400">
                <a:solidFill>
                  <a:srgbClr val="7F7F7F"/>
                </a:solidFill>
              </a:rPr>
              <a:t> / liter emissions. </a:t>
            </a:r>
          </a:p>
          <a:p>
            <a:pPr fontAlgn="base"/>
            <a:r>
              <a:rPr lang="nl-NL" sz="2400">
                <a:solidFill>
                  <a:srgbClr val="7F7F7F"/>
                </a:solidFill>
              </a:rPr>
              <a:t>In 25 years, therefore, 52.8 million kg CO</a:t>
            </a:r>
            <a:r>
              <a:rPr lang="nl-NL" sz="2400" baseline="-25000">
                <a:solidFill>
                  <a:srgbClr val="7F7F7F"/>
                </a:solidFill>
              </a:rPr>
              <a:t>2</a:t>
            </a:r>
            <a:r>
              <a:rPr lang="nl-NL" sz="2400">
                <a:solidFill>
                  <a:srgbClr val="7F7F7F"/>
                </a:solidFill>
              </a:rPr>
              <a:t> will be saved with 1 small scale unit. </a:t>
            </a:r>
          </a:p>
          <a:p>
            <a:pPr fontAlgn="base"/>
            <a:r>
              <a:rPr lang="nl-NL" sz="2400">
                <a:solidFill>
                  <a:srgbClr val="7F7F7F"/>
                </a:solidFill>
              </a:rPr>
              <a:t>In this day and age, it is no longer justified to cover large distances, together with its forthcoming high CO2 emissions.</a:t>
            </a:r>
          </a:p>
          <a:p>
            <a:endParaRPr lang="nl-NL"/>
          </a:p>
        </p:txBody>
      </p:sp>
      <p:sp>
        <p:nvSpPr>
          <p:cNvPr id="11" name="Titel 10"/>
          <p:cNvSpPr>
            <a:spLocks noGrp="1"/>
          </p:cNvSpPr>
          <p:nvPr>
            <p:ph type="title"/>
          </p:nvPr>
        </p:nvSpPr>
        <p:spPr>
          <a:xfrm>
            <a:off x="5137630" y="365125"/>
            <a:ext cx="6759402" cy="328983"/>
          </a:xfrm>
        </p:spPr>
        <p:txBody>
          <a:bodyPr>
            <a:normAutofit fontScale="90000"/>
          </a:bodyPr>
          <a:lstStyle/>
          <a:p>
            <a:pPr>
              <a:lnSpc>
                <a:spcPct val="100000"/>
              </a:lnSpc>
              <a:spcBef>
                <a:spcPts val="0"/>
              </a:spcBef>
              <a:defRPr/>
            </a:pPr>
            <a:r>
              <a:rPr lang="nl-NL">
                <a:solidFill>
                  <a:srgbClr val="275B28"/>
                </a:solidFill>
              </a:rPr>
              <a:t>SMALL SCALE </a:t>
            </a:r>
            <a:r>
              <a:rPr lang="nl-NL">
                <a:solidFill>
                  <a:srgbClr val="7F7F7F"/>
                </a:solidFill>
              </a:rPr>
              <a:t>INDUSTRIES</a:t>
            </a:r>
            <a:br>
              <a:rPr lang="nl-NL">
                <a:solidFill>
                  <a:srgbClr val="7F7F7F"/>
                </a:solidFill>
              </a:rPr>
            </a:br>
            <a:r>
              <a:rPr lang="nl-NL" sz="4000">
                <a:solidFill>
                  <a:srgbClr val="7F7F7F"/>
                </a:solidFill>
              </a:rPr>
              <a:t>Centralized vs </a:t>
            </a:r>
            <a:r>
              <a:rPr lang="nl-NL" sz="4000">
                <a:solidFill>
                  <a:srgbClr val="275B28"/>
                </a:solidFill>
              </a:rPr>
              <a:t>De-</a:t>
            </a:r>
            <a:r>
              <a:rPr lang="nl-NL" sz="4000">
                <a:solidFill>
                  <a:srgbClr val="7F7F7F"/>
                </a:solidFill>
              </a:rPr>
              <a:t>centralized</a:t>
            </a:r>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7763153" y="5189621"/>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726F46B2-E11F-2D46-8F95-789F33B66D47}"/>
              </a:ext>
            </a:extLst>
          </p:cNvPr>
          <p:cNvPicPr>
            <a:picLocks noChangeAspect="1"/>
          </p:cNvPicPr>
          <p:nvPr/>
        </p:nvPicPr>
        <p:blipFill>
          <a:blip r:embed="rId2" cstate="email">
            <a:grayscl/>
            <a:alphaModFix amt="70000"/>
            <a:extLst>
              <a:ext uri="{28A0092B-C50C-407E-A947-70E740481C1C}">
                <a14:useLocalDpi xmlns:a14="http://schemas.microsoft.com/office/drawing/2010/main"/>
              </a:ext>
            </a:extLst>
          </a:blip>
          <a:stretch>
            <a:fillRect/>
          </a:stretch>
        </p:blipFill>
        <p:spPr>
          <a:xfrm>
            <a:off x="211772" y="5846089"/>
            <a:ext cx="804155" cy="793385"/>
          </a:xfrm>
          <a:prstGeom prst="rect">
            <a:avLst/>
          </a:prstGeom>
        </p:spPr>
      </p:pic>
      <p:pic>
        <p:nvPicPr>
          <p:cNvPr id="6" name="Tijdelijke aanduiding voor afbeelding 5">
            <a:extLst>
              <a:ext uri="{FF2B5EF4-FFF2-40B4-BE49-F238E27FC236}">
                <a16:creationId xmlns:a16="http://schemas.microsoft.com/office/drawing/2014/main" id="{1CF96F01-D3D3-024A-80A5-37BBD101C9A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942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12"/>
          </p:nvPr>
        </p:nvSpPr>
        <p:spPr>
          <a:xfrm>
            <a:off x="306794" y="289158"/>
            <a:ext cx="6167717" cy="1113055"/>
          </a:xfrm>
        </p:spPr>
        <p:txBody>
          <a:bodyPr>
            <a:normAutofit fontScale="70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900">
                <a:solidFill>
                  <a:srgbClr val="7F7F7F"/>
                </a:solidFill>
              </a:rPr>
              <a:t>ENERGY SAVINGS</a:t>
            </a:r>
          </a:p>
          <a:p>
            <a:pPr marL="0" marR="0" lvl="0" indent="0" defTabSz="914400" eaLnBrk="1" fontAlgn="auto" latinLnBrk="0" hangingPunct="1">
              <a:lnSpc>
                <a:spcPct val="100000"/>
              </a:lnSpc>
              <a:spcBef>
                <a:spcPts val="0"/>
              </a:spcBef>
              <a:spcAft>
                <a:spcPts val="0"/>
              </a:spcAft>
              <a:buClrTx/>
              <a:buSzTx/>
              <a:buFontTx/>
              <a:buNone/>
              <a:tabLst/>
              <a:defRPr/>
            </a:pPr>
            <a:r>
              <a:rPr lang="nl-NL" sz="5900">
                <a:solidFill>
                  <a:srgbClr val="275B28"/>
                </a:solidFill>
              </a:rPr>
              <a:t>RUBBER</a:t>
            </a:r>
            <a:r>
              <a:rPr lang="nl-NL" sz="5900">
                <a:solidFill>
                  <a:srgbClr val="7F7F7F"/>
                </a:solidFill>
              </a:rPr>
              <a:t> VS PLASTICS</a:t>
            </a:r>
            <a:endParaRPr lang="nl-NL" sz="5400">
              <a:solidFill>
                <a:srgbClr val="7F7F7F"/>
              </a:solidFill>
            </a:endParaRPr>
          </a:p>
        </p:txBody>
      </p:sp>
      <p:cxnSp>
        <p:nvCxnSpPr>
          <p:cNvPr id="5" name="Rechte verbindingslijn 4">
            <a:extLst>
              <a:ext uri="{FF2B5EF4-FFF2-40B4-BE49-F238E27FC236}">
                <a16:creationId xmlns:a16="http://schemas.microsoft.com/office/drawing/2014/main" id="{E5F47B3E-FE6F-5C44-BA95-651713BC139A}"/>
              </a:ext>
            </a:extLst>
          </p:cNvPr>
          <p:cNvCxnSpPr>
            <a:cxnSpLocks/>
          </p:cNvCxnSpPr>
          <p:nvPr/>
        </p:nvCxnSpPr>
        <p:spPr>
          <a:xfrm>
            <a:off x="2334988" y="5839741"/>
            <a:ext cx="27886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174BD5DC-01EF-474B-9A8B-1E740EE51137}"/>
              </a:ext>
            </a:extLst>
          </p:cNvPr>
          <p:cNvSpPr/>
          <p:nvPr/>
        </p:nvSpPr>
        <p:spPr>
          <a:xfrm>
            <a:off x="3729318" y="5961529"/>
            <a:ext cx="636494" cy="51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jdelijke aanduiding voor tekst 11">
            <a:extLst>
              <a:ext uri="{FF2B5EF4-FFF2-40B4-BE49-F238E27FC236}">
                <a16:creationId xmlns:a16="http://schemas.microsoft.com/office/drawing/2014/main" id="{5AE675BE-4FD3-EF43-B539-87EDD88A8888}"/>
              </a:ext>
            </a:extLst>
          </p:cNvPr>
          <p:cNvSpPr txBox="1">
            <a:spLocks/>
          </p:cNvSpPr>
          <p:nvPr/>
        </p:nvSpPr>
        <p:spPr>
          <a:xfrm>
            <a:off x="306794" y="2085689"/>
            <a:ext cx="5937250" cy="3754052"/>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a:solidFill>
                  <a:srgbClr val="7F7F7F"/>
                </a:solidFill>
              </a:rPr>
              <a:t>Approximately 30 Kwh of electricity is required for the processing of 1m2 plastic drainage plates from recycled HDPE. The energy consumption in the production of rubber retention panels is only 5.2 Kwh or about </a:t>
            </a:r>
            <a:r>
              <a:rPr lang="nl-NL" sz="2400" b="1">
                <a:solidFill>
                  <a:srgbClr val="7F7F7F"/>
                </a:solidFill>
              </a:rPr>
              <a:t>6 times lower.</a:t>
            </a:r>
            <a:r>
              <a:rPr lang="nl-NL" sz="2400">
                <a:solidFill>
                  <a:srgbClr val="7F7F7F"/>
                </a:solidFill>
              </a:rPr>
              <a:t> </a:t>
            </a:r>
          </a:p>
          <a:p>
            <a:pPr fontAlgn="base"/>
            <a:r>
              <a:rPr lang="nl-NL" sz="2400">
                <a:solidFill>
                  <a:srgbClr val="7F7F7F"/>
                </a:solidFill>
              </a:rPr>
              <a:t>On an annual basis this means an energy saving of 2,000,000 Kwh in the production process of 80,000m2 of panels and therefore 50 million Kwh for 25 years. </a:t>
            </a:r>
            <a:endParaRPr lang="nl-NL"/>
          </a:p>
        </p:txBody>
      </p:sp>
      <p:pic>
        <p:nvPicPr>
          <p:cNvPr id="54" name="Tijdelijke aanduiding voor afbeelding 53">
            <a:extLst>
              <a:ext uri="{FF2B5EF4-FFF2-40B4-BE49-F238E27FC236}">
                <a16:creationId xmlns:a16="http://schemas.microsoft.com/office/drawing/2014/main" id="{0D1B74FE-B7FC-6F4E-9B6B-555C1A40AA42}"/>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9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CE98C08-CC3C-F143-A328-E48138E970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098077" cy="2890684"/>
          </a:xfrm>
          <a:prstGeom prst="rect">
            <a:avLst/>
          </a:prstGeom>
        </p:spPr>
      </p:pic>
      <p:pic>
        <p:nvPicPr>
          <p:cNvPr id="3" name="Afbeelding 2">
            <a:extLst>
              <a:ext uri="{FF2B5EF4-FFF2-40B4-BE49-F238E27FC236}">
                <a16:creationId xmlns:a16="http://schemas.microsoft.com/office/drawing/2014/main" id="{22C67DA4-B63F-B447-8367-47707398B9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241" y="2213811"/>
            <a:ext cx="9862759" cy="4667445"/>
          </a:xfrm>
          <a:prstGeom prst="rect">
            <a:avLst/>
          </a:prstGeom>
        </p:spPr>
      </p:pic>
      <p:cxnSp>
        <p:nvCxnSpPr>
          <p:cNvPr id="11" name="Rechte verbindingslijn 10">
            <a:extLst>
              <a:ext uri="{FF2B5EF4-FFF2-40B4-BE49-F238E27FC236}">
                <a16:creationId xmlns:a16="http://schemas.microsoft.com/office/drawing/2014/main" id="{C37E85C9-8A39-A74A-89E3-C389F5BC2581}"/>
              </a:ext>
            </a:extLst>
          </p:cNvPr>
          <p:cNvCxnSpPr>
            <a:cxnSpLocks/>
          </p:cNvCxnSpPr>
          <p:nvPr/>
        </p:nvCxnSpPr>
        <p:spPr>
          <a:xfrm>
            <a:off x="4223026" y="2222919"/>
            <a:ext cx="156170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80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44BC0D0-1DD4-0A47-9EB2-5BD2EDB8B8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744635" cy="6858000"/>
          </a:xfrm>
          <a:prstGeom prst="rect">
            <a:avLst/>
          </a:prstGeom>
        </p:spPr>
      </p:pic>
    </p:spTree>
    <p:extLst>
      <p:ext uri="{BB962C8B-B14F-4D97-AF65-F5344CB8AC3E}">
        <p14:creationId xmlns:p14="http://schemas.microsoft.com/office/powerpoint/2010/main" val="28968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881909" y="2678406"/>
            <a:ext cx="5937250" cy="3061507"/>
          </a:xfrm>
        </p:spPr>
        <p:txBody>
          <a:bodyPr/>
          <a:lstStyle/>
          <a:p>
            <a:pPr marL="0" indent="0">
              <a:buNone/>
            </a:pPr>
            <a:r>
              <a:rPr lang="nl-NL">
                <a:solidFill>
                  <a:srgbClr val="275B28"/>
                </a:solidFill>
              </a:rPr>
              <a:t>CEYES B.V.</a:t>
            </a:r>
          </a:p>
          <a:p>
            <a:pPr marL="0" indent="0">
              <a:buNone/>
            </a:pPr>
            <a:r>
              <a:rPr lang="nl-NL" sz="2000">
                <a:solidFill>
                  <a:srgbClr val="7F7F7F"/>
                </a:solidFill>
              </a:rPr>
              <a:t>Tappersweg 14 office 48</a:t>
            </a:r>
          </a:p>
          <a:p>
            <a:pPr marL="0" indent="0">
              <a:buNone/>
            </a:pPr>
            <a:r>
              <a:rPr lang="nl-NL" sz="2000">
                <a:solidFill>
                  <a:srgbClr val="7F7F7F"/>
                </a:solidFill>
              </a:rPr>
              <a:t>2031 EV Haarlem</a:t>
            </a:r>
          </a:p>
          <a:p>
            <a:pPr marL="0" indent="0">
              <a:buNone/>
            </a:pPr>
            <a:r>
              <a:rPr lang="nl-NL" sz="2000">
                <a:solidFill>
                  <a:srgbClr val="7F7F7F"/>
                </a:solidFill>
              </a:rPr>
              <a:t>The Netherlands</a:t>
            </a:r>
          </a:p>
          <a:p>
            <a:pPr marL="0" indent="0">
              <a:buNone/>
            </a:pPr>
            <a:r>
              <a:rPr lang="nl-NL" sz="2000">
                <a:solidFill>
                  <a:srgbClr val="7F7F7F"/>
                </a:solidFill>
              </a:rPr>
              <a:t>Tel: +31 23 205 2271</a:t>
            </a:r>
          </a:p>
          <a:p>
            <a:pPr marL="0" indent="0">
              <a:buNone/>
            </a:pPr>
            <a:r>
              <a:rPr lang="nl-NL" sz="2000">
                <a:solidFill>
                  <a:srgbClr val="7F7F7F"/>
                </a:solidFill>
              </a:rPr>
              <a:t>info@ceyes.eu</a:t>
            </a:r>
          </a:p>
          <a:p>
            <a:pPr marL="0" indent="0">
              <a:buNone/>
            </a:pPr>
            <a:r>
              <a:rPr lang="nl-NL" sz="2000">
                <a:solidFill>
                  <a:srgbClr val="7F7F7F"/>
                </a:solidFill>
              </a:rPr>
              <a:t>www.ceyes.eu</a:t>
            </a:r>
          </a:p>
        </p:txBody>
      </p:sp>
      <p:sp>
        <p:nvSpPr>
          <p:cNvPr id="11" name="Titel 10"/>
          <p:cNvSpPr>
            <a:spLocks noGrp="1"/>
          </p:cNvSpPr>
          <p:nvPr>
            <p:ph type="title"/>
          </p:nvPr>
        </p:nvSpPr>
        <p:spPr>
          <a:xfrm>
            <a:off x="5881909" y="2085931"/>
            <a:ext cx="6486524" cy="328983"/>
          </a:xfrm>
        </p:spPr>
        <p:txBody>
          <a:bodyPr>
            <a:normAutofit fontScale="90000"/>
          </a:bodyPr>
          <a:lstStyle/>
          <a:p>
            <a:r>
              <a:rPr lang="nl-NL"/>
              <a:t>CONTACT US:</a:t>
            </a:r>
          </a:p>
        </p:txBody>
      </p:sp>
      <p:cxnSp>
        <p:nvCxnSpPr>
          <p:cNvPr id="5" name="Rechte verbindingslijn 4">
            <a:extLst>
              <a:ext uri="{FF2B5EF4-FFF2-40B4-BE49-F238E27FC236}">
                <a16:creationId xmlns:a16="http://schemas.microsoft.com/office/drawing/2014/main" id="{C7B6C96C-C1D5-0642-8F94-9862E7961E5E}"/>
              </a:ext>
            </a:extLst>
          </p:cNvPr>
          <p:cNvCxnSpPr/>
          <p:nvPr/>
        </p:nvCxnSpPr>
        <p:spPr>
          <a:xfrm>
            <a:off x="6004560" y="5739913"/>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Tijdelijke aanduiding voor afbeelding 12">
            <a:extLst>
              <a:ext uri="{FF2B5EF4-FFF2-40B4-BE49-F238E27FC236}">
                <a16:creationId xmlns:a16="http://schemas.microsoft.com/office/drawing/2014/main" id="{21AFAC22-E545-4B47-A147-0301F43264C3}"/>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360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hoek 35">
            <a:extLst>
              <a:ext uri="{FF2B5EF4-FFF2-40B4-BE49-F238E27FC236}">
                <a16:creationId xmlns:a16="http://schemas.microsoft.com/office/drawing/2014/main" id="{B79E40BE-6CA8-4D46-AA89-DAF955972EE0}"/>
              </a:ext>
            </a:extLst>
          </p:cNvPr>
          <p:cNvSpPr/>
          <p:nvPr/>
        </p:nvSpPr>
        <p:spPr>
          <a:xfrm>
            <a:off x="10426700" y="6070600"/>
            <a:ext cx="1574800" cy="58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jdelijke aanduiding voor tekst 11"/>
          <p:cNvSpPr>
            <a:spLocks noGrp="1"/>
          </p:cNvSpPr>
          <p:nvPr>
            <p:ph type="body" sz="quarter" idx="11"/>
          </p:nvPr>
        </p:nvSpPr>
        <p:spPr>
          <a:xfrm>
            <a:off x="5209346" y="578375"/>
            <a:ext cx="6337195" cy="1009125"/>
          </a:xfrm>
        </p:spPr>
        <p:txBody>
          <a:bodyPr>
            <a:normAutofit/>
          </a:bodyPr>
          <a:lstStyle/>
          <a:p>
            <a:r>
              <a:rPr lang="nl-NL">
                <a:solidFill>
                  <a:srgbClr val="7F7F7F"/>
                </a:solidFill>
              </a:rPr>
              <a:t>In cooperation with </a:t>
            </a:r>
            <a:r>
              <a:rPr lang="nl-NL">
                <a:solidFill>
                  <a:srgbClr val="275B28"/>
                </a:solidFill>
              </a:rPr>
              <a:t>“MTB recycling” </a:t>
            </a:r>
            <a:r>
              <a:rPr lang="nl-NL">
                <a:solidFill>
                  <a:srgbClr val="7F7F7F"/>
                </a:solidFill>
              </a:rPr>
              <a:t>we</a:t>
            </a:r>
            <a:r>
              <a:rPr lang="nl-NL">
                <a:solidFill>
                  <a:srgbClr val="275B28"/>
                </a:solidFill>
              </a:rPr>
              <a:t> </a:t>
            </a:r>
            <a:r>
              <a:rPr lang="nl-NL">
                <a:solidFill>
                  <a:srgbClr val="7F7F7F"/>
                </a:solidFill>
              </a:rPr>
              <a:t>offer the concept </a:t>
            </a:r>
            <a:r>
              <a:rPr lang="nl-NL">
                <a:solidFill>
                  <a:srgbClr val="275B28"/>
                </a:solidFill>
              </a:rPr>
              <a:t>“Total tire recycling” </a:t>
            </a:r>
          </a:p>
          <a:p>
            <a:pPr marL="0" indent="0">
              <a:buNone/>
            </a:pPr>
            <a:endParaRPr lang="nl-NL">
              <a:solidFill>
                <a:srgbClr val="275B28"/>
              </a:solidFill>
            </a:endParaRPr>
          </a:p>
        </p:txBody>
      </p:sp>
      <p:cxnSp>
        <p:nvCxnSpPr>
          <p:cNvPr id="5" name="Rechte verbindingslijn 4">
            <a:extLst>
              <a:ext uri="{FF2B5EF4-FFF2-40B4-BE49-F238E27FC236}">
                <a16:creationId xmlns:a16="http://schemas.microsoft.com/office/drawing/2014/main" id="{1DF379B3-6556-E540-80A4-159D55F53718}"/>
              </a:ext>
            </a:extLst>
          </p:cNvPr>
          <p:cNvCxnSpPr>
            <a:cxnSpLocks/>
          </p:cNvCxnSpPr>
          <p:nvPr/>
        </p:nvCxnSpPr>
        <p:spPr>
          <a:xfrm>
            <a:off x="8352544" y="1587500"/>
            <a:ext cx="25567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a:extLst>
              <a:ext uri="{FF2B5EF4-FFF2-40B4-BE49-F238E27FC236}">
                <a16:creationId xmlns:a16="http://schemas.microsoft.com/office/drawing/2014/main" id="{975AB2CB-D736-784E-81F3-07A6439746E8}"/>
              </a:ext>
            </a:extLst>
          </p:cNvPr>
          <p:cNvGraphicFramePr>
            <a:graphicFrameLocks/>
          </p:cNvGraphicFramePr>
          <p:nvPr>
            <p:extLst>
              <p:ext uri="{D42A27DB-BD31-4B8C-83A1-F6EECF244321}">
                <p14:modId xmlns:p14="http://schemas.microsoft.com/office/powerpoint/2010/main" val="3478256461"/>
              </p:ext>
            </p:extLst>
          </p:nvPr>
        </p:nvGraphicFramePr>
        <p:xfrm>
          <a:off x="4262437" y="1954473"/>
          <a:ext cx="7929563" cy="440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Rechte verbindingslijn 9">
            <a:extLst>
              <a:ext uri="{FF2B5EF4-FFF2-40B4-BE49-F238E27FC236}">
                <a16:creationId xmlns:a16="http://schemas.microsoft.com/office/drawing/2014/main" id="{507D1004-DA88-7E49-8209-33C1009C3F6A}"/>
              </a:ext>
            </a:extLst>
          </p:cNvPr>
          <p:cNvCxnSpPr>
            <a:cxnSpLocks/>
          </p:cNvCxnSpPr>
          <p:nvPr/>
        </p:nvCxnSpPr>
        <p:spPr>
          <a:xfrm>
            <a:off x="8065294" y="3886470"/>
            <a:ext cx="0" cy="272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3969A603-7B61-1741-BABB-99E200F6B02E}"/>
              </a:ext>
            </a:extLst>
          </p:cNvPr>
          <p:cNvCxnSpPr/>
          <p:nvPr/>
        </p:nvCxnSpPr>
        <p:spPr>
          <a:xfrm>
            <a:off x="8066088" y="5075862"/>
            <a:ext cx="0" cy="54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26D0047D-4BFA-2848-9BD1-60C5C78EED56}"/>
              </a:ext>
            </a:extLst>
          </p:cNvPr>
          <p:cNvCxnSpPr>
            <a:cxnSpLocks/>
          </p:cNvCxnSpPr>
          <p:nvPr/>
        </p:nvCxnSpPr>
        <p:spPr>
          <a:xfrm flipH="1">
            <a:off x="8180389" y="3895096"/>
            <a:ext cx="12557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5188979C-0BF7-2748-B5EF-CFB137836A75}"/>
              </a:ext>
            </a:extLst>
          </p:cNvPr>
          <p:cNvCxnSpPr>
            <a:cxnSpLocks/>
          </p:cNvCxnSpPr>
          <p:nvPr/>
        </p:nvCxnSpPr>
        <p:spPr>
          <a:xfrm flipH="1">
            <a:off x="6758386" y="3904996"/>
            <a:ext cx="119181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Afbeelding 19">
            <a:extLst>
              <a:ext uri="{FF2B5EF4-FFF2-40B4-BE49-F238E27FC236}">
                <a16:creationId xmlns:a16="http://schemas.microsoft.com/office/drawing/2014/main" id="{26D8D5FB-684C-9E41-8016-520B492C96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41551" y="2822246"/>
            <a:ext cx="1197950" cy="598975"/>
          </a:xfrm>
          <a:prstGeom prst="rect">
            <a:avLst/>
          </a:prstGeom>
        </p:spPr>
      </p:pic>
      <p:pic>
        <p:nvPicPr>
          <p:cNvPr id="21" name="Afbeelding 20">
            <a:extLst>
              <a:ext uri="{FF2B5EF4-FFF2-40B4-BE49-F238E27FC236}">
                <a16:creationId xmlns:a16="http://schemas.microsoft.com/office/drawing/2014/main" id="{D570EC18-C074-814F-A409-B6ECEAE048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55354" y="2900098"/>
            <a:ext cx="1074454" cy="394123"/>
          </a:xfrm>
          <a:prstGeom prst="rect">
            <a:avLst/>
          </a:prstGeom>
        </p:spPr>
      </p:pic>
      <p:pic>
        <p:nvPicPr>
          <p:cNvPr id="6" name="Tijdelijke aanduiding voor afbeelding 5">
            <a:extLst>
              <a:ext uri="{FF2B5EF4-FFF2-40B4-BE49-F238E27FC236}">
                <a16:creationId xmlns:a16="http://schemas.microsoft.com/office/drawing/2014/main" id="{78DD63F8-A0D2-6546-AA63-59EC01AE94C7}"/>
              </a:ext>
            </a:extLst>
          </p:cNvPr>
          <p:cNvPicPr>
            <a:picLocks noGrp="1" noChangeAspect="1"/>
          </p:cNvPicPr>
          <p:nvPr>
            <p:ph type="pic" sz="quarter" idx="12"/>
          </p:nvPr>
        </p:nvPicPr>
        <p:blipFill>
          <a:blip r:embed="rId9" cstate="email">
            <a:extLst>
              <a:ext uri="{28A0092B-C50C-407E-A947-70E740481C1C}">
                <a14:useLocalDpi xmlns:a14="http://schemas.microsoft.com/office/drawing/2010/main"/>
              </a:ext>
            </a:extLst>
          </a:blip>
          <a:srcRect/>
          <a:stretch>
            <a:fillRect/>
          </a:stretch>
        </p:blipFill>
        <p:spPr/>
      </p:pic>
      <p:pic>
        <p:nvPicPr>
          <p:cNvPr id="3" name="Afbeelding 2">
            <a:extLst>
              <a:ext uri="{FF2B5EF4-FFF2-40B4-BE49-F238E27FC236}">
                <a16:creationId xmlns:a16="http://schemas.microsoft.com/office/drawing/2014/main" id="{90FB17D1-E253-7446-B5D5-9806BE965C72}"/>
              </a:ext>
            </a:extLst>
          </p:cNvPr>
          <p:cNvPicPr>
            <a:picLocks noChangeAspect="1"/>
          </p:cNvPicPr>
          <p:nvPr/>
        </p:nvPicPr>
        <p:blipFill>
          <a:blip r:embed="rId10"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225603" y="4158726"/>
            <a:ext cx="1679382" cy="866702"/>
          </a:xfrm>
          <a:prstGeom prst="rect">
            <a:avLst/>
          </a:prstGeom>
        </p:spPr>
      </p:pic>
    </p:spTree>
    <p:extLst>
      <p:ext uri="{BB962C8B-B14F-4D97-AF65-F5344CB8AC3E}">
        <p14:creationId xmlns:p14="http://schemas.microsoft.com/office/powerpoint/2010/main" val="33847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507734" y="1464701"/>
            <a:ext cx="5937250" cy="4359771"/>
          </a:xfrm>
        </p:spPr>
        <p:txBody>
          <a:bodyPr>
            <a:normAutofit/>
          </a:bodyPr>
          <a:lstStyle/>
          <a:p>
            <a:r>
              <a:rPr lang="nl-NL" sz="2400">
                <a:solidFill>
                  <a:srgbClr val="7F7F7F"/>
                </a:solidFill>
              </a:rPr>
              <a:t>MTB TRS3000 line incl. Clean Wire System</a:t>
            </a:r>
          </a:p>
          <a:p>
            <a:r>
              <a:rPr lang="nl-NL" sz="2400">
                <a:solidFill>
                  <a:srgbClr val="7F7F7F"/>
                </a:solidFill>
              </a:rPr>
              <a:t>Capacity 3,5 tons input</a:t>
            </a:r>
          </a:p>
          <a:p>
            <a:pPr>
              <a:buFont typeface="Wingdings" pitchFamily="2" charset="2"/>
              <a:buChar char="ü"/>
            </a:pPr>
            <a:r>
              <a:rPr lang="nl-NL" sz="2400">
                <a:solidFill>
                  <a:srgbClr val="7F7F7F"/>
                </a:solidFill>
              </a:rPr>
              <a:t> 50% Car tires</a:t>
            </a:r>
          </a:p>
          <a:p>
            <a:pPr>
              <a:buFont typeface="Wingdings" pitchFamily="2" charset="2"/>
              <a:buChar char="ü"/>
            </a:pPr>
            <a:r>
              <a:rPr lang="nl-NL" sz="2400">
                <a:solidFill>
                  <a:srgbClr val="7F7F7F"/>
                </a:solidFill>
              </a:rPr>
              <a:t> 40% Truck tires</a:t>
            </a:r>
          </a:p>
          <a:p>
            <a:pPr>
              <a:buFont typeface="Wingdings" pitchFamily="2" charset="2"/>
              <a:buChar char="ü"/>
            </a:pPr>
            <a:r>
              <a:rPr lang="nl-NL" sz="2400">
                <a:solidFill>
                  <a:srgbClr val="7F7F7F"/>
                </a:solidFill>
              </a:rPr>
              <a:t> 10% OTR tires </a:t>
            </a:r>
          </a:p>
          <a:p>
            <a:pPr fontAlgn="base"/>
            <a:r>
              <a:rPr lang="nl-NL" sz="2400">
                <a:solidFill>
                  <a:srgbClr val="7F7F7F"/>
                </a:solidFill>
              </a:rPr>
              <a:t>Output</a:t>
            </a:r>
          </a:p>
          <a:p>
            <a:pPr fontAlgn="base">
              <a:buFont typeface="Wingdings" pitchFamily="2" charset="2"/>
              <a:buChar char="ü"/>
            </a:pPr>
            <a:r>
              <a:rPr lang="nl-NL" sz="2400">
                <a:solidFill>
                  <a:srgbClr val="7F7F7F"/>
                </a:solidFill>
              </a:rPr>
              <a:t> Granules 0,0-0,5 0,5-2,0 2,0-3,5</a:t>
            </a:r>
          </a:p>
          <a:p>
            <a:pPr fontAlgn="base">
              <a:buFont typeface="Wingdings" pitchFamily="2" charset="2"/>
              <a:buChar char="ü"/>
            </a:pPr>
            <a:r>
              <a:rPr lang="nl-NL" sz="2400">
                <a:solidFill>
                  <a:srgbClr val="7F7F7F"/>
                </a:solidFill>
              </a:rPr>
              <a:t> 97% Clean steel wire</a:t>
            </a:r>
          </a:p>
          <a:p>
            <a:pPr marL="0" indent="0" fontAlgn="base">
              <a:buNone/>
            </a:pPr>
            <a:endParaRPr lang="nl-NL"/>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956842" y="5444812"/>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GUMIIMPEX GRP</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2005 - CROATIA</a:t>
            </a:r>
            <a:endParaRPr lang="nl-NL" sz="2800">
              <a:solidFill>
                <a:srgbClr val="7F7F7F"/>
              </a:solidFill>
            </a:endParaRPr>
          </a:p>
        </p:txBody>
      </p:sp>
      <p:pic>
        <p:nvPicPr>
          <p:cNvPr id="18" name="Picture 13">
            <a:extLst>
              <a:ext uri="{FF2B5EF4-FFF2-40B4-BE49-F238E27FC236}">
                <a16:creationId xmlns:a16="http://schemas.microsoft.com/office/drawing/2014/main" id="{6B836061-E644-6F44-99DA-260571453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758" y="6099735"/>
            <a:ext cx="202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18">
            <a:extLst>
              <a:ext uri="{FF2B5EF4-FFF2-40B4-BE49-F238E27FC236}">
                <a16:creationId xmlns:a16="http://schemas.microsoft.com/office/drawing/2014/main" id="{51700A0B-CC3F-FD47-81C8-B503AA50E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pic>
        <p:nvPicPr>
          <p:cNvPr id="6" name="Tijdelijke aanduiding voor afbeelding 5">
            <a:extLst>
              <a:ext uri="{FF2B5EF4-FFF2-40B4-BE49-F238E27FC236}">
                <a16:creationId xmlns:a16="http://schemas.microsoft.com/office/drawing/2014/main" id="{262EDCBA-983F-BB45-AA3B-F86A939AD754}"/>
              </a:ext>
            </a:extLst>
          </p:cNvPr>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4727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Picture 13">
            <a:extLst>
              <a:ext uri="{FF2B5EF4-FFF2-40B4-BE49-F238E27FC236}">
                <a16:creationId xmlns:a16="http://schemas.microsoft.com/office/drawing/2014/main" id="{B3D77979-92EE-1C45-9AC3-5D3F02F496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28548" y="534399"/>
            <a:ext cx="202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48BE88B3-5B12-9649-937C-BCB20E5ACE4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0" y="6722"/>
            <a:ext cx="9144000" cy="6858000"/>
          </a:xfrm>
          <a:prstGeom prst="rect">
            <a:avLst/>
          </a:prstGeom>
        </p:spPr>
      </p:pic>
      <p:sp>
        <p:nvSpPr>
          <p:cNvPr id="10" name="Titel 10">
            <a:extLst>
              <a:ext uri="{FF2B5EF4-FFF2-40B4-BE49-F238E27FC236}">
                <a16:creationId xmlns:a16="http://schemas.microsoft.com/office/drawing/2014/main" id="{BAE00688-BE82-B143-A50A-A5C1F25296C9}"/>
              </a:ext>
            </a:extLst>
          </p:cNvPr>
          <p:cNvSpPr txBox="1">
            <a:spLocks/>
          </p:cNvSpPr>
          <p:nvPr/>
        </p:nvSpPr>
        <p:spPr>
          <a:xfrm>
            <a:off x="5017078" y="6209120"/>
            <a:ext cx="4566810" cy="6556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chemeClr val="bg1"/>
                </a:solidFill>
              </a:rPr>
              <a:t>2005 - 2017</a:t>
            </a:r>
          </a:p>
        </p:txBody>
      </p:sp>
    </p:spTree>
    <p:extLst>
      <p:ext uri="{BB962C8B-B14F-4D97-AF65-F5344CB8AC3E}">
        <p14:creationId xmlns:p14="http://schemas.microsoft.com/office/powerpoint/2010/main" val="26855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3679BC-DD1B-9F4E-B650-5E78300EE5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4028" y="2979886"/>
            <a:ext cx="1823345" cy="911673"/>
          </a:xfrm>
          <a:prstGeom prst="rect">
            <a:avLst/>
          </a:prstGeom>
        </p:spPr>
      </p:pic>
      <p:pic>
        <p:nvPicPr>
          <p:cNvPr id="5" name="Picture 13">
            <a:extLst>
              <a:ext uri="{FF2B5EF4-FFF2-40B4-BE49-F238E27FC236}">
                <a16:creationId xmlns:a16="http://schemas.microsoft.com/office/drawing/2014/main" id="{B3D77979-92EE-1C45-9AC3-5D3F02F496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28548" y="534399"/>
            <a:ext cx="202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0">
            <a:extLst>
              <a:ext uri="{FF2B5EF4-FFF2-40B4-BE49-F238E27FC236}">
                <a16:creationId xmlns:a16="http://schemas.microsoft.com/office/drawing/2014/main" id="{0EE66C30-8852-734E-A994-24CDDF8A2E8D}"/>
              </a:ext>
            </a:extLst>
          </p:cNvPr>
          <p:cNvSpPr txBox="1">
            <a:spLocks/>
          </p:cNvSpPr>
          <p:nvPr/>
        </p:nvSpPr>
        <p:spPr>
          <a:xfrm>
            <a:off x="1521521" y="6209120"/>
            <a:ext cx="4566810" cy="6556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chemeClr val="bg1"/>
                </a:solidFill>
              </a:rPr>
              <a:t>JUNE - 2017</a:t>
            </a:r>
          </a:p>
        </p:txBody>
      </p:sp>
      <p:pic>
        <p:nvPicPr>
          <p:cNvPr id="4" name="Afbeelding 3">
            <a:extLst>
              <a:ext uri="{FF2B5EF4-FFF2-40B4-BE49-F238E27FC236}">
                <a16:creationId xmlns:a16="http://schemas.microsoft.com/office/drawing/2014/main" id="{AFE109D8-E513-734A-B4F7-4D6456B7E8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2" y="0"/>
            <a:ext cx="9144000" cy="6858000"/>
          </a:xfrm>
          <a:prstGeom prst="rect">
            <a:avLst/>
          </a:prstGeom>
        </p:spPr>
      </p:pic>
      <p:sp>
        <p:nvSpPr>
          <p:cNvPr id="10" name="Titel 10">
            <a:extLst>
              <a:ext uri="{FF2B5EF4-FFF2-40B4-BE49-F238E27FC236}">
                <a16:creationId xmlns:a16="http://schemas.microsoft.com/office/drawing/2014/main" id="{60B4A532-4813-BB42-A45D-46A7B1539531}"/>
              </a:ext>
            </a:extLst>
          </p:cNvPr>
          <p:cNvSpPr txBox="1">
            <a:spLocks/>
          </p:cNvSpPr>
          <p:nvPr/>
        </p:nvSpPr>
        <p:spPr>
          <a:xfrm>
            <a:off x="5017078" y="6209120"/>
            <a:ext cx="4566810" cy="6556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chemeClr val="bg1"/>
                </a:solidFill>
              </a:rPr>
              <a:t>2005 - 2017</a:t>
            </a:r>
          </a:p>
        </p:txBody>
      </p:sp>
    </p:spTree>
    <p:extLst>
      <p:ext uri="{BB962C8B-B14F-4D97-AF65-F5344CB8AC3E}">
        <p14:creationId xmlns:p14="http://schemas.microsoft.com/office/powerpoint/2010/main" val="11426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p:cNvSpPr>
            <a:spLocks noGrp="1"/>
          </p:cNvSpPr>
          <p:nvPr>
            <p:ph type="body" sz="quarter" idx="11"/>
          </p:nvPr>
        </p:nvSpPr>
        <p:spPr>
          <a:xfrm>
            <a:off x="5463785" y="1893545"/>
            <a:ext cx="5937250" cy="4359771"/>
          </a:xfrm>
        </p:spPr>
        <p:txBody>
          <a:bodyPr>
            <a:normAutofit/>
          </a:bodyPr>
          <a:lstStyle/>
          <a:p>
            <a:r>
              <a:rPr lang="nl-NL" sz="2400">
                <a:solidFill>
                  <a:srgbClr val="7F7F7F"/>
                </a:solidFill>
              </a:rPr>
              <a:t>MTB TRS2500 line</a:t>
            </a:r>
          </a:p>
          <a:p>
            <a:r>
              <a:rPr lang="nl-NL" sz="2400">
                <a:solidFill>
                  <a:srgbClr val="7F7F7F"/>
                </a:solidFill>
              </a:rPr>
              <a:t>Capacity 2,5 tons input</a:t>
            </a:r>
          </a:p>
          <a:p>
            <a:pPr>
              <a:buFont typeface="Wingdings" pitchFamily="2" charset="2"/>
              <a:buChar char="ü"/>
            </a:pPr>
            <a:r>
              <a:rPr lang="nl-NL" sz="2400">
                <a:solidFill>
                  <a:srgbClr val="7F7F7F"/>
                </a:solidFill>
              </a:rPr>
              <a:t> 50% Car tires</a:t>
            </a:r>
          </a:p>
          <a:p>
            <a:pPr>
              <a:buFont typeface="Wingdings" pitchFamily="2" charset="2"/>
              <a:buChar char="ü"/>
            </a:pPr>
            <a:r>
              <a:rPr lang="nl-NL" sz="2400">
                <a:solidFill>
                  <a:srgbClr val="7F7F7F"/>
                </a:solidFill>
              </a:rPr>
              <a:t> 40% Truck tires</a:t>
            </a:r>
          </a:p>
          <a:p>
            <a:pPr>
              <a:buFont typeface="Wingdings" pitchFamily="2" charset="2"/>
              <a:buChar char="ü"/>
            </a:pPr>
            <a:r>
              <a:rPr lang="nl-NL" sz="2400">
                <a:solidFill>
                  <a:srgbClr val="7F7F7F"/>
                </a:solidFill>
              </a:rPr>
              <a:t> 10% OTR tires </a:t>
            </a:r>
          </a:p>
          <a:p>
            <a:pPr fontAlgn="base"/>
            <a:r>
              <a:rPr lang="nl-NL" sz="2400">
                <a:solidFill>
                  <a:srgbClr val="7F7F7F"/>
                </a:solidFill>
              </a:rPr>
              <a:t>Output</a:t>
            </a:r>
          </a:p>
          <a:p>
            <a:pPr fontAlgn="base">
              <a:buFont typeface="Wingdings" pitchFamily="2" charset="2"/>
              <a:buChar char="ü"/>
            </a:pPr>
            <a:r>
              <a:rPr lang="nl-NL" sz="2400">
                <a:solidFill>
                  <a:srgbClr val="7F7F7F"/>
                </a:solidFill>
              </a:rPr>
              <a:t> Granules 0,0-0,5 0,5-2,0 2,0-4,0</a:t>
            </a:r>
          </a:p>
          <a:p>
            <a:pPr marL="0" indent="0" fontAlgn="base">
              <a:buNone/>
            </a:pPr>
            <a:endParaRPr lang="nl-NL"/>
          </a:p>
        </p:txBody>
      </p:sp>
      <p:cxnSp>
        <p:nvCxnSpPr>
          <p:cNvPr id="5" name="Rechte verbindingslijn 4">
            <a:extLst>
              <a:ext uri="{FF2B5EF4-FFF2-40B4-BE49-F238E27FC236}">
                <a16:creationId xmlns:a16="http://schemas.microsoft.com/office/drawing/2014/main" id="{1FF2778B-1E89-4342-8666-EA218A8AAB69}"/>
              </a:ext>
            </a:extLst>
          </p:cNvPr>
          <p:cNvCxnSpPr/>
          <p:nvPr/>
        </p:nvCxnSpPr>
        <p:spPr>
          <a:xfrm>
            <a:off x="5839554" y="5404657"/>
            <a:ext cx="17282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0">
            <a:extLst>
              <a:ext uri="{FF2B5EF4-FFF2-40B4-BE49-F238E27FC236}">
                <a16:creationId xmlns:a16="http://schemas.microsoft.com/office/drawing/2014/main" id="{C46933FB-9903-C344-9A38-B18806EBFA5A}"/>
              </a:ext>
            </a:extLst>
          </p:cNvPr>
          <p:cNvSpPr txBox="1">
            <a:spLocks/>
          </p:cNvSpPr>
          <p:nvPr/>
        </p:nvSpPr>
        <p:spPr>
          <a:xfrm>
            <a:off x="5507734" y="149531"/>
            <a:ext cx="6759402" cy="61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4000">
                <a:solidFill>
                  <a:srgbClr val="7F7F7F"/>
                </a:solidFill>
              </a:rPr>
              <a:t>PROAUTO</a:t>
            </a:r>
          </a:p>
        </p:txBody>
      </p:sp>
      <p:sp>
        <p:nvSpPr>
          <p:cNvPr id="16" name="Titel 10">
            <a:extLst>
              <a:ext uri="{FF2B5EF4-FFF2-40B4-BE49-F238E27FC236}">
                <a16:creationId xmlns:a16="http://schemas.microsoft.com/office/drawing/2014/main" id="{65C1BECB-290E-8D45-8700-F682932A56AF}"/>
              </a:ext>
            </a:extLst>
          </p:cNvPr>
          <p:cNvSpPr txBox="1">
            <a:spLocks/>
          </p:cNvSpPr>
          <p:nvPr/>
        </p:nvSpPr>
        <p:spPr>
          <a:xfrm>
            <a:off x="5507734" y="633599"/>
            <a:ext cx="4566810" cy="655602"/>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a:lstStyle>
          <a:p>
            <a:pPr>
              <a:lnSpc>
                <a:spcPct val="100000"/>
              </a:lnSpc>
              <a:spcBef>
                <a:spcPts val="0"/>
              </a:spcBef>
              <a:defRPr/>
            </a:pPr>
            <a:r>
              <a:rPr lang="nl-NL" sz="2800">
                <a:solidFill>
                  <a:srgbClr val="275B28"/>
                </a:solidFill>
              </a:rPr>
              <a:t>2008 - Romania</a:t>
            </a:r>
            <a:endParaRPr lang="nl-NL" sz="2800">
              <a:solidFill>
                <a:srgbClr val="7F7F7F"/>
              </a:solidFill>
            </a:endParaRPr>
          </a:p>
        </p:txBody>
      </p:sp>
      <p:pic>
        <p:nvPicPr>
          <p:cNvPr id="3" name="Tijdelijke aanduiding voor afbeelding 2">
            <a:extLst>
              <a:ext uri="{FF2B5EF4-FFF2-40B4-BE49-F238E27FC236}">
                <a16:creationId xmlns:a16="http://schemas.microsoft.com/office/drawing/2014/main" id="{045A8813-97D1-9E4B-93AD-1207ED017CC5}"/>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2700" y="-14288"/>
            <a:ext cx="4835525" cy="4222751"/>
          </a:xfrm>
        </p:spPr>
      </p:pic>
      <p:pic>
        <p:nvPicPr>
          <p:cNvPr id="14" name="Picture 14">
            <a:extLst>
              <a:ext uri="{FF2B5EF4-FFF2-40B4-BE49-F238E27FC236}">
                <a16:creationId xmlns:a16="http://schemas.microsoft.com/office/drawing/2014/main" id="{A8ACADDD-525C-2445-821C-A98BF3E3BF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1458" y="5862791"/>
            <a:ext cx="2209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6">
            <a:extLst>
              <a:ext uri="{FF2B5EF4-FFF2-40B4-BE49-F238E27FC236}">
                <a16:creationId xmlns:a16="http://schemas.microsoft.com/office/drawing/2014/main" id="{E3BC901B-87FD-6C4D-8A58-D54AF94EF1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0125" y="5981844"/>
            <a:ext cx="1823345" cy="911673"/>
          </a:xfrm>
          <a:prstGeom prst="rect">
            <a:avLst/>
          </a:prstGeom>
        </p:spPr>
      </p:pic>
    </p:spTree>
    <p:extLst>
      <p:ext uri="{BB962C8B-B14F-4D97-AF65-F5344CB8AC3E}">
        <p14:creationId xmlns:p14="http://schemas.microsoft.com/office/powerpoint/2010/main" val="4212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CEYES">
      <a:dk1>
        <a:sysClr val="windowText" lastClr="000000"/>
      </a:dk1>
      <a:lt1>
        <a:sysClr val="window" lastClr="FFFFFF"/>
      </a:lt1>
      <a:dk2>
        <a:srgbClr val="F4F4F4"/>
      </a:dk2>
      <a:lt2>
        <a:srgbClr val="E9F5DC"/>
      </a:lt2>
      <a:accent1>
        <a:srgbClr val="275B28"/>
      </a:accent1>
      <a:accent2>
        <a:srgbClr val="00B050"/>
      </a:accent2>
      <a:accent3>
        <a:srgbClr val="92D050"/>
      </a:accent3>
      <a:accent4>
        <a:srgbClr val="FFD965"/>
      </a:accent4>
      <a:accent5>
        <a:srgbClr val="C9C9C9"/>
      </a:accent5>
      <a:accent6>
        <a:srgbClr val="7F7F7F"/>
      </a:accent6>
      <a:hlink>
        <a:srgbClr val="275B28"/>
      </a:hlink>
      <a:folHlink>
        <a:srgbClr val="92D05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10A804C061BC45A352E0421B7FE2DF" ma:contentTypeVersion="4" ma:contentTypeDescription="Een nieuw document maken." ma:contentTypeScope="" ma:versionID="f217492a5812861fd137abb9e479cb46">
  <xsd:schema xmlns:xsd="http://www.w3.org/2001/XMLSchema" xmlns:xs="http://www.w3.org/2001/XMLSchema" xmlns:p="http://schemas.microsoft.com/office/2006/metadata/properties" xmlns:ns2="ab99bf9a-814d-4c70-ad28-7a363f4661cd" targetNamespace="http://schemas.microsoft.com/office/2006/metadata/properties" ma:root="true" ma:fieldsID="d0202d51773e50cf6cc6e53941e226f5" ns2:_="">
    <xsd:import namespace="ab99bf9a-814d-4c70-ad28-7a363f4661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9bf9a-814d-4c70-ad28-7a363f466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42F7DC-25D7-4C6B-8D81-634CA516EA79}">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ab99bf9a-814d-4c70-ad28-7a363f4661cd"/>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12A1C98-728F-4938-A351-E4F046866C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99bf9a-814d-4c70-ad28-7a363f466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9410BE-A08F-4BE3-B9D2-381BC564A5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10329</TotalTime>
  <Words>878</Words>
  <Application>Microsoft Macintosh PowerPoint</Application>
  <PresentationFormat>Breedbeeld</PresentationFormat>
  <Paragraphs>190</Paragraphs>
  <Slides>44</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44</vt:i4>
      </vt:variant>
    </vt:vector>
  </HeadingPairs>
  <TitlesOfParts>
    <vt:vector size="53" baseType="lpstr">
      <vt:lpstr>Arial</vt:lpstr>
      <vt:lpstr>Avenir Light</vt:lpstr>
      <vt:lpstr>Avenir Next</vt:lpstr>
      <vt:lpstr>Calibri</vt:lpstr>
      <vt:lpstr>Calibri Light</vt:lpstr>
      <vt:lpstr>Corbel</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LIFECYCLE ANALYSIS OF GREEN ROOF  MATERIALS</vt:lpstr>
      <vt:lpstr>LIFECYCLE ANALYSIS OF GREEN ROOF  MATERIALS</vt:lpstr>
      <vt:lpstr>PowerPoint-presentatie</vt:lpstr>
      <vt:lpstr>PowerPoint-presentatie</vt:lpstr>
      <vt:lpstr>PowerPoint-presentatie</vt:lpstr>
      <vt:lpstr>BY SMALL SCALE INDUSTRIES</vt:lpstr>
      <vt:lpstr>PowerPoint-presentatie</vt:lpstr>
      <vt:lpstr>PowerPoint-presentatie</vt:lpstr>
      <vt:lpstr>SMALL SCALE INDUSTRIES Centralized vs De-centralized</vt:lpstr>
      <vt:lpstr>SMALL SCALE INDUSTRIES Centralized vs De-centralized</vt:lpstr>
      <vt:lpstr>PowerPoint-presentatie</vt:lpstr>
      <vt:lpstr>PowerPoint-presentatie</vt:lpstr>
      <vt:lpstr>PowerPoint-presentatie</vt:lpstr>
      <vt:lpstr>CONTACT US:</vt:lpstr>
    </vt:vector>
  </TitlesOfParts>
  <Manager/>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Account</dc:creator>
  <cp:keywords/>
  <dc:description/>
  <cp:lastModifiedBy>Leo van Dongen</cp:lastModifiedBy>
  <cp:revision>227</cp:revision>
  <cp:lastPrinted>2018-03-09T14:18:32Z</cp:lastPrinted>
  <dcterms:created xsi:type="dcterms:W3CDTF">2017-11-06T08:44:17Z</dcterms:created>
  <dcterms:modified xsi:type="dcterms:W3CDTF">2018-05-24T11:18:17Z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0x010100F910A804C061BC45A352E0421B7FE2DF</vt:lpwstr>
  </property>
</Properties>
</file>